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95"/>
  </p:notesMasterIdLst>
  <p:sldIdLst>
    <p:sldId id="345" r:id="rId4"/>
    <p:sldId id="257" r:id="rId5"/>
    <p:sldId id="278" r:id="rId6"/>
    <p:sldId id="279" r:id="rId7"/>
    <p:sldId id="286" r:id="rId8"/>
    <p:sldId id="284" r:id="rId9"/>
    <p:sldId id="285" r:id="rId10"/>
    <p:sldId id="342" r:id="rId11"/>
    <p:sldId id="290" r:id="rId12"/>
    <p:sldId id="287" r:id="rId13"/>
    <p:sldId id="344" r:id="rId14"/>
    <p:sldId id="293" r:id="rId15"/>
    <p:sldId id="291" r:id="rId16"/>
    <p:sldId id="294" r:id="rId17"/>
    <p:sldId id="297" r:id="rId18"/>
    <p:sldId id="295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289" r:id="rId61"/>
    <p:sldId id="347" r:id="rId62"/>
    <p:sldId id="348" r:id="rId63"/>
    <p:sldId id="349" r:id="rId64"/>
    <p:sldId id="381" r:id="rId65"/>
    <p:sldId id="350" r:id="rId66"/>
    <p:sldId id="351" r:id="rId67"/>
    <p:sldId id="353" r:id="rId68"/>
    <p:sldId id="352" r:id="rId69"/>
    <p:sldId id="354" r:id="rId70"/>
    <p:sldId id="355" r:id="rId71"/>
    <p:sldId id="356" r:id="rId72"/>
    <p:sldId id="357" r:id="rId73"/>
    <p:sldId id="358" r:id="rId74"/>
    <p:sldId id="359" r:id="rId75"/>
    <p:sldId id="360" r:id="rId76"/>
    <p:sldId id="361" r:id="rId77"/>
    <p:sldId id="362" r:id="rId78"/>
    <p:sldId id="363" r:id="rId79"/>
    <p:sldId id="364" r:id="rId80"/>
    <p:sldId id="365" r:id="rId81"/>
    <p:sldId id="366" r:id="rId82"/>
    <p:sldId id="367" r:id="rId83"/>
    <p:sldId id="368" r:id="rId84"/>
    <p:sldId id="369" r:id="rId85"/>
    <p:sldId id="370" r:id="rId86"/>
    <p:sldId id="371" r:id="rId87"/>
    <p:sldId id="372" r:id="rId88"/>
    <p:sldId id="373" r:id="rId89"/>
    <p:sldId id="374" r:id="rId90"/>
    <p:sldId id="375" r:id="rId91"/>
    <p:sldId id="376" r:id="rId92"/>
    <p:sldId id="377" r:id="rId93"/>
    <p:sldId id="378" r:id="rId9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6E6E"/>
    <a:srgbClr val="171B8C"/>
    <a:srgbClr val="DCEC2B"/>
    <a:srgbClr val="219F3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-664" y="112"/>
      </p:cViewPr>
      <p:guideLst>
        <p:guide orient="horz" pos="2160"/>
        <p:guide pos="288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notesMaster" Target="notesMasters/notesMaster1.xml"/><Relationship Id="rId96" Type="http://schemas.openxmlformats.org/officeDocument/2006/relationships/printerSettings" Target="printerSettings/printerSettings1.bin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100" Type="http://schemas.openxmlformats.org/officeDocument/2006/relationships/tableStyles" Target="tableStyles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DA9CA97-1DF2-9642-8F3F-8FFADB894A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81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0255C4-0E1F-634A-9CA9-1FB3FCAE7DE4}" type="slidenum">
              <a:rPr lang="en-US"/>
              <a:pPr/>
              <a:t>2</a:t>
            </a:fld>
            <a:endParaRPr lang="en-US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29029-805A-C44D-8B9F-B131CEE421B0}" type="slidenum">
              <a:rPr lang="en-US"/>
              <a:pPr/>
              <a:t>12</a:t>
            </a:fld>
            <a:endParaRPr 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779D51-A982-3945-92E2-CC3B7F3D2A44}" type="slidenum">
              <a:rPr lang="en-US"/>
              <a:pPr/>
              <a:t>13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7E2F2D-7D66-DE4C-9F54-A40383032586}" type="slidenum">
              <a:rPr lang="en-US"/>
              <a:pPr/>
              <a:t>14</a:t>
            </a:fld>
            <a:endParaRPr lang="en-US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EB4E6-D326-AC4B-8870-5E79D07BD91D}" type="slidenum">
              <a:rPr lang="en-US"/>
              <a:pPr/>
              <a:t>15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E699FA-8430-E94C-92AE-1B90D8342E77}" type="slidenum">
              <a:rPr lang="en-US"/>
              <a:pPr/>
              <a:t>16</a:t>
            </a:fld>
            <a:endParaRPr lang="en-US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FD872-CB53-DA40-8C85-F7F67FA7B82B}" type="slidenum">
              <a:rPr lang="en-US"/>
              <a:pPr/>
              <a:t>17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3C992D-B275-FC4F-B973-7643F4E0A91C}" type="slidenum">
              <a:rPr lang="en-US"/>
              <a:pPr/>
              <a:t>18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30275E-12FF-CC44-AE03-9BEC841E0A52}" type="slidenum">
              <a:rPr lang="en-US"/>
              <a:pPr/>
              <a:t>19</a:t>
            </a:fld>
            <a:endParaRPr 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FEF887-E2C6-D147-977F-92E079B78169}" type="slidenum">
              <a:rPr lang="en-US"/>
              <a:pPr/>
              <a:t>20</a:t>
            </a:fld>
            <a:endParaRPr lang="en-US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55F180-2B70-C94F-BE2A-93AE6D28F83B}" type="slidenum">
              <a:rPr lang="en-US"/>
              <a:pPr/>
              <a:t>21</a:t>
            </a:fld>
            <a:endParaRPr lang="en-US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77307E-FB02-9B47-A9F2-BB4BB4C1CC0E}" type="slidenum">
              <a:rPr lang="en-US"/>
              <a:pPr/>
              <a:t>3</a:t>
            </a:fld>
            <a:endParaRPr 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66D777-8613-EE4E-B189-9840C6235E3E}" type="slidenum">
              <a:rPr lang="en-US"/>
              <a:pPr/>
              <a:t>22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0B9FBA-7DCF-9047-AB1E-8869D6572778}" type="slidenum">
              <a:rPr lang="en-US"/>
              <a:pPr/>
              <a:t>23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3A5773-2325-1546-B715-BC0DE7C2AA16}" type="slidenum">
              <a:rPr lang="en-US"/>
              <a:pPr/>
              <a:t>24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AAB816-EB4F-BB40-9621-60CF3646E8AA}" type="slidenum">
              <a:rPr lang="en-US"/>
              <a:pPr/>
              <a:t>25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62714E-8E48-1343-8041-E3A1F5C1332B}" type="slidenum">
              <a:rPr lang="en-US"/>
              <a:pPr/>
              <a:t>26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5A397E-560D-EF46-8BF5-9CE5BEAF8C61}" type="slidenum">
              <a:rPr lang="en-US"/>
              <a:pPr/>
              <a:t>27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DFF3F8-9E45-A744-B3E1-EA35C2B0678F}" type="slidenum">
              <a:rPr lang="en-US"/>
              <a:pPr/>
              <a:t>28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D5825C-0553-1D42-AB3B-0F1D897962F0}" type="slidenum">
              <a:rPr lang="en-US"/>
              <a:pPr/>
              <a:t>29</a:t>
            </a:fld>
            <a:endParaRPr lang="en-US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7630BC-A425-2E49-AA12-866E631DEA1B}" type="slidenum">
              <a:rPr lang="en-US"/>
              <a:pPr/>
              <a:t>30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483E05-BF9F-E34C-984A-A85E642DC2EF}" type="slidenum">
              <a:rPr lang="en-US"/>
              <a:pPr/>
              <a:t>31</a:t>
            </a:fld>
            <a:endParaRPr 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B0AC68-FCCC-264D-9E35-532C550C29A6}" type="slidenum">
              <a:rPr lang="en-US"/>
              <a:pPr/>
              <a:t>4</a:t>
            </a:fld>
            <a:endParaRPr lang="en-US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19852E-1ACF-2140-B70E-29319E3ACE92}" type="slidenum">
              <a:rPr lang="en-US"/>
              <a:pPr/>
              <a:t>32</a:t>
            </a:fld>
            <a:endParaRPr lang="en-US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AE37B3-FAD2-DC40-A9A2-D072DE6858F5}" type="slidenum">
              <a:rPr lang="en-US"/>
              <a:pPr/>
              <a:t>33</a:t>
            </a:fld>
            <a:endParaRPr lang="en-US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505CC2-5D32-A544-82CE-15EAD16BBE2E}" type="slidenum">
              <a:rPr lang="en-US"/>
              <a:pPr/>
              <a:t>34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1835AE-EE43-144D-8EDE-497B1ED7A3EB}" type="slidenum">
              <a:rPr lang="en-US"/>
              <a:pPr/>
              <a:t>35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189C2E-AF6A-AD44-BD6D-D453DFB2C835}" type="slidenum">
              <a:rPr lang="en-US"/>
              <a:pPr/>
              <a:t>36</a:t>
            </a:fld>
            <a:endParaRPr 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6A6E3-AD57-B24F-91B0-70DECAF64F04}" type="slidenum">
              <a:rPr lang="en-US"/>
              <a:pPr/>
              <a:t>37</a:t>
            </a:fld>
            <a:endParaRPr lang="en-US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9BB8FB-B10D-8D47-8A9E-EEC9E7406E80}" type="slidenum">
              <a:rPr lang="en-US"/>
              <a:pPr/>
              <a:t>38</a:t>
            </a:fld>
            <a:endParaRPr lang="en-US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D78D1A-59BA-5643-B9A1-F6E8E6270177}" type="slidenum">
              <a:rPr lang="en-US"/>
              <a:pPr/>
              <a:t>39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2E3D69-708F-5D4C-8A07-5E1CE6C4F4FE}" type="slidenum">
              <a:rPr lang="en-US"/>
              <a:pPr/>
              <a:t>40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91A75E-49B0-064F-9389-DFB280EFC20E}" type="slidenum">
              <a:rPr lang="en-US"/>
              <a:pPr/>
              <a:t>41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640501-3EDF-5340-A265-9BA72BCEFA1C}" type="slidenum">
              <a:rPr lang="en-US"/>
              <a:pPr/>
              <a:t>5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DE816E-2C20-F14A-B33F-1923F6E95809}" type="slidenum">
              <a:rPr lang="en-US"/>
              <a:pPr/>
              <a:t>42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FB9BCB-1E0B-5D40-AE4A-D2C7C4924C6F}" type="slidenum">
              <a:rPr lang="en-US"/>
              <a:pPr/>
              <a:t>43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9E8BFD-F241-3A43-A09E-BCCCDCC0ADD2}" type="slidenum">
              <a:rPr lang="en-US"/>
              <a:pPr/>
              <a:t>44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68707A-EF88-A949-B930-D6701B464370}" type="slidenum">
              <a:rPr lang="en-US"/>
              <a:pPr/>
              <a:t>45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E572A6-0987-EE4A-BCB0-50EB8E766121}" type="slidenum">
              <a:rPr lang="en-US"/>
              <a:pPr/>
              <a:t>46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9BDC44-99F5-5045-8800-586F4D302CA5}" type="slidenum">
              <a:rPr lang="en-US"/>
              <a:pPr/>
              <a:t>47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A9D977-607A-DC4B-BD57-D0C8DF43DC96}" type="slidenum">
              <a:rPr lang="en-US"/>
              <a:pPr/>
              <a:t>48</a:t>
            </a:fld>
            <a:endParaRPr 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C9F856-48B0-BA42-8B6F-CFD5E1F6ACEF}" type="slidenum">
              <a:rPr lang="en-US"/>
              <a:pPr/>
              <a:t>49</a:t>
            </a:fld>
            <a:endParaRPr lang="en-US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014486-47DA-3D4E-93B4-77B482C718C8}" type="slidenum">
              <a:rPr lang="en-US"/>
              <a:pPr/>
              <a:t>50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302FE4-457B-8B44-B3C6-FA3FA8990439}" type="slidenum">
              <a:rPr lang="en-US"/>
              <a:pPr/>
              <a:t>51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3A82E8-49EC-4643-82C8-B2E0982B3447}" type="slidenum">
              <a:rPr lang="en-US"/>
              <a:pPr/>
              <a:t>6</a:t>
            </a:fld>
            <a:endParaRPr 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87E5BE-DC6E-DB4A-B78C-A47757B8CC3C}" type="slidenum">
              <a:rPr lang="en-US"/>
              <a:pPr/>
              <a:t>52</a:t>
            </a:fld>
            <a:endParaRPr lang="en-US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5C6550-F6DA-0B4F-95EB-9D61A5FCE956}" type="slidenum">
              <a:rPr lang="en-US"/>
              <a:pPr/>
              <a:t>53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93AB6B-BB81-FD4E-A454-48C06B6D1F59}" type="slidenum">
              <a:rPr lang="en-US"/>
              <a:pPr/>
              <a:t>54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7CCB35-2917-0745-BD71-E5E30E1D29D2}" type="slidenum">
              <a:rPr lang="en-US"/>
              <a:pPr/>
              <a:t>55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FEEB2E-9C1E-9F48-9664-2CB707C2FDA5}" type="slidenum">
              <a:rPr lang="en-US"/>
              <a:pPr/>
              <a:t>56</a:t>
            </a:fld>
            <a:endParaRPr lang="en-US"/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64A1BC-63CB-C14E-AF99-7043F6AE6296}" type="slidenum">
              <a:rPr lang="en-US"/>
              <a:pPr/>
              <a:t>57</a:t>
            </a:fld>
            <a:endParaRPr lang="en-US"/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186C4-9087-944D-B322-0007A3C0D66E}" type="slidenum">
              <a:rPr lang="en-US"/>
              <a:pPr/>
              <a:t>58</a:t>
            </a:fld>
            <a:endParaRPr lang="en-US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C4633E-1F99-2949-8DEB-0430EF742576}" type="slidenum">
              <a:rPr lang="en-US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pPr/>
              <a:t>61</a:t>
            </a:fld>
            <a:endParaRPr lang="en-US">
              <a:solidFill>
                <a:prstClr val="black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C44419-F1F3-8D46-8DFF-8C5C56020599}" type="slidenum">
              <a:rPr lang="en-US"/>
              <a:pPr/>
              <a:t>7</a:t>
            </a:fld>
            <a:endParaRPr lang="en-US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2C01DB-8C93-7A42-9D78-2042E1D2CD5E}" type="slidenum">
              <a:rPr lang="en-US"/>
              <a:pPr/>
              <a:t>8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5F087-B3D6-5E4A-9318-9C01370DC54F}" type="slidenum">
              <a:rPr lang="en-US"/>
              <a:pPr/>
              <a:t>9</a:t>
            </a:fld>
            <a:endParaRPr lang="en-US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42EEBD-4760-FA49-AE2C-E5E8CD566B58}" type="slidenum">
              <a:rPr lang="en-US"/>
              <a:pPr/>
              <a:t>10</a:t>
            </a:fld>
            <a:endParaRPr lang="en-US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36779C-670D-CE45-B0E3-04B7636290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64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C9AEC-233A-E541-9A41-C54AAE57B3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26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710786-90C4-9A4A-853F-EEF32A8AEF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3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CBB77-0770-AD4A-B8B0-B3A843C1F2F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11602-FD53-0C46-A01C-8FB6DCB4FC3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3913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F526-D9E6-0F47-9BCA-BDDC65F6CD7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11602-FD53-0C46-A01C-8FB6DCB4FC3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0049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2D1A1-7FE5-EB40-AACC-AA4FEB5404D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11602-FD53-0C46-A01C-8FB6DCB4FC3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3532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D420-0AB4-0F42-B1FE-0ADDCE7EB39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11602-FD53-0C46-A01C-8FB6DCB4FC3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5949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458B3-FE48-2E4B-9D47-65B94D2C911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11602-FD53-0C46-A01C-8FB6DCB4FC3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6507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9441-CA24-6247-A417-D553A074137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11602-FD53-0C46-A01C-8FB6DCB4FC3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807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A76A-13D0-4241-B68D-7A6DA34F9BD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11602-FD53-0C46-A01C-8FB6DCB4FC3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46547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8646-297A-D641-92C6-1730104A5F5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11602-FD53-0C46-A01C-8FB6DCB4FC3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936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8DE62C-E994-3F45-AC8E-BEA60F32AB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887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2174-AC12-2141-9A10-643F07440FB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11602-FD53-0C46-A01C-8FB6DCB4FC3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43675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04DC-9A99-C44D-A6E5-609F9307B30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11602-FD53-0C46-A01C-8FB6DCB4FC3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1256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621A2-33DB-9841-950F-23D4C23C64C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11602-FD53-0C46-A01C-8FB6DCB4FC3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05047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97B53-2951-2943-B05E-CE0A1CE012D3}" type="slidenum">
              <a:rPr lang="en-US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9293349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00A583-1D7C-D542-92FA-5B5A23E5424E}" type="slidenum">
              <a:rPr lang="en-US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8877474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0DF2DE-B199-A944-871C-822FD75E669D}" type="slidenum">
              <a:rPr lang="en-US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9658504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3DBE9-6059-0042-9C22-35463BEFB674}" type="slidenum">
              <a:rPr lang="en-US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7602642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256B6-A7DA-BE45-8203-AB5DDABF8298}" type="slidenum">
              <a:rPr lang="en-US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1811179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940CC3-0F9B-864B-97EF-9B9F9E30FF01}" type="slidenum">
              <a:rPr lang="en-US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3456921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6F20F6-32CA-2343-BCC7-FA3761DC0FD1}" type="slidenum">
              <a:rPr lang="en-US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31762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7805AF-B1E4-4F45-90CC-D32E1E593B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31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392FC-3AEA-AE49-A34A-7C52641F656F}" type="slidenum">
              <a:rPr lang="en-US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930481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AA8B8-A86E-E842-BD91-3132E8D483C7}" type="slidenum">
              <a:rPr lang="en-US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097612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2E83C7-29B6-5347-A551-00A7BF6E6D13}" type="slidenum">
              <a:rPr lang="en-US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624213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89BF4A-1A58-374F-AAE9-65C5B47677A0}" type="slidenum">
              <a:rPr lang="en-US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351795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E0EA5C-34B1-754F-A478-36F41FF532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7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521CF3-CD79-AB4E-A65D-9AD569BAD6E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2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C252D-CC11-5348-BF9C-319CCB94FD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84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197EC8-E3C5-CE45-A8D6-6716DF1B2B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31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311A88-FAA8-2F4B-ACEF-30222DAB93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83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6C8948-5D60-E044-B6C9-D6D900B15E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9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D1D7CB23-C7FE-AE44-9664-D6A65FAB49A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28BFB6A-2353-D742-A932-404F45EAEC4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5/23/15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30E11602-FD53-0C46-A01C-8FB6DCB4FC3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8632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 eaLnBrk="0" hangingPunct="0">
              <a:defRPr/>
            </a:pPr>
            <a:endParaRPr lang="en-US">
              <a:solidFill>
                <a:srgbClr val="000000"/>
              </a:solidFill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 eaLnBrk="0" hangingPunct="0">
              <a:defRPr/>
            </a:pPr>
            <a:endParaRPr lang="en-US">
              <a:solidFill>
                <a:srgbClr val="000000"/>
              </a:solidFill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 eaLnBrk="0" hangingPunct="0">
              <a:defRPr/>
            </a:pPr>
            <a:fld id="{097322DD-03A2-604B-B91C-47639C7AE2BF}" type="slidenum">
              <a:rPr lang="en-US">
                <a:solidFill>
                  <a:srgbClr val="000000"/>
                </a:solidFill>
                <a:cs typeface="ＭＳ Ｐゴシック" charset="0"/>
              </a:rPr>
              <a:pPr eaLnBrk="0" hangingPunct="0">
                <a:defRPr/>
              </a:pPr>
              <a:t>‹#›</a:t>
            </a:fld>
            <a:endParaRPr lang="en-US">
              <a:solidFill>
                <a:srgbClr val="000000"/>
              </a:solidFill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26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1" charset="0"/>
          <a:ea typeface="ＭＳ Ｐゴシック" pitchFamily="31" charset="-128"/>
          <a:cs typeface="ＭＳ Ｐゴシック" pitchFamily="3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1" charset="0"/>
          <a:ea typeface="ＭＳ Ｐゴシック" pitchFamily="31" charset="-128"/>
          <a:cs typeface="ＭＳ Ｐゴシック" pitchFamily="3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1" charset="0"/>
          <a:ea typeface="ＭＳ Ｐゴシック" pitchFamily="31" charset="-128"/>
          <a:cs typeface="ＭＳ Ｐゴシック" pitchFamily="3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1" charset="0"/>
          <a:ea typeface="ＭＳ Ｐゴシック" pitchFamily="31" charset="-128"/>
          <a:cs typeface="ＭＳ Ｐゴシック" pitchFamily="3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1" charset="0"/>
          <a:ea typeface="ＭＳ Ｐゴシック" pitchFamily="31" charset="-128"/>
          <a:cs typeface="ＭＳ Ｐゴシック" pitchFamily="3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1" charset="0"/>
          <a:ea typeface="ＭＳ Ｐゴシック" pitchFamily="31" charset="-128"/>
          <a:cs typeface="ＭＳ Ｐゴシック" pitchFamily="3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1" charset="0"/>
          <a:ea typeface="ＭＳ Ｐゴシック" pitchFamily="31" charset="-128"/>
          <a:cs typeface="ＭＳ Ｐゴシック" pitchFamily="3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1" charset="0"/>
          <a:ea typeface="ＭＳ Ｐゴシック" pitchFamily="31" charset="-128"/>
          <a:cs typeface="ＭＳ Ｐゴシック" pitchFamily="3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7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8.em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8.em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8.em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8.em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8.em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8.em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2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4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6625" y="2245835"/>
            <a:ext cx="469992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Arial"/>
                <a:cs typeface="Arial"/>
              </a:rPr>
              <a:t>Part 4</a:t>
            </a:r>
          </a:p>
          <a:p>
            <a:r>
              <a:rPr lang="en-US" sz="3200" b="1" dirty="0" smtClean="0">
                <a:solidFill>
                  <a:srgbClr val="800000"/>
                </a:solidFill>
              </a:rPr>
              <a:t>Body-bar Pebble Game</a:t>
            </a:r>
            <a:endParaRPr lang="en-US" sz="32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19382" y="5043770"/>
            <a:ext cx="84963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ts val="2400"/>
              </a:spcBef>
            </a:pPr>
            <a:r>
              <a:rPr lang="en-US" sz="2800" dirty="0" smtClean="0"/>
              <a:t>Donald Jacobs</a:t>
            </a:r>
            <a:r>
              <a:rPr lang="en-US" sz="2800" b="0" dirty="0" smtClean="0"/>
              <a:t>, Professor</a:t>
            </a:r>
          </a:p>
          <a:p>
            <a:pPr algn="ctr"/>
            <a:r>
              <a:rPr lang="en-US" sz="2800" b="0" dirty="0" smtClean="0">
                <a:solidFill>
                  <a:srgbClr val="00542A"/>
                </a:solidFill>
              </a:rPr>
              <a:t>Department of Physics and Optical Science</a:t>
            </a:r>
            <a:endParaRPr lang="en-US" sz="2800" b="0" dirty="0">
              <a:solidFill>
                <a:srgbClr val="00542A"/>
              </a:solidFill>
            </a:endParaRPr>
          </a:p>
        </p:txBody>
      </p:sp>
      <p:pic>
        <p:nvPicPr>
          <p:cNvPr id="5" name="Picture 6" descr="UNC Charlott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251" y="142909"/>
            <a:ext cx="388620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9139" y="435062"/>
            <a:ext cx="2476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Contact:</a:t>
            </a:r>
          </a:p>
          <a:p>
            <a:r>
              <a:rPr lang="en-US" b="1" dirty="0" smtClean="0"/>
              <a:t>djacobs1@uncc.edu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8909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16" name="Rectangle 56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Network Rigidity of a Simple Ring System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grpSp>
        <p:nvGrpSpPr>
          <p:cNvPr id="66617" name="Group 57"/>
          <p:cNvGrpSpPr>
            <a:grpSpLocks/>
          </p:cNvGrpSpPr>
          <p:nvPr/>
        </p:nvGrpSpPr>
        <p:grpSpPr bwMode="auto">
          <a:xfrm>
            <a:off x="6210300" y="1419225"/>
            <a:ext cx="2371725" cy="3990975"/>
            <a:chOff x="336" y="910"/>
            <a:chExt cx="1494" cy="2514"/>
          </a:xfrm>
        </p:grpSpPr>
        <p:pic>
          <p:nvPicPr>
            <p:cNvPr id="66618" name="Picture 58" descr="Ring_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1474"/>
              <a:ext cx="1422" cy="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619" name="Text Box 59"/>
            <p:cNvSpPr txBox="1">
              <a:spLocks noChangeArrowheads="1"/>
            </p:cNvSpPr>
            <p:nvPr/>
          </p:nvSpPr>
          <p:spPr bwMode="auto">
            <a:xfrm>
              <a:off x="450" y="910"/>
              <a:ext cx="138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>
                  <a:latin typeface="Times New Roman" charset="0"/>
                </a:rPr>
                <a:t>Characterization of flexible regions</a:t>
              </a:r>
            </a:p>
          </p:txBody>
        </p:sp>
      </p:grpSp>
      <p:grpSp>
        <p:nvGrpSpPr>
          <p:cNvPr id="66620" name="Group 60"/>
          <p:cNvGrpSpPr>
            <a:grpSpLocks/>
          </p:cNvGrpSpPr>
          <p:nvPr/>
        </p:nvGrpSpPr>
        <p:grpSpPr bwMode="auto">
          <a:xfrm>
            <a:off x="571500" y="1416050"/>
            <a:ext cx="2486025" cy="4095750"/>
            <a:chOff x="3792" y="916"/>
            <a:chExt cx="1566" cy="2580"/>
          </a:xfrm>
        </p:grpSpPr>
        <p:pic>
          <p:nvPicPr>
            <p:cNvPr id="66621" name="Picture 61" descr="Ring_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1456"/>
              <a:ext cx="1434" cy="2040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</p:pic>
        <p:sp>
          <p:nvSpPr>
            <p:cNvPr id="66622" name="Text Box 62"/>
            <p:cNvSpPr txBox="1">
              <a:spLocks noChangeArrowheads="1"/>
            </p:cNvSpPr>
            <p:nvPr/>
          </p:nvSpPr>
          <p:spPr bwMode="auto">
            <a:xfrm>
              <a:off x="3888" y="916"/>
              <a:ext cx="147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>
                  <a:latin typeface="Times New Roman" charset="0"/>
                </a:rPr>
                <a:t>Identification of stressed regions</a:t>
              </a:r>
            </a:p>
          </p:txBody>
        </p:sp>
        <p:sp>
          <p:nvSpPr>
            <p:cNvPr id="66623" name="Oval 63"/>
            <p:cNvSpPr>
              <a:spLocks noChangeArrowheads="1"/>
            </p:cNvSpPr>
            <p:nvPr/>
          </p:nvSpPr>
          <p:spPr bwMode="auto">
            <a:xfrm>
              <a:off x="4134" y="1684"/>
              <a:ext cx="96" cy="96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24" name="Oval 64"/>
            <p:cNvSpPr>
              <a:spLocks noChangeArrowheads="1"/>
            </p:cNvSpPr>
            <p:nvPr/>
          </p:nvSpPr>
          <p:spPr bwMode="auto">
            <a:xfrm>
              <a:off x="3942" y="1918"/>
              <a:ext cx="96" cy="96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25" name="Oval 65"/>
            <p:cNvSpPr>
              <a:spLocks noChangeArrowheads="1"/>
            </p:cNvSpPr>
            <p:nvPr/>
          </p:nvSpPr>
          <p:spPr bwMode="auto">
            <a:xfrm>
              <a:off x="3948" y="2200"/>
              <a:ext cx="96" cy="96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26" name="Oval 66"/>
            <p:cNvSpPr>
              <a:spLocks noChangeArrowheads="1"/>
            </p:cNvSpPr>
            <p:nvPr/>
          </p:nvSpPr>
          <p:spPr bwMode="auto">
            <a:xfrm>
              <a:off x="3894" y="2479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27" name="Oval 67"/>
            <p:cNvSpPr>
              <a:spLocks noChangeArrowheads="1"/>
            </p:cNvSpPr>
            <p:nvPr/>
          </p:nvSpPr>
          <p:spPr bwMode="auto">
            <a:xfrm>
              <a:off x="3798" y="2761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28" name="Oval 68"/>
            <p:cNvSpPr>
              <a:spLocks noChangeArrowheads="1"/>
            </p:cNvSpPr>
            <p:nvPr/>
          </p:nvSpPr>
          <p:spPr bwMode="auto">
            <a:xfrm>
              <a:off x="3852" y="3043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29" name="Oval 69"/>
            <p:cNvSpPr>
              <a:spLocks noChangeArrowheads="1"/>
            </p:cNvSpPr>
            <p:nvPr/>
          </p:nvSpPr>
          <p:spPr bwMode="auto">
            <a:xfrm>
              <a:off x="4128" y="2857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30" name="Oval 70"/>
            <p:cNvSpPr>
              <a:spLocks noChangeArrowheads="1"/>
            </p:cNvSpPr>
            <p:nvPr/>
          </p:nvSpPr>
          <p:spPr bwMode="auto">
            <a:xfrm>
              <a:off x="4032" y="3229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31" name="Oval 71"/>
            <p:cNvSpPr>
              <a:spLocks noChangeArrowheads="1"/>
            </p:cNvSpPr>
            <p:nvPr/>
          </p:nvSpPr>
          <p:spPr bwMode="auto">
            <a:xfrm>
              <a:off x="4266" y="3043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32" name="Oval 72"/>
            <p:cNvSpPr>
              <a:spLocks noChangeArrowheads="1"/>
            </p:cNvSpPr>
            <p:nvPr/>
          </p:nvSpPr>
          <p:spPr bwMode="auto">
            <a:xfrm>
              <a:off x="4506" y="3091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33" name="Oval 73"/>
            <p:cNvSpPr>
              <a:spLocks noChangeArrowheads="1"/>
            </p:cNvSpPr>
            <p:nvPr/>
          </p:nvSpPr>
          <p:spPr bwMode="auto">
            <a:xfrm>
              <a:off x="4266" y="3325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34" name="Oval 74"/>
            <p:cNvSpPr>
              <a:spLocks noChangeArrowheads="1"/>
            </p:cNvSpPr>
            <p:nvPr/>
          </p:nvSpPr>
          <p:spPr bwMode="auto">
            <a:xfrm>
              <a:off x="4734" y="3043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35" name="Oval 75"/>
            <p:cNvSpPr>
              <a:spLocks noChangeArrowheads="1"/>
            </p:cNvSpPr>
            <p:nvPr/>
          </p:nvSpPr>
          <p:spPr bwMode="auto">
            <a:xfrm>
              <a:off x="4548" y="3373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36" name="Oval 76"/>
            <p:cNvSpPr>
              <a:spLocks noChangeArrowheads="1"/>
            </p:cNvSpPr>
            <p:nvPr/>
          </p:nvSpPr>
          <p:spPr bwMode="auto">
            <a:xfrm>
              <a:off x="4824" y="3277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37" name="Oval 77"/>
            <p:cNvSpPr>
              <a:spLocks noChangeArrowheads="1"/>
            </p:cNvSpPr>
            <p:nvPr/>
          </p:nvSpPr>
          <p:spPr bwMode="auto">
            <a:xfrm>
              <a:off x="5010" y="3091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38" name="Oval 78"/>
            <p:cNvSpPr>
              <a:spLocks noChangeArrowheads="1"/>
            </p:cNvSpPr>
            <p:nvPr/>
          </p:nvSpPr>
          <p:spPr bwMode="auto">
            <a:xfrm>
              <a:off x="5106" y="2809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39" name="Oval 79"/>
            <p:cNvSpPr>
              <a:spLocks noChangeArrowheads="1"/>
            </p:cNvSpPr>
            <p:nvPr/>
          </p:nvSpPr>
          <p:spPr bwMode="auto">
            <a:xfrm>
              <a:off x="5058" y="2482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40" name="Oval 80"/>
            <p:cNvSpPr>
              <a:spLocks noChangeArrowheads="1"/>
            </p:cNvSpPr>
            <p:nvPr/>
          </p:nvSpPr>
          <p:spPr bwMode="auto">
            <a:xfrm>
              <a:off x="4920" y="1543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41" name="Oval 81"/>
            <p:cNvSpPr>
              <a:spLocks noChangeArrowheads="1"/>
            </p:cNvSpPr>
            <p:nvPr/>
          </p:nvSpPr>
          <p:spPr bwMode="auto">
            <a:xfrm>
              <a:off x="5058" y="1777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42" name="Oval 82"/>
            <p:cNvSpPr>
              <a:spLocks noChangeArrowheads="1"/>
            </p:cNvSpPr>
            <p:nvPr/>
          </p:nvSpPr>
          <p:spPr bwMode="auto">
            <a:xfrm>
              <a:off x="5016" y="2059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43" name="Oval 83"/>
            <p:cNvSpPr>
              <a:spLocks noChangeArrowheads="1"/>
            </p:cNvSpPr>
            <p:nvPr/>
          </p:nvSpPr>
          <p:spPr bwMode="auto">
            <a:xfrm>
              <a:off x="4362" y="1543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44" name="Oval 84"/>
            <p:cNvSpPr>
              <a:spLocks noChangeArrowheads="1"/>
            </p:cNvSpPr>
            <p:nvPr/>
          </p:nvSpPr>
          <p:spPr bwMode="auto">
            <a:xfrm>
              <a:off x="4638" y="1495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45" name="Oval 85"/>
            <p:cNvSpPr>
              <a:spLocks noChangeArrowheads="1"/>
            </p:cNvSpPr>
            <p:nvPr/>
          </p:nvSpPr>
          <p:spPr bwMode="auto">
            <a:xfrm>
              <a:off x="4128" y="2386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46" name="Oval 86"/>
            <p:cNvSpPr>
              <a:spLocks noChangeArrowheads="1"/>
            </p:cNvSpPr>
            <p:nvPr/>
          </p:nvSpPr>
          <p:spPr bwMode="auto">
            <a:xfrm>
              <a:off x="4218" y="2617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47" name="Oval 87"/>
            <p:cNvSpPr>
              <a:spLocks noChangeArrowheads="1"/>
            </p:cNvSpPr>
            <p:nvPr/>
          </p:nvSpPr>
          <p:spPr bwMode="auto">
            <a:xfrm>
              <a:off x="4506" y="2665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48" name="Oval 88"/>
            <p:cNvSpPr>
              <a:spLocks noChangeArrowheads="1"/>
            </p:cNvSpPr>
            <p:nvPr/>
          </p:nvSpPr>
          <p:spPr bwMode="auto">
            <a:xfrm>
              <a:off x="4878" y="2293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49" name="Oval 89"/>
            <p:cNvSpPr>
              <a:spLocks noChangeArrowheads="1"/>
            </p:cNvSpPr>
            <p:nvPr/>
          </p:nvSpPr>
          <p:spPr bwMode="auto">
            <a:xfrm>
              <a:off x="4734" y="2521"/>
              <a:ext cx="102" cy="102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0" name="Oval 90"/>
            <p:cNvSpPr>
              <a:spLocks noChangeArrowheads="1"/>
            </p:cNvSpPr>
            <p:nvPr/>
          </p:nvSpPr>
          <p:spPr bwMode="auto">
            <a:xfrm>
              <a:off x="4446" y="1771"/>
              <a:ext cx="102" cy="10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1" name="Oval 91"/>
            <p:cNvSpPr>
              <a:spLocks noChangeArrowheads="1"/>
            </p:cNvSpPr>
            <p:nvPr/>
          </p:nvSpPr>
          <p:spPr bwMode="auto">
            <a:xfrm>
              <a:off x="4680" y="1867"/>
              <a:ext cx="102" cy="10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2" name="Oval 92"/>
            <p:cNvSpPr>
              <a:spLocks noChangeArrowheads="1"/>
            </p:cNvSpPr>
            <p:nvPr/>
          </p:nvSpPr>
          <p:spPr bwMode="auto">
            <a:xfrm>
              <a:off x="4638" y="2149"/>
              <a:ext cx="102" cy="10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3" name="Oval 93"/>
            <p:cNvSpPr>
              <a:spLocks noChangeArrowheads="1"/>
            </p:cNvSpPr>
            <p:nvPr/>
          </p:nvSpPr>
          <p:spPr bwMode="auto">
            <a:xfrm>
              <a:off x="4350" y="2191"/>
              <a:ext cx="102" cy="10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4" name="Oval 94"/>
            <p:cNvSpPr>
              <a:spLocks noChangeArrowheads="1"/>
            </p:cNvSpPr>
            <p:nvPr/>
          </p:nvSpPr>
          <p:spPr bwMode="auto">
            <a:xfrm>
              <a:off x="4270" y="1963"/>
              <a:ext cx="102" cy="10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655" name="Group 95"/>
          <p:cNvGrpSpPr>
            <a:grpSpLocks/>
          </p:cNvGrpSpPr>
          <p:nvPr/>
        </p:nvGrpSpPr>
        <p:grpSpPr bwMode="auto">
          <a:xfrm>
            <a:off x="3352800" y="1409700"/>
            <a:ext cx="2324100" cy="3962400"/>
            <a:chOff x="2112" y="928"/>
            <a:chExt cx="1464" cy="2496"/>
          </a:xfrm>
        </p:grpSpPr>
        <p:pic>
          <p:nvPicPr>
            <p:cNvPr id="66656" name="Picture 96" descr="Ring_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1468"/>
              <a:ext cx="1404" cy="1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657" name="Text Box 97"/>
            <p:cNvSpPr txBox="1">
              <a:spLocks noChangeArrowheads="1"/>
            </p:cNvSpPr>
            <p:nvPr/>
          </p:nvSpPr>
          <p:spPr bwMode="auto">
            <a:xfrm>
              <a:off x="2190" y="928"/>
              <a:ext cx="138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>
                  <a:latin typeface="Times New Roman" charset="0"/>
                </a:rPr>
                <a:t>Rigid cluster decomposition</a:t>
              </a:r>
            </a:p>
          </p:txBody>
        </p:sp>
        <p:sp>
          <p:nvSpPr>
            <p:cNvPr id="66658" name="Oval 98"/>
            <p:cNvSpPr>
              <a:spLocks noChangeArrowheads="1"/>
            </p:cNvSpPr>
            <p:nvPr/>
          </p:nvSpPr>
          <p:spPr bwMode="auto">
            <a:xfrm>
              <a:off x="2442" y="2354"/>
              <a:ext cx="102" cy="10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9" name="Oval 99"/>
            <p:cNvSpPr>
              <a:spLocks noChangeArrowheads="1"/>
            </p:cNvSpPr>
            <p:nvPr/>
          </p:nvSpPr>
          <p:spPr bwMode="auto">
            <a:xfrm>
              <a:off x="2528" y="2577"/>
              <a:ext cx="102" cy="10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60" name="Oval 100"/>
            <p:cNvSpPr>
              <a:spLocks noChangeArrowheads="1"/>
            </p:cNvSpPr>
            <p:nvPr/>
          </p:nvSpPr>
          <p:spPr bwMode="auto">
            <a:xfrm>
              <a:off x="2804" y="2621"/>
              <a:ext cx="102" cy="10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61" name="Oval 101"/>
            <p:cNvSpPr>
              <a:spLocks noChangeArrowheads="1"/>
            </p:cNvSpPr>
            <p:nvPr/>
          </p:nvSpPr>
          <p:spPr bwMode="auto">
            <a:xfrm>
              <a:off x="3164" y="2265"/>
              <a:ext cx="102" cy="10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62" name="Oval 102"/>
            <p:cNvSpPr>
              <a:spLocks noChangeArrowheads="1"/>
            </p:cNvSpPr>
            <p:nvPr/>
          </p:nvSpPr>
          <p:spPr bwMode="auto">
            <a:xfrm>
              <a:off x="3028" y="2489"/>
              <a:ext cx="102" cy="10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63" name="Oval 103"/>
            <p:cNvSpPr>
              <a:spLocks noChangeArrowheads="1"/>
            </p:cNvSpPr>
            <p:nvPr/>
          </p:nvSpPr>
          <p:spPr bwMode="auto">
            <a:xfrm>
              <a:off x="2746" y="1759"/>
              <a:ext cx="102" cy="10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64" name="Oval 104"/>
            <p:cNvSpPr>
              <a:spLocks noChangeArrowheads="1"/>
            </p:cNvSpPr>
            <p:nvPr/>
          </p:nvSpPr>
          <p:spPr bwMode="auto">
            <a:xfrm>
              <a:off x="2982" y="1851"/>
              <a:ext cx="102" cy="10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65" name="Oval 105"/>
            <p:cNvSpPr>
              <a:spLocks noChangeArrowheads="1"/>
            </p:cNvSpPr>
            <p:nvPr/>
          </p:nvSpPr>
          <p:spPr bwMode="auto">
            <a:xfrm>
              <a:off x="2932" y="2125"/>
              <a:ext cx="102" cy="10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66" name="Oval 106"/>
            <p:cNvSpPr>
              <a:spLocks noChangeArrowheads="1"/>
            </p:cNvSpPr>
            <p:nvPr/>
          </p:nvSpPr>
          <p:spPr bwMode="auto">
            <a:xfrm>
              <a:off x="2652" y="2167"/>
              <a:ext cx="102" cy="10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67" name="Oval 107"/>
            <p:cNvSpPr>
              <a:spLocks noChangeArrowheads="1"/>
            </p:cNvSpPr>
            <p:nvPr/>
          </p:nvSpPr>
          <p:spPr bwMode="auto">
            <a:xfrm>
              <a:off x="2572" y="1943"/>
              <a:ext cx="102" cy="10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6668" name="Text Box 108"/>
          <p:cNvSpPr txBox="1">
            <a:spLocks noChangeArrowheads="1"/>
          </p:cNvSpPr>
          <p:nvPr/>
        </p:nvSpPr>
        <p:spPr bwMode="auto">
          <a:xfrm>
            <a:off x="225425" y="5883275"/>
            <a:ext cx="872966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/>
              <a:t>Jacobs, Kuhn and Thorpe, </a:t>
            </a:r>
            <a:r>
              <a:rPr lang="en-US" sz="1600" b="1" i="1"/>
              <a:t>Flexible and rigid regions in proteins</a:t>
            </a:r>
            <a:r>
              <a:rPr lang="en-US" sz="1600"/>
              <a:t>, p357-384</a:t>
            </a:r>
          </a:p>
          <a:p>
            <a:r>
              <a:rPr lang="en-US" sz="1600"/>
              <a:t>                                            in Rigidity Theory and Applications (1999) (Eds. Thorpe &amp; Duxbury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34" name="Rectangle 38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Simple Covalent Bonded Ring System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sp>
        <p:nvSpPr>
          <p:cNvPr id="183335" name="Text Box 39"/>
          <p:cNvSpPr txBox="1">
            <a:spLocks noChangeArrowheads="1"/>
          </p:cNvSpPr>
          <p:nvPr/>
        </p:nvSpPr>
        <p:spPr bwMode="auto">
          <a:xfrm>
            <a:off x="123825" y="831850"/>
            <a:ext cx="3119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/>
              <a:t>Graph G representation:</a:t>
            </a:r>
          </a:p>
        </p:txBody>
      </p:sp>
      <p:grpSp>
        <p:nvGrpSpPr>
          <p:cNvPr id="183338" name="Group 42"/>
          <p:cNvGrpSpPr>
            <a:grpSpLocks/>
          </p:cNvGrpSpPr>
          <p:nvPr/>
        </p:nvGrpSpPr>
        <p:grpSpPr bwMode="auto">
          <a:xfrm rot="5324707">
            <a:off x="2145507" y="446881"/>
            <a:ext cx="5465762" cy="6797675"/>
            <a:chOff x="1790" y="808"/>
            <a:chExt cx="2250" cy="3159"/>
          </a:xfrm>
        </p:grpSpPr>
        <p:grpSp>
          <p:nvGrpSpPr>
            <p:cNvPr id="183298" name="Group 2"/>
            <p:cNvGrpSpPr>
              <a:grpSpLocks/>
            </p:cNvGrpSpPr>
            <p:nvPr/>
          </p:nvGrpSpPr>
          <p:grpSpPr bwMode="auto">
            <a:xfrm>
              <a:off x="1790" y="808"/>
              <a:ext cx="2250" cy="3159"/>
              <a:chOff x="3678" y="1495"/>
              <a:chExt cx="1410" cy="1980"/>
            </a:xfrm>
          </p:grpSpPr>
          <p:sp>
            <p:nvSpPr>
              <p:cNvPr id="183299" name="Oval 3"/>
              <p:cNvSpPr>
                <a:spLocks noChangeArrowheads="1"/>
              </p:cNvSpPr>
              <p:nvPr/>
            </p:nvSpPr>
            <p:spPr bwMode="auto">
              <a:xfrm>
                <a:off x="4014" y="1684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00" name="Oval 4"/>
              <p:cNvSpPr>
                <a:spLocks noChangeArrowheads="1"/>
              </p:cNvSpPr>
              <p:nvPr/>
            </p:nvSpPr>
            <p:spPr bwMode="auto">
              <a:xfrm>
                <a:off x="3822" y="1918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01" name="Oval 5"/>
              <p:cNvSpPr>
                <a:spLocks noChangeArrowheads="1"/>
              </p:cNvSpPr>
              <p:nvPr/>
            </p:nvSpPr>
            <p:spPr bwMode="auto">
              <a:xfrm>
                <a:off x="3828" y="220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02" name="Oval 6"/>
              <p:cNvSpPr>
                <a:spLocks noChangeArrowheads="1"/>
              </p:cNvSpPr>
              <p:nvPr/>
            </p:nvSpPr>
            <p:spPr bwMode="auto">
              <a:xfrm>
                <a:off x="3774" y="2479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03" name="Oval 7"/>
              <p:cNvSpPr>
                <a:spLocks noChangeArrowheads="1"/>
              </p:cNvSpPr>
              <p:nvPr/>
            </p:nvSpPr>
            <p:spPr bwMode="auto">
              <a:xfrm>
                <a:off x="3678" y="2761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04" name="Oval 8"/>
              <p:cNvSpPr>
                <a:spLocks noChangeArrowheads="1"/>
              </p:cNvSpPr>
              <p:nvPr/>
            </p:nvSpPr>
            <p:spPr bwMode="auto">
              <a:xfrm>
                <a:off x="3732" y="3043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05" name="Oval 9"/>
              <p:cNvSpPr>
                <a:spLocks noChangeArrowheads="1"/>
              </p:cNvSpPr>
              <p:nvPr/>
            </p:nvSpPr>
            <p:spPr bwMode="auto">
              <a:xfrm>
                <a:off x="4008" y="2857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06" name="Oval 10"/>
              <p:cNvSpPr>
                <a:spLocks noChangeArrowheads="1"/>
              </p:cNvSpPr>
              <p:nvPr/>
            </p:nvSpPr>
            <p:spPr bwMode="auto">
              <a:xfrm>
                <a:off x="3912" y="3229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07" name="Oval 11"/>
              <p:cNvSpPr>
                <a:spLocks noChangeArrowheads="1"/>
              </p:cNvSpPr>
              <p:nvPr/>
            </p:nvSpPr>
            <p:spPr bwMode="auto">
              <a:xfrm>
                <a:off x="4146" y="3043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08" name="Oval 12"/>
              <p:cNvSpPr>
                <a:spLocks noChangeArrowheads="1"/>
              </p:cNvSpPr>
              <p:nvPr/>
            </p:nvSpPr>
            <p:spPr bwMode="auto">
              <a:xfrm>
                <a:off x="4386" y="3091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09" name="Oval 13"/>
              <p:cNvSpPr>
                <a:spLocks noChangeArrowheads="1"/>
              </p:cNvSpPr>
              <p:nvPr/>
            </p:nvSpPr>
            <p:spPr bwMode="auto">
              <a:xfrm>
                <a:off x="4146" y="3325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10" name="Oval 14"/>
              <p:cNvSpPr>
                <a:spLocks noChangeArrowheads="1"/>
              </p:cNvSpPr>
              <p:nvPr/>
            </p:nvSpPr>
            <p:spPr bwMode="auto">
              <a:xfrm>
                <a:off x="4614" y="3043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11" name="Oval 15"/>
              <p:cNvSpPr>
                <a:spLocks noChangeArrowheads="1"/>
              </p:cNvSpPr>
              <p:nvPr/>
            </p:nvSpPr>
            <p:spPr bwMode="auto">
              <a:xfrm>
                <a:off x="4428" y="3373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12" name="Oval 16"/>
              <p:cNvSpPr>
                <a:spLocks noChangeArrowheads="1"/>
              </p:cNvSpPr>
              <p:nvPr/>
            </p:nvSpPr>
            <p:spPr bwMode="auto">
              <a:xfrm>
                <a:off x="4704" y="3277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13" name="Oval 17"/>
              <p:cNvSpPr>
                <a:spLocks noChangeArrowheads="1"/>
              </p:cNvSpPr>
              <p:nvPr/>
            </p:nvSpPr>
            <p:spPr bwMode="auto">
              <a:xfrm>
                <a:off x="4890" y="3091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14" name="Oval 18"/>
              <p:cNvSpPr>
                <a:spLocks noChangeArrowheads="1"/>
              </p:cNvSpPr>
              <p:nvPr/>
            </p:nvSpPr>
            <p:spPr bwMode="auto">
              <a:xfrm>
                <a:off x="4986" y="2809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15" name="Oval 19"/>
              <p:cNvSpPr>
                <a:spLocks noChangeArrowheads="1"/>
              </p:cNvSpPr>
              <p:nvPr/>
            </p:nvSpPr>
            <p:spPr bwMode="auto">
              <a:xfrm>
                <a:off x="4938" y="2482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16" name="Oval 20"/>
              <p:cNvSpPr>
                <a:spLocks noChangeArrowheads="1"/>
              </p:cNvSpPr>
              <p:nvPr/>
            </p:nvSpPr>
            <p:spPr bwMode="auto">
              <a:xfrm>
                <a:off x="4800" y="1543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17" name="Oval 21"/>
              <p:cNvSpPr>
                <a:spLocks noChangeArrowheads="1"/>
              </p:cNvSpPr>
              <p:nvPr/>
            </p:nvSpPr>
            <p:spPr bwMode="auto">
              <a:xfrm>
                <a:off x="4938" y="1777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18" name="Oval 22"/>
              <p:cNvSpPr>
                <a:spLocks noChangeArrowheads="1"/>
              </p:cNvSpPr>
              <p:nvPr/>
            </p:nvSpPr>
            <p:spPr bwMode="auto">
              <a:xfrm>
                <a:off x="4896" y="2059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19" name="Oval 23"/>
              <p:cNvSpPr>
                <a:spLocks noChangeArrowheads="1"/>
              </p:cNvSpPr>
              <p:nvPr/>
            </p:nvSpPr>
            <p:spPr bwMode="auto">
              <a:xfrm>
                <a:off x="4242" y="1543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20" name="Oval 24"/>
              <p:cNvSpPr>
                <a:spLocks noChangeArrowheads="1"/>
              </p:cNvSpPr>
              <p:nvPr/>
            </p:nvSpPr>
            <p:spPr bwMode="auto">
              <a:xfrm>
                <a:off x="4518" y="1495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21" name="Oval 25"/>
              <p:cNvSpPr>
                <a:spLocks noChangeArrowheads="1"/>
              </p:cNvSpPr>
              <p:nvPr/>
            </p:nvSpPr>
            <p:spPr bwMode="auto">
              <a:xfrm>
                <a:off x="4008" y="2386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22" name="Oval 26"/>
              <p:cNvSpPr>
                <a:spLocks noChangeArrowheads="1"/>
              </p:cNvSpPr>
              <p:nvPr/>
            </p:nvSpPr>
            <p:spPr bwMode="auto">
              <a:xfrm>
                <a:off x="4098" y="2617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23" name="Oval 27"/>
              <p:cNvSpPr>
                <a:spLocks noChangeArrowheads="1"/>
              </p:cNvSpPr>
              <p:nvPr/>
            </p:nvSpPr>
            <p:spPr bwMode="auto">
              <a:xfrm>
                <a:off x="4386" y="2665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24" name="Oval 28"/>
              <p:cNvSpPr>
                <a:spLocks noChangeArrowheads="1"/>
              </p:cNvSpPr>
              <p:nvPr/>
            </p:nvSpPr>
            <p:spPr bwMode="auto">
              <a:xfrm>
                <a:off x="4758" y="2293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25" name="Oval 29"/>
              <p:cNvSpPr>
                <a:spLocks noChangeArrowheads="1"/>
              </p:cNvSpPr>
              <p:nvPr/>
            </p:nvSpPr>
            <p:spPr bwMode="auto">
              <a:xfrm>
                <a:off x="4614" y="2521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26" name="Oval 30"/>
              <p:cNvSpPr>
                <a:spLocks noChangeArrowheads="1"/>
              </p:cNvSpPr>
              <p:nvPr/>
            </p:nvSpPr>
            <p:spPr bwMode="auto">
              <a:xfrm>
                <a:off x="4326" y="1771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27" name="Oval 31"/>
              <p:cNvSpPr>
                <a:spLocks noChangeArrowheads="1"/>
              </p:cNvSpPr>
              <p:nvPr/>
            </p:nvSpPr>
            <p:spPr bwMode="auto">
              <a:xfrm>
                <a:off x="4560" y="1867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28" name="Oval 32"/>
              <p:cNvSpPr>
                <a:spLocks noChangeArrowheads="1"/>
              </p:cNvSpPr>
              <p:nvPr/>
            </p:nvSpPr>
            <p:spPr bwMode="auto">
              <a:xfrm>
                <a:off x="4518" y="2149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29" name="Oval 33"/>
              <p:cNvSpPr>
                <a:spLocks noChangeArrowheads="1"/>
              </p:cNvSpPr>
              <p:nvPr/>
            </p:nvSpPr>
            <p:spPr bwMode="auto">
              <a:xfrm>
                <a:off x="4230" y="2191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30" name="Oval 34"/>
              <p:cNvSpPr>
                <a:spLocks noChangeArrowheads="1"/>
              </p:cNvSpPr>
              <p:nvPr/>
            </p:nvSpPr>
            <p:spPr bwMode="auto">
              <a:xfrm>
                <a:off x="4150" y="1963"/>
                <a:ext cx="102" cy="10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31" name="Freeform 35"/>
              <p:cNvSpPr>
                <a:spLocks/>
              </p:cNvSpPr>
              <p:nvPr/>
            </p:nvSpPr>
            <p:spPr bwMode="auto">
              <a:xfrm>
                <a:off x="3869" y="1549"/>
                <a:ext cx="1118" cy="1166"/>
              </a:xfrm>
              <a:custGeom>
                <a:avLst/>
                <a:gdLst>
                  <a:gd name="T0" fmla="*/ 696 w 1118"/>
                  <a:gd name="T1" fmla="*/ 0 h 1166"/>
                  <a:gd name="T2" fmla="*/ 414 w 1118"/>
                  <a:gd name="T3" fmla="*/ 48 h 1166"/>
                  <a:gd name="T4" fmla="*/ 184 w 1118"/>
                  <a:gd name="T5" fmla="*/ 182 h 1166"/>
                  <a:gd name="T6" fmla="*/ 0 w 1118"/>
                  <a:gd name="T7" fmla="*/ 416 h 1166"/>
                  <a:gd name="T8" fmla="*/ 6 w 1118"/>
                  <a:gd name="T9" fmla="*/ 696 h 1166"/>
                  <a:gd name="T10" fmla="*/ 190 w 1118"/>
                  <a:gd name="T11" fmla="*/ 888 h 1166"/>
                  <a:gd name="T12" fmla="*/ 280 w 1118"/>
                  <a:gd name="T13" fmla="*/ 1126 h 1166"/>
                  <a:gd name="T14" fmla="*/ 568 w 1118"/>
                  <a:gd name="T15" fmla="*/ 1166 h 1166"/>
                  <a:gd name="T16" fmla="*/ 798 w 1118"/>
                  <a:gd name="T17" fmla="*/ 1024 h 1166"/>
                  <a:gd name="T18" fmla="*/ 939 w 1118"/>
                  <a:gd name="T19" fmla="*/ 800 h 1166"/>
                  <a:gd name="T20" fmla="*/ 696 w 1118"/>
                  <a:gd name="T21" fmla="*/ 648 h 1166"/>
                  <a:gd name="T22" fmla="*/ 406 w 1118"/>
                  <a:gd name="T23" fmla="*/ 694 h 1166"/>
                  <a:gd name="T24" fmla="*/ 328 w 1118"/>
                  <a:gd name="T25" fmla="*/ 462 h 1166"/>
                  <a:gd name="T26" fmla="*/ 502 w 1118"/>
                  <a:gd name="T27" fmla="*/ 272 h 1166"/>
                  <a:gd name="T28" fmla="*/ 742 w 1118"/>
                  <a:gd name="T29" fmla="*/ 374 h 1166"/>
                  <a:gd name="T30" fmla="*/ 699 w 1118"/>
                  <a:gd name="T31" fmla="*/ 643 h 1166"/>
                  <a:gd name="T32" fmla="*/ 1078 w 1118"/>
                  <a:gd name="T33" fmla="*/ 558 h 1166"/>
                  <a:gd name="T34" fmla="*/ 1118 w 1118"/>
                  <a:gd name="T35" fmla="*/ 280 h 1166"/>
                  <a:gd name="T36" fmla="*/ 982 w 1118"/>
                  <a:gd name="T37" fmla="*/ 43 h 1166"/>
                  <a:gd name="T38" fmla="*/ 696 w 1118"/>
                  <a:gd name="T39" fmla="*/ 0 h 1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8" h="1166">
                    <a:moveTo>
                      <a:pt x="696" y="0"/>
                    </a:moveTo>
                    <a:lnTo>
                      <a:pt x="414" y="48"/>
                    </a:lnTo>
                    <a:lnTo>
                      <a:pt x="184" y="182"/>
                    </a:lnTo>
                    <a:lnTo>
                      <a:pt x="0" y="416"/>
                    </a:lnTo>
                    <a:lnTo>
                      <a:pt x="6" y="696"/>
                    </a:lnTo>
                    <a:lnTo>
                      <a:pt x="190" y="888"/>
                    </a:lnTo>
                    <a:lnTo>
                      <a:pt x="280" y="1126"/>
                    </a:lnTo>
                    <a:lnTo>
                      <a:pt x="568" y="1166"/>
                    </a:lnTo>
                    <a:lnTo>
                      <a:pt x="798" y="1024"/>
                    </a:lnTo>
                    <a:lnTo>
                      <a:pt x="939" y="800"/>
                    </a:lnTo>
                    <a:lnTo>
                      <a:pt x="696" y="648"/>
                    </a:lnTo>
                    <a:lnTo>
                      <a:pt x="406" y="694"/>
                    </a:lnTo>
                    <a:lnTo>
                      <a:pt x="328" y="462"/>
                    </a:lnTo>
                    <a:lnTo>
                      <a:pt x="502" y="272"/>
                    </a:lnTo>
                    <a:lnTo>
                      <a:pt x="742" y="374"/>
                    </a:lnTo>
                    <a:cubicBezTo>
                      <a:pt x="698" y="646"/>
                      <a:pt x="699" y="737"/>
                      <a:pt x="699" y="643"/>
                    </a:cubicBezTo>
                    <a:lnTo>
                      <a:pt x="1078" y="558"/>
                    </a:lnTo>
                    <a:lnTo>
                      <a:pt x="1118" y="280"/>
                    </a:lnTo>
                    <a:lnTo>
                      <a:pt x="982" y="43"/>
                    </a:lnTo>
                    <a:lnTo>
                      <a:pt x="696" y="0"/>
                    </a:lnTo>
                    <a:close/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32" name="Freeform 36"/>
              <p:cNvSpPr>
                <a:spLocks/>
              </p:cNvSpPr>
              <p:nvPr/>
            </p:nvSpPr>
            <p:spPr bwMode="auto">
              <a:xfrm>
                <a:off x="3723" y="2237"/>
                <a:ext cx="1314" cy="1184"/>
              </a:xfrm>
              <a:custGeom>
                <a:avLst/>
                <a:gdLst>
                  <a:gd name="T0" fmla="*/ 552 w 1314"/>
                  <a:gd name="T1" fmla="*/ 0 h 1184"/>
                  <a:gd name="T2" fmla="*/ 333 w 1314"/>
                  <a:gd name="T3" fmla="*/ 192 h 1184"/>
                  <a:gd name="T4" fmla="*/ 96 w 1314"/>
                  <a:gd name="T5" fmla="*/ 294 h 1184"/>
                  <a:gd name="T6" fmla="*/ 0 w 1314"/>
                  <a:gd name="T7" fmla="*/ 576 h 1184"/>
                  <a:gd name="T8" fmla="*/ 56 w 1314"/>
                  <a:gd name="T9" fmla="*/ 854 h 1184"/>
                  <a:gd name="T10" fmla="*/ 242 w 1314"/>
                  <a:gd name="T11" fmla="*/ 1048 h 1184"/>
                  <a:gd name="T12" fmla="*/ 472 w 1314"/>
                  <a:gd name="T13" fmla="*/ 1136 h 1184"/>
                  <a:gd name="T14" fmla="*/ 754 w 1314"/>
                  <a:gd name="T15" fmla="*/ 1184 h 1184"/>
                  <a:gd name="T16" fmla="*/ 1029 w 1314"/>
                  <a:gd name="T17" fmla="*/ 1088 h 1184"/>
                  <a:gd name="T18" fmla="*/ 1218 w 1314"/>
                  <a:gd name="T19" fmla="*/ 904 h 1184"/>
                  <a:gd name="T20" fmla="*/ 1314 w 1314"/>
                  <a:gd name="T21" fmla="*/ 619 h 1184"/>
                  <a:gd name="T22" fmla="*/ 1266 w 1314"/>
                  <a:gd name="T23" fmla="*/ 299 h 1184"/>
                  <a:gd name="T24" fmla="*/ 1088 w 1314"/>
                  <a:gd name="T25" fmla="*/ 115 h 1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4" h="1184">
                    <a:moveTo>
                      <a:pt x="552" y="0"/>
                    </a:moveTo>
                    <a:lnTo>
                      <a:pt x="333" y="192"/>
                    </a:lnTo>
                    <a:lnTo>
                      <a:pt x="96" y="294"/>
                    </a:lnTo>
                    <a:lnTo>
                      <a:pt x="0" y="576"/>
                    </a:lnTo>
                    <a:lnTo>
                      <a:pt x="56" y="854"/>
                    </a:lnTo>
                    <a:lnTo>
                      <a:pt x="242" y="1048"/>
                    </a:lnTo>
                    <a:lnTo>
                      <a:pt x="472" y="1136"/>
                    </a:lnTo>
                    <a:lnTo>
                      <a:pt x="754" y="1184"/>
                    </a:lnTo>
                    <a:lnTo>
                      <a:pt x="1029" y="1088"/>
                    </a:lnTo>
                    <a:lnTo>
                      <a:pt x="1218" y="904"/>
                    </a:lnTo>
                    <a:lnTo>
                      <a:pt x="1314" y="619"/>
                    </a:lnTo>
                    <a:lnTo>
                      <a:pt x="1266" y="299"/>
                    </a:lnTo>
                    <a:lnTo>
                      <a:pt x="1088" y="115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33" name="Freeform 37"/>
              <p:cNvSpPr>
                <a:spLocks/>
              </p:cNvSpPr>
              <p:nvPr/>
            </p:nvSpPr>
            <p:spPr bwMode="auto">
              <a:xfrm>
                <a:off x="4055" y="2672"/>
                <a:ext cx="612" cy="467"/>
              </a:xfrm>
              <a:custGeom>
                <a:avLst/>
                <a:gdLst>
                  <a:gd name="T0" fmla="*/ 94 w 612"/>
                  <a:gd name="T1" fmla="*/ 0 h 467"/>
                  <a:gd name="T2" fmla="*/ 1 w 612"/>
                  <a:gd name="T3" fmla="*/ 235 h 467"/>
                  <a:gd name="T4" fmla="*/ 142 w 612"/>
                  <a:gd name="T5" fmla="*/ 424 h 467"/>
                  <a:gd name="T6" fmla="*/ 382 w 612"/>
                  <a:gd name="T7" fmla="*/ 467 h 467"/>
                  <a:gd name="T8" fmla="*/ 612 w 612"/>
                  <a:gd name="T9" fmla="*/ 421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2" h="467">
                    <a:moveTo>
                      <a:pt x="94" y="0"/>
                    </a:moveTo>
                    <a:cubicBezTo>
                      <a:pt x="0" y="237"/>
                      <a:pt x="1" y="321"/>
                      <a:pt x="1" y="235"/>
                    </a:cubicBezTo>
                    <a:lnTo>
                      <a:pt x="142" y="424"/>
                    </a:lnTo>
                    <a:lnTo>
                      <a:pt x="382" y="467"/>
                    </a:lnTo>
                    <a:lnTo>
                      <a:pt x="612" y="42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83336" name="Line 40"/>
            <p:cNvSpPr>
              <a:spLocks noChangeShapeType="1"/>
            </p:cNvSpPr>
            <p:nvPr/>
          </p:nvSpPr>
          <p:spPr bwMode="auto">
            <a:xfrm flipV="1">
              <a:off x="2796" y="864"/>
              <a:ext cx="384" cy="64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37" name="Line 41"/>
            <p:cNvSpPr>
              <a:spLocks noChangeShapeType="1"/>
            </p:cNvSpPr>
            <p:nvPr/>
          </p:nvSpPr>
          <p:spPr bwMode="auto">
            <a:xfrm>
              <a:off x="2668" y="3848"/>
              <a:ext cx="352" cy="6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4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3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4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6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7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8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9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0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1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2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3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4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5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6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7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8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9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20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21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22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23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24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25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26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27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28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29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0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1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2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3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4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grpSp>
        <p:nvGrpSpPr>
          <p:cNvPr id="76843" name="Group 43"/>
          <p:cNvGrpSpPr>
            <a:grpSpLocks/>
          </p:cNvGrpSpPr>
          <p:nvPr/>
        </p:nvGrpSpPr>
        <p:grpSpPr bwMode="auto">
          <a:xfrm>
            <a:off x="2235200" y="1466850"/>
            <a:ext cx="234950" cy="247650"/>
            <a:chOff x="292" y="828"/>
            <a:chExt cx="148" cy="156"/>
          </a:xfrm>
        </p:grpSpPr>
        <p:sp>
          <p:nvSpPr>
            <p:cNvPr id="76844" name="Oval 4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45" name="Oval 4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46" name="Oval 4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47" name="Oval 4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48" name="Oval 4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49" name="Oval 4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850" name="Group 50"/>
          <p:cNvGrpSpPr>
            <a:grpSpLocks/>
          </p:cNvGrpSpPr>
          <p:nvPr/>
        </p:nvGrpSpPr>
        <p:grpSpPr bwMode="auto">
          <a:xfrm>
            <a:off x="3289300" y="1238250"/>
            <a:ext cx="234950" cy="247650"/>
            <a:chOff x="292" y="828"/>
            <a:chExt cx="148" cy="156"/>
          </a:xfrm>
        </p:grpSpPr>
        <p:sp>
          <p:nvSpPr>
            <p:cNvPr id="76851" name="Oval 5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2" name="Oval 5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3" name="Oval 5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4" name="Oval 5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5" name="Oval 5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6" name="Oval 5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857" name="Group 57"/>
          <p:cNvGrpSpPr>
            <a:grpSpLocks/>
          </p:cNvGrpSpPr>
          <p:nvPr/>
        </p:nvGrpSpPr>
        <p:grpSpPr bwMode="auto">
          <a:xfrm>
            <a:off x="1555750" y="2171700"/>
            <a:ext cx="234950" cy="247650"/>
            <a:chOff x="292" y="828"/>
            <a:chExt cx="148" cy="156"/>
          </a:xfrm>
        </p:grpSpPr>
        <p:sp>
          <p:nvSpPr>
            <p:cNvPr id="76858" name="Oval 5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9" name="Oval 5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60" name="Oval 6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61" name="Oval 6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62" name="Oval 6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63" name="Oval 6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864" name="Group 64"/>
          <p:cNvGrpSpPr>
            <a:grpSpLocks/>
          </p:cNvGrpSpPr>
          <p:nvPr/>
        </p:nvGrpSpPr>
        <p:grpSpPr bwMode="auto">
          <a:xfrm>
            <a:off x="1231900" y="3067050"/>
            <a:ext cx="234950" cy="247650"/>
            <a:chOff x="292" y="828"/>
            <a:chExt cx="148" cy="156"/>
          </a:xfrm>
        </p:grpSpPr>
        <p:sp>
          <p:nvSpPr>
            <p:cNvPr id="76865" name="Oval 6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66" name="Oval 6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67" name="Oval 6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68" name="Oval 6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69" name="Oval 6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70" name="Oval 7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871" name="Group 71"/>
          <p:cNvGrpSpPr>
            <a:grpSpLocks/>
          </p:cNvGrpSpPr>
          <p:nvPr/>
        </p:nvGrpSpPr>
        <p:grpSpPr bwMode="auto">
          <a:xfrm>
            <a:off x="2971800" y="2482850"/>
            <a:ext cx="234950" cy="247650"/>
            <a:chOff x="292" y="828"/>
            <a:chExt cx="148" cy="156"/>
          </a:xfrm>
        </p:grpSpPr>
        <p:sp>
          <p:nvSpPr>
            <p:cNvPr id="76872" name="Oval 7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73" name="Oval 7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74" name="Oval 7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75" name="Oval 7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76" name="Oval 7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77" name="Oval 7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878" name="Group 78"/>
          <p:cNvGrpSpPr>
            <a:grpSpLocks/>
          </p:cNvGrpSpPr>
          <p:nvPr/>
        </p:nvGrpSpPr>
        <p:grpSpPr bwMode="auto">
          <a:xfrm>
            <a:off x="2298700" y="3028950"/>
            <a:ext cx="234950" cy="247650"/>
            <a:chOff x="292" y="828"/>
            <a:chExt cx="148" cy="156"/>
          </a:xfrm>
        </p:grpSpPr>
        <p:sp>
          <p:nvSpPr>
            <p:cNvPr id="76879" name="Oval 7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80" name="Oval 8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81" name="Oval 8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82" name="Oval 8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83" name="Oval 8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84" name="Oval 8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885" name="Group 85"/>
          <p:cNvGrpSpPr>
            <a:grpSpLocks/>
          </p:cNvGrpSpPr>
          <p:nvPr/>
        </p:nvGrpSpPr>
        <p:grpSpPr bwMode="auto">
          <a:xfrm>
            <a:off x="3879850" y="2794000"/>
            <a:ext cx="234950" cy="247650"/>
            <a:chOff x="292" y="828"/>
            <a:chExt cx="148" cy="156"/>
          </a:xfrm>
        </p:grpSpPr>
        <p:sp>
          <p:nvSpPr>
            <p:cNvPr id="76886" name="Oval 8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87" name="Oval 8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88" name="Oval 8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89" name="Oval 8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90" name="Oval 9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91" name="Oval 9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892" name="Group 92"/>
          <p:cNvGrpSpPr>
            <a:grpSpLocks/>
          </p:cNvGrpSpPr>
          <p:nvPr/>
        </p:nvGrpSpPr>
        <p:grpSpPr bwMode="auto">
          <a:xfrm>
            <a:off x="4356100" y="1555750"/>
            <a:ext cx="234950" cy="247650"/>
            <a:chOff x="292" y="828"/>
            <a:chExt cx="148" cy="156"/>
          </a:xfrm>
        </p:grpSpPr>
        <p:sp>
          <p:nvSpPr>
            <p:cNvPr id="76893" name="Oval 9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94" name="Oval 9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95" name="Oval 9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96" name="Oval 9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97" name="Oval 9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98" name="Oval 9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899" name="Group 99"/>
          <p:cNvGrpSpPr>
            <a:grpSpLocks/>
          </p:cNvGrpSpPr>
          <p:nvPr/>
        </p:nvGrpSpPr>
        <p:grpSpPr bwMode="auto">
          <a:xfrm>
            <a:off x="5435600" y="1708150"/>
            <a:ext cx="234950" cy="247650"/>
            <a:chOff x="292" y="828"/>
            <a:chExt cx="148" cy="156"/>
          </a:xfrm>
        </p:grpSpPr>
        <p:sp>
          <p:nvSpPr>
            <p:cNvPr id="76900" name="Oval 10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1" name="Oval 10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2" name="Oval 10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3" name="Oval 10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4" name="Oval 10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5" name="Oval 10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906" name="Group 106"/>
          <p:cNvGrpSpPr>
            <a:grpSpLocks/>
          </p:cNvGrpSpPr>
          <p:nvPr/>
        </p:nvGrpSpPr>
        <p:grpSpPr bwMode="auto">
          <a:xfrm>
            <a:off x="4743450" y="2425700"/>
            <a:ext cx="234950" cy="247650"/>
            <a:chOff x="292" y="828"/>
            <a:chExt cx="148" cy="156"/>
          </a:xfrm>
        </p:grpSpPr>
        <p:sp>
          <p:nvSpPr>
            <p:cNvPr id="76907" name="Oval 10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" name="Oval 10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" name="Oval 10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10" name="Oval 11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11" name="Oval 11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12" name="Oval 11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913" name="Group 113"/>
          <p:cNvGrpSpPr>
            <a:grpSpLocks/>
          </p:cNvGrpSpPr>
          <p:nvPr/>
        </p:nvGrpSpPr>
        <p:grpSpPr bwMode="auto">
          <a:xfrm>
            <a:off x="6496050" y="1644650"/>
            <a:ext cx="234950" cy="247650"/>
            <a:chOff x="292" y="828"/>
            <a:chExt cx="148" cy="156"/>
          </a:xfrm>
        </p:grpSpPr>
        <p:sp>
          <p:nvSpPr>
            <p:cNvPr id="76914" name="Oval 11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15" name="Oval 11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16" name="Oval 11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17" name="Oval 11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18" name="Oval 11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19" name="Oval 11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920" name="Group 120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76921" name="Oval 12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22" name="Oval 12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23" name="Oval 12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24" name="Oval 12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25" name="Oval 12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26" name="Oval 12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927" name="Group 127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76928" name="Oval 12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29" name="Oval 12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30" name="Oval 13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31" name="Oval 13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32" name="Oval 13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33" name="Oval 13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934" name="Group 134"/>
          <p:cNvGrpSpPr>
            <a:grpSpLocks/>
          </p:cNvGrpSpPr>
          <p:nvPr/>
        </p:nvGrpSpPr>
        <p:grpSpPr bwMode="auto">
          <a:xfrm>
            <a:off x="3727450" y="3886200"/>
            <a:ext cx="234950" cy="247650"/>
            <a:chOff x="292" y="828"/>
            <a:chExt cx="148" cy="156"/>
          </a:xfrm>
        </p:grpSpPr>
        <p:sp>
          <p:nvSpPr>
            <p:cNvPr id="76935" name="Oval 13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36" name="Oval 13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37" name="Oval 13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38" name="Oval 13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39" name="Oval 13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40" name="Oval 14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941" name="Group 141"/>
          <p:cNvGrpSpPr>
            <a:grpSpLocks/>
          </p:cNvGrpSpPr>
          <p:nvPr/>
        </p:nvGrpSpPr>
        <p:grpSpPr bwMode="auto">
          <a:xfrm>
            <a:off x="7404100" y="2343150"/>
            <a:ext cx="234950" cy="247650"/>
            <a:chOff x="292" y="828"/>
            <a:chExt cx="148" cy="156"/>
          </a:xfrm>
        </p:grpSpPr>
        <p:sp>
          <p:nvSpPr>
            <p:cNvPr id="76942" name="Oval 14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43" name="Oval 14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44" name="Oval 14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45" name="Oval 14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46" name="Oval 14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47" name="Oval 14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948" name="Group 148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76949" name="Oval 14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50" name="Oval 15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51" name="Oval 15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52" name="Oval 15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53" name="Oval 15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54" name="Oval 15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955" name="Group 155"/>
          <p:cNvGrpSpPr>
            <a:grpSpLocks/>
          </p:cNvGrpSpPr>
          <p:nvPr/>
        </p:nvGrpSpPr>
        <p:grpSpPr bwMode="auto">
          <a:xfrm>
            <a:off x="7950200" y="3187700"/>
            <a:ext cx="234950" cy="247650"/>
            <a:chOff x="292" y="828"/>
            <a:chExt cx="148" cy="156"/>
          </a:xfrm>
        </p:grpSpPr>
        <p:sp>
          <p:nvSpPr>
            <p:cNvPr id="76956" name="Oval 15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57" name="Oval 15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58" name="Oval 15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59" name="Oval 15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60" name="Oval 16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61" name="Oval 16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962" name="Group 162"/>
          <p:cNvGrpSpPr>
            <a:grpSpLocks/>
          </p:cNvGrpSpPr>
          <p:nvPr/>
        </p:nvGrpSpPr>
        <p:grpSpPr bwMode="auto">
          <a:xfrm>
            <a:off x="8166100" y="4216400"/>
            <a:ext cx="234950" cy="247650"/>
            <a:chOff x="292" y="828"/>
            <a:chExt cx="148" cy="156"/>
          </a:xfrm>
        </p:grpSpPr>
        <p:sp>
          <p:nvSpPr>
            <p:cNvPr id="76963" name="Oval 16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64" name="Oval 16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65" name="Oval 16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66" name="Oval 16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67" name="Oval 16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68" name="Oval 16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969" name="Group 169"/>
          <p:cNvGrpSpPr>
            <a:grpSpLocks/>
          </p:cNvGrpSpPr>
          <p:nvPr/>
        </p:nvGrpSpPr>
        <p:grpSpPr bwMode="auto">
          <a:xfrm>
            <a:off x="8020050" y="5289550"/>
            <a:ext cx="234950" cy="247650"/>
            <a:chOff x="292" y="828"/>
            <a:chExt cx="148" cy="156"/>
          </a:xfrm>
        </p:grpSpPr>
        <p:sp>
          <p:nvSpPr>
            <p:cNvPr id="76970" name="Oval 17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71" name="Oval 17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72" name="Oval 17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73" name="Oval 17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74" name="Oval 17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75" name="Oval 17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976" name="Group 176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76977" name="Oval 17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78" name="Oval 17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79" name="Oval 17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80" name="Oval 18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81" name="Oval 18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82" name="Oval 18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983" name="Group 183"/>
          <p:cNvGrpSpPr>
            <a:grpSpLocks/>
          </p:cNvGrpSpPr>
          <p:nvPr/>
        </p:nvGrpSpPr>
        <p:grpSpPr bwMode="auto">
          <a:xfrm>
            <a:off x="7156450" y="5842000"/>
            <a:ext cx="234950" cy="247650"/>
            <a:chOff x="292" y="828"/>
            <a:chExt cx="148" cy="156"/>
          </a:xfrm>
        </p:grpSpPr>
        <p:sp>
          <p:nvSpPr>
            <p:cNvPr id="76984" name="Oval 18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85" name="Oval 18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86" name="Oval 18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87" name="Oval 18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88" name="Oval 18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89" name="Oval 18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990" name="Group 190"/>
          <p:cNvGrpSpPr>
            <a:grpSpLocks/>
          </p:cNvGrpSpPr>
          <p:nvPr/>
        </p:nvGrpSpPr>
        <p:grpSpPr bwMode="auto">
          <a:xfrm>
            <a:off x="6083300" y="5721350"/>
            <a:ext cx="234950" cy="247650"/>
            <a:chOff x="292" y="828"/>
            <a:chExt cx="148" cy="156"/>
          </a:xfrm>
        </p:grpSpPr>
        <p:sp>
          <p:nvSpPr>
            <p:cNvPr id="76991" name="Oval 19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92" name="Oval 19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93" name="Oval 19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94" name="Oval 19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95" name="Oval 19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96" name="Oval 19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997" name="Group 197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76998" name="Oval 19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99" name="Oval 19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0" name="Oval 20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1" name="Oval 20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2" name="Oval 20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3" name="Oval 20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004" name="Group 204"/>
          <p:cNvGrpSpPr>
            <a:grpSpLocks/>
          </p:cNvGrpSpPr>
          <p:nvPr/>
        </p:nvGrpSpPr>
        <p:grpSpPr bwMode="auto">
          <a:xfrm>
            <a:off x="5200650" y="5238750"/>
            <a:ext cx="234950" cy="247650"/>
            <a:chOff x="292" y="828"/>
            <a:chExt cx="148" cy="156"/>
          </a:xfrm>
        </p:grpSpPr>
        <p:sp>
          <p:nvSpPr>
            <p:cNvPr id="77005" name="Oval 20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6" name="Oval 20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7" name="Oval 20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8" name="Oval 20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9" name="Oval 20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10" name="Oval 21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011" name="Group 211"/>
          <p:cNvGrpSpPr>
            <a:grpSpLocks/>
          </p:cNvGrpSpPr>
          <p:nvPr/>
        </p:nvGrpSpPr>
        <p:grpSpPr bwMode="auto">
          <a:xfrm>
            <a:off x="4502150" y="5937250"/>
            <a:ext cx="234950" cy="247650"/>
            <a:chOff x="292" y="828"/>
            <a:chExt cx="148" cy="156"/>
          </a:xfrm>
        </p:grpSpPr>
        <p:sp>
          <p:nvSpPr>
            <p:cNvPr id="77012" name="Oval 21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13" name="Oval 21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14" name="Oval 21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15" name="Oval 21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16" name="Oval 21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17" name="Oval 21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018" name="Group 218"/>
          <p:cNvGrpSpPr>
            <a:grpSpLocks/>
          </p:cNvGrpSpPr>
          <p:nvPr/>
        </p:nvGrpSpPr>
        <p:grpSpPr bwMode="auto">
          <a:xfrm>
            <a:off x="4324350" y="4718050"/>
            <a:ext cx="234950" cy="247650"/>
            <a:chOff x="292" y="828"/>
            <a:chExt cx="148" cy="156"/>
          </a:xfrm>
        </p:grpSpPr>
        <p:sp>
          <p:nvSpPr>
            <p:cNvPr id="77019" name="Oval 21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20" name="Oval 22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21" name="Oval 22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22" name="Oval 22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23" name="Oval 22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24" name="Oval 22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025" name="Group 225"/>
          <p:cNvGrpSpPr>
            <a:grpSpLocks/>
          </p:cNvGrpSpPr>
          <p:nvPr/>
        </p:nvGrpSpPr>
        <p:grpSpPr bwMode="auto">
          <a:xfrm>
            <a:off x="3282950" y="6165850"/>
            <a:ext cx="234950" cy="247650"/>
            <a:chOff x="292" y="828"/>
            <a:chExt cx="148" cy="156"/>
          </a:xfrm>
        </p:grpSpPr>
        <p:sp>
          <p:nvSpPr>
            <p:cNvPr id="77026" name="Oval 22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27" name="Oval 22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28" name="Oval 22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29" name="Oval 22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30" name="Oval 23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31" name="Oval 23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032" name="Group 232"/>
          <p:cNvGrpSpPr>
            <a:grpSpLocks/>
          </p:cNvGrpSpPr>
          <p:nvPr/>
        </p:nvGrpSpPr>
        <p:grpSpPr bwMode="auto">
          <a:xfrm>
            <a:off x="2203450" y="5835650"/>
            <a:ext cx="234950" cy="247650"/>
            <a:chOff x="292" y="828"/>
            <a:chExt cx="148" cy="156"/>
          </a:xfrm>
        </p:grpSpPr>
        <p:sp>
          <p:nvSpPr>
            <p:cNvPr id="77033" name="Oval 23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34" name="Oval 23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35" name="Oval 23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36" name="Oval 23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37" name="Oval 23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38" name="Oval 23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040" name="Oval 240"/>
          <p:cNvSpPr>
            <a:spLocks noChangeArrowheads="1"/>
          </p:cNvSpPr>
          <p:nvPr/>
        </p:nvSpPr>
        <p:spPr bwMode="auto">
          <a:xfrm>
            <a:off x="2362200" y="4933950"/>
            <a:ext cx="57150" cy="571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042" name="Oval 242"/>
          <p:cNvSpPr>
            <a:spLocks noChangeArrowheads="1"/>
          </p:cNvSpPr>
          <p:nvPr/>
        </p:nvSpPr>
        <p:spPr bwMode="auto">
          <a:xfrm>
            <a:off x="2451100" y="4984750"/>
            <a:ext cx="57150" cy="571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043" name="Oval 243"/>
          <p:cNvSpPr>
            <a:spLocks noChangeArrowheads="1"/>
          </p:cNvSpPr>
          <p:nvPr/>
        </p:nvSpPr>
        <p:spPr bwMode="auto">
          <a:xfrm>
            <a:off x="2368550" y="4845050"/>
            <a:ext cx="57150" cy="571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044" name="Oval 244"/>
          <p:cNvSpPr>
            <a:spLocks noChangeArrowheads="1"/>
          </p:cNvSpPr>
          <p:nvPr/>
        </p:nvSpPr>
        <p:spPr bwMode="auto">
          <a:xfrm>
            <a:off x="2444750" y="4787900"/>
            <a:ext cx="57150" cy="571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045" name="Oval 245"/>
          <p:cNvSpPr>
            <a:spLocks noChangeArrowheads="1"/>
          </p:cNvSpPr>
          <p:nvPr/>
        </p:nvSpPr>
        <p:spPr bwMode="auto">
          <a:xfrm>
            <a:off x="2540000" y="4933950"/>
            <a:ext cx="57150" cy="571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7046" name="Group 246"/>
          <p:cNvGrpSpPr>
            <a:grpSpLocks/>
          </p:cNvGrpSpPr>
          <p:nvPr/>
        </p:nvGrpSpPr>
        <p:grpSpPr bwMode="auto">
          <a:xfrm>
            <a:off x="1098550" y="4133850"/>
            <a:ext cx="234950" cy="247650"/>
            <a:chOff x="292" y="828"/>
            <a:chExt cx="148" cy="156"/>
          </a:xfrm>
        </p:grpSpPr>
        <p:sp>
          <p:nvSpPr>
            <p:cNvPr id="77047" name="Oval 24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48" name="Oval 24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49" name="Oval 24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50" name="Oval 25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51" name="Oval 25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52" name="Oval 25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053" name="Group 253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77054" name="Oval 25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55" name="Oval 25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56" name="Oval 25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57" name="Oval 25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58" name="Oval 25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59" name="Oval 25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060" name="Group 260"/>
          <p:cNvGrpSpPr>
            <a:grpSpLocks/>
          </p:cNvGrpSpPr>
          <p:nvPr/>
        </p:nvGrpSpPr>
        <p:grpSpPr bwMode="auto">
          <a:xfrm>
            <a:off x="2152650" y="3930650"/>
            <a:ext cx="234950" cy="247650"/>
            <a:chOff x="292" y="828"/>
            <a:chExt cx="148" cy="156"/>
          </a:xfrm>
        </p:grpSpPr>
        <p:sp>
          <p:nvSpPr>
            <p:cNvPr id="77061" name="Oval 26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62" name="Oval 26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63" name="Oval 26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64" name="Oval 26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65" name="Oval 26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66" name="Oval 26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067" name="Text Box 267"/>
          <p:cNvSpPr txBox="1">
            <a:spLocks noChangeArrowheads="1"/>
          </p:cNvSpPr>
          <p:nvPr/>
        </p:nvSpPr>
        <p:spPr bwMode="auto">
          <a:xfrm>
            <a:off x="123825" y="804863"/>
            <a:ext cx="8553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Place 6 pebbles on n-connected bodies (n&gt;1) &amp; </a:t>
            </a:r>
            <a:r>
              <a:rPr lang="en-US">
                <a:solidFill>
                  <a:srgbClr val="FF0000"/>
                </a:solidFill>
              </a:rPr>
              <a:t>5 pebbles on 1-connected bodies</a:t>
            </a:r>
            <a:endParaRPr lang="en-US"/>
          </a:p>
        </p:txBody>
      </p:sp>
      <p:pic>
        <p:nvPicPr>
          <p:cNvPr id="258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Oval 3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6" name="Oval 4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7" name="Oval 5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8" name="Oval 6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9" name="Oval 7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0" name="Oval 8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1" name="Oval 9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2" name="Oval 10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3" name="Oval 11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4" name="Oval 12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5" name="Oval 13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7" name="Oval 15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8" name="Oval 16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9" name="Oval 17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70" name="Oval 18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71" name="Oval 19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72" name="Oval 20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73" name="Oval 21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74" name="Oval 22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75" name="Oval 23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76" name="Oval 24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77" name="Oval 25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78" name="Oval 26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79" name="Oval 27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80" name="Oval 28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81" name="Oval 29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82" name="Oval 30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83" name="Oval 31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84" name="Oval 32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85" name="Oval 33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86" name="Oval 34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4800" name="Group 48"/>
          <p:cNvGrpSpPr>
            <a:grpSpLocks/>
          </p:cNvGrpSpPr>
          <p:nvPr/>
        </p:nvGrpSpPr>
        <p:grpSpPr bwMode="auto">
          <a:xfrm>
            <a:off x="2235200" y="1466850"/>
            <a:ext cx="234950" cy="247650"/>
            <a:chOff x="292" y="828"/>
            <a:chExt cx="148" cy="156"/>
          </a:xfrm>
        </p:grpSpPr>
        <p:sp>
          <p:nvSpPr>
            <p:cNvPr id="74801" name="Oval 4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02" name="Oval 5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03" name="Oval 5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04" name="Oval 5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05" name="Oval 5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06" name="Oval 5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807" name="Group 55"/>
          <p:cNvGrpSpPr>
            <a:grpSpLocks/>
          </p:cNvGrpSpPr>
          <p:nvPr/>
        </p:nvGrpSpPr>
        <p:grpSpPr bwMode="auto">
          <a:xfrm>
            <a:off x="3289300" y="1238250"/>
            <a:ext cx="234950" cy="247650"/>
            <a:chOff x="292" y="828"/>
            <a:chExt cx="148" cy="156"/>
          </a:xfrm>
        </p:grpSpPr>
        <p:sp>
          <p:nvSpPr>
            <p:cNvPr id="74808" name="Oval 5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09" name="Oval 5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10" name="Oval 5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11" name="Oval 5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12" name="Oval 6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13" name="Oval 6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814" name="Group 62"/>
          <p:cNvGrpSpPr>
            <a:grpSpLocks/>
          </p:cNvGrpSpPr>
          <p:nvPr/>
        </p:nvGrpSpPr>
        <p:grpSpPr bwMode="auto">
          <a:xfrm>
            <a:off x="1555750" y="2171700"/>
            <a:ext cx="234950" cy="247650"/>
            <a:chOff x="292" y="828"/>
            <a:chExt cx="148" cy="156"/>
          </a:xfrm>
        </p:grpSpPr>
        <p:sp>
          <p:nvSpPr>
            <p:cNvPr id="74815" name="Oval 6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16" name="Oval 6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17" name="Oval 6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18" name="Oval 6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19" name="Oval 6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20" name="Oval 6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821" name="Group 69"/>
          <p:cNvGrpSpPr>
            <a:grpSpLocks/>
          </p:cNvGrpSpPr>
          <p:nvPr/>
        </p:nvGrpSpPr>
        <p:grpSpPr bwMode="auto">
          <a:xfrm>
            <a:off x="1231900" y="3067050"/>
            <a:ext cx="234950" cy="247650"/>
            <a:chOff x="292" y="828"/>
            <a:chExt cx="148" cy="156"/>
          </a:xfrm>
        </p:grpSpPr>
        <p:sp>
          <p:nvSpPr>
            <p:cNvPr id="74822" name="Oval 7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23" name="Oval 7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24" name="Oval 7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25" name="Oval 7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26" name="Oval 7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27" name="Oval 7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835" name="Group 83"/>
          <p:cNvGrpSpPr>
            <a:grpSpLocks/>
          </p:cNvGrpSpPr>
          <p:nvPr/>
        </p:nvGrpSpPr>
        <p:grpSpPr bwMode="auto">
          <a:xfrm>
            <a:off x="2971800" y="2482850"/>
            <a:ext cx="234950" cy="247650"/>
            <a:chOff x="292" y="828"/>
            <a:chExt cx="148" cy="156"/>
          </a:xfrm>
        </p:grpSpPr>
        <p:sp>
          <p:nvSpPr>
            <p:cNvPr id="74836" name="Oval 8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37" name="Oval 8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38" name="Oval 8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39" name="Oval 8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40" name="Oval 8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41" name="Oval 8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842" name="Group 90"/>
          <p:cNvGrpSpPr>
            <a:grpSpLocks/>
          </p:cNvGrpSpPr>
          <p:nvPr/>
        </p:nvGrpSpPr>
        <p:grpSpPr bwMode="auto">
          <a:xfrm>
            <a:off x="2298700" y="3028950"/>
            <a:ext cx="234950" cy="247650"/>
            <a:chOff x="292" y="828"/>
            <a:chExt cx="148" cy="156"/>
          </a:xfrm>
        </p:grpSpPr>
        <p:sp>
          <p:nvSpPr>
            <p:cNvPr id="74843" name="Oval 9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44" name="Oval 9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45" name="Oval 9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46" name="Oval 9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47" name="Oval 9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48" name="Oval 9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849" name="Group 97"/>
          <p:cNvGrpSpPr>
            <a:grpSpLocks/>
          </p:cNvGrpSpPr>
          <p:nvPr/>
        </p:nvGrpSpPr>
        <p:grpSpPr bwMode="auto">
          <a:xfrm>
            <a:off x="3879850" y="2794000"/>
            <a:ext cx="234950" cy="247650"/>
            <a:chOff x="292" y="828"/>
            <a:chExt cx="148" cy="156"/>
          </a:xfrm>
        </p:grpSpPr>
        <p:sp>
          <p:nvSpPr>
            <p:cNvPr id="74850" name="Oval 9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51" name="Oval 9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52" name="Oval 10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53" name="Oval 10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54" name="Oval 10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55" name="Oval 10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863" name="Group 111"/>
          <p:cNvGrpSpPr>
            <a:grpSpLocks/>
          </p:cNvGrpSpPr>
          <p:nvPr/>
        </p:nvGrpSpPr>
        <p:grpSpPr bwMode="auto">
          <a:xfrm>
            <a:off x="4356100" y="1555750"/>
            <a:ext cx="234950" cy="247650"/>
            <a:chOff x="292" y="828"/>
            <a:chExt cx="148" cy="156"/>
          </a:xfrm>
        </p:grpSpPr>
        <p:sp>
          <p:nvSpPr>
            <p:cNvPr id="74864" name="Oval 11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65" name="Oval 11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66" name="Oval 11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67" name="Oval 11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68" name="Oval 11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69" name="Oval 11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870" name="Group 118"/>
          <p:cNvGrpSpPr>
            <a:grpSpLocks/>
          </p:cNvGrpSpPr>
          <p:nvPr/>
        </p:nvGrpSpPr>
        <p:grpSpPr bwMode="auto">
          <a:xfrm>
            <a:off x="5435600" y="1708150"/>
            <a:ext cx="234950" cy="247650"/>
            <a:chOff x="292" y="828"/>
            <a:chExt cx="148" cy="156"/>
          </a:xfrm>
        </p:grpSpPr>
        <p:sp>
          <p:nvSpPr>
            <p:cNvPr id="74871" name="Oval 11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72" name="Oval 12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73" name="Oval 12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74" name="Oval 12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75" name="Oval 12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76" name="Oval 12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877" name="Group 125"/>
          <p:cNvGrpSpPr>
            <a:grpSpLocks/>
          </p:cNvGrpSpPr>
          <p:nvPr/>
        </p:nvGrpSpPr>
        <p:grpSpPr bwMode="auto">
          <a:xfrm>
            <a:off x="4743450" y="2425700"/>
            <a:ext cx="234950" cy="247650"/>
            <a:chOff x="292" y="828"/>
            <a:chExt cx="148" cy="156"/>
          </a:xfrm>
        </p:grpSpPr>
        <p:sp>
          <p:nvSpPr>
            <p:cNvPr id="74878" name="Oval 12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79" name="Oval 12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80" name="Oval 12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81" name="Oval 12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82" name="Oval 13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83" name="Oval 13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884" name="Group 132"/>
          <p:cNvGrpSpPr>
            <a:grpSpLocks/>
          </p:cNvGrpSpPr>
          <p:nvPr/>
        </p:nvGrpSpPr>
        <p:grpSpPr bwMode="auto">
          <a:xfrm>
            <a:off x="6496050" y="1644650"/>
            <a:ext cx="234950" cy="247650"/>
            <a:chOff x="292" y="828"/>
            <a:chExt cx="148" cy="156"/>
          </a:xfrm>
        </p:grpSpPr>
        <p:sp>
          <p:nvSpPr>
            <p:cNvPr id="74885" name="Oval 13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86" name="Oval 13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87" name="Oval 13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88" name="Oval 13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89" name="Oval 13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90" name="Oval 13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891" name="Group 139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74892" name="Oval 14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93" name="Oval 14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94" name="Oval 14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95" name="Oval 14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96" name="Oval 14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97" name="Oval 14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898" name="Group 146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74899" name="Oval 14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00" name="Oval 14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01" name="Oval 14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02" name="Oval 15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03" name="Oval 15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04" name="Oval 15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905" name="Group 153"/>
          <p:cNvGrpSpPr>
            <a:grpSpLocks/>
          </p:cNvGrpSpPr>
          <p:nvPr/>
        </p:nvGrpSpPr>
        <p:grpSpPr bwMode="auto">
          <a:xfrm>
            <a:off x="3727450" y="3886200"/>
            <a:ext cx="234950" cy="247650"/>
            <a:chOff x="292" y="828"/>
            <a:chExt cx="148" cy="156"/>
          </a:xfrm>
        </p:grpSpPr>
        <p:sp>
          <p:nvSpPr>
            <p:cNvPr id="74906" name="Oval 15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07" name="Oval 15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08" name="Oval 15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09" name="Oval 15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10" name="Oval 15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11" name="Oval 15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912" name="Group 160"/>
          <p:cNvGrpSpPr>
            <a:grpSpLocks/>
          </p:cNvGrpSpPr>
          <p:nvPr/>
        </p:nvGrpSpPr>
        <p:grpSpPr bwMode="auto">
          <a:xfrm>
            <a:off x="7404100" y="2343150"/>
            <a:ext cx="234950" cy="247650"/>
            <a:chOff x="292" y="828"/>
            <a:chExt cx="148" cy="156"/>
          </a:xfrm>
        </p:grpSpPr>
        <p:sp>
          <p:nvSpPr>
            <p:cNvPr id="74913" name="Oval 16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14" name="Oval 16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15" name="Oval 16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16" name="Oval 16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17" name="Oval 16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18" name="Oval 16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919" name="Group 167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74920" name="Oval 16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21" name="Oval 16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22" name="Oval 17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23" name="Oval 17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24" name="Oval 17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25" name="Oval 17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926" name="Group 174"/>
          <p:cNvGrpSpPr>
            <a:grpSpLocks/>
          </p:cNvGrpSpPr>
          <p:nvPr/>
        </p:nvGrpSpPr>
        <p:grpSpPr bwMode="auto">
          <a:xfrm>
            <a:off x="7950200" y="3187700"/>
            <a:ext cx="234950" cy="247650"/>
            <a:chOff x="292" y="828"/>
            <a:chExt cx="148" cy="156"/>
          </a:xfrm>
        </p:grpSpPr>
        <p:sp>
          <p:nvSpPr>
            <p:cNvPr id="74927" name="Oval 17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28" name="Oval 17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29" name="Oval 17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30" name="Oval 17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31" name="Oval 17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32" name="Oval 18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933" name="Group 181"/>
          <p:cNvGrpSpPr>
            <a:grpSpLocks/>
          </p:cNvGrpSpPr>
          <p:nvPr/>
        </p:nvGrpSpPr>
        <p:grpSpPr bwMode="auto">
          <a:xfrm>
            <a:off x="8166100" y="4216400"/>
            <a:ext cx="234950" cy="247650"/>
            <a:chOff x="292" y="828"/>
            <a:chExt cx="148" cy="156"/>
          </a:xfrm>
        </p:grpSpPr>
        <p:sp>
          <p:nvSpPr>
            <p:cNvPr id="74934" name="Oval 18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35" name="Oval 18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36" name="Oval 18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37" name="Oval 18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38" name="Oval 18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39" name="Oval 18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940" name="Group 188"/>
          <p:cNvGrpSpPr>
            <a:grpSpLocks/>
          </p:cNvGrpSpPr>
          <p:nvPr/>
        </p:nvGrpSpPr>
        <p:grpSpPr bwMode="auto">
          <a:xfrm>
            <a:off x="8020050" y="5289550"/>
            <a:ext cx="234950" cy="247650"/>
            <a:chOff x="292" y="828"/>
            <a:chExt cx="148" cy="156"/>
          </a:xfrm>
        </p:grpSpPr>
        <p:sp>
          <p:nvSpPr>
            <p:cNvPr id="74941" name="Oval 18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42" name="Oval 19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43" name="Oval 19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44" name="Oval 19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45" name="Oval 19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46" name="Oval 19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947" name="Group 195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74948" name="Oval 19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49" name="Oval 19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50" name="Oval 19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51" name="Oval 19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52" name="Oval 20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53" name="Oval 20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954" name="Group 202"/>
          <p:cNvGrpSpPr>
            <a:grpSpLocks/>
          </p:cNvGrpSpPr>
          <p:nvPr/>
        </p:nvGrpSpPr>
        <p:grpSpPr bwMode="auto">
          <a:xfrm>
            <a:off x="7156450" y="5842000"/>
            <a:ext cx="234950" cy="247650"/>
            <a:chOff x="292" y="828"/>
            <a:chExt cx="148" cy="156"/>
          </a:xfrm>
        </p:grpSpPr>
        <p:sp>
          <p:nvSpPr>
            <p:cNvPr id="74955" name="Oval 20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56" name="Oval 20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57" name="Oval 20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58" name="Oval 20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59" name="Oval 20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60" name="Oval 20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961" name="Group 209"/>
          <p:cNvGrpSpPr>
            <a:grpSpLocks/>
          </p:cNvGrpSpPr>
          <p:nvPr/>
        </p:nvGrpSpPr>
        <p:grpSpPr bwMode="auto">
          <a:xfrm>
            <a:off x="6083300" y="5721350"/>
            <a:ext cx="234950" cy="247650"/>
            <a:chOff x="292" y="828"/>
            <a:chExt cx="148" cy="156"/>
          </a:xfrm>
        </p:grpSpPr>
        <p:sp>
          <p:nvSpPr>
            <p:cNvPr id="74962" name="Oval 21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63" name="Oval 21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64" name="Oval 21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65" name="Oval 21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66" name="Oval 21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67" name="Oval 21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968" name="Group 216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74969" name="Oval 21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70" name="Oval 21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71" name="Oval 21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72" name="Oval 22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73" name="Oval 22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74" name="Oval 22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975" name="Group 223"/>
          <p:cNvGrpSpPr>
            <a:grpSpLocks/>
          </p:cNvGrpSpPr>
          <p:nvPr/>
        </p:nvGrpSpPr>
        <p:grpSpPr bwMode="auto">
          <a:xfrm>
            <a:off x="5200650" y="5238750"/>
            <a:ext cx="234950" cy="247650"/>
            <a:chOff x="292" y="828"/>
            <a:chExt cx="148" cy="156"/>
          </a:xfrm>
        </p:grpSpPr>
        <p:sp>
          <p:nvSpPr>
            <p:cNvPr id="74976" name="Oval 22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77" name="Oval 22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78" name="Oval 22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79" name="Oval 22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80" name="Oval 22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81" name="Oval 22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982" name="Group 230"/>
          <p:cNvGrpSpPr>
            <a:grpSpLocks/>
          </p:cNvGrpSpPr>
          <p:nvPr/>
        </p:nvGrpSpPr>
        <p:grpSpPr bwMode="auto">
          <a:xfrm>
            <a:off x="4502150" y="5937250"/>
            <a:ext cx="234950" cy="247650"/>
            <a:chOff x="292" y="828"/>
            <a:chExt cx="148" cy="156"/>
          </a:xfrm>
        </p:grpSpPr>
        <p:sp>
          <p:nvSpPr>
            <p:cNvPr id="74983" name="Oval 23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84" name="Oval 23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85" name="Oval 23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86" name="Oval 23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87" name="Oval 23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88" name="Oval 23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989" name="Group 237"/>
          <p:cNvGrpSpPr>
            <a:grpSpLocks/>
          </p:cNvGrpSpPr>
          <p:nvPr/>
        </p:nvGrpSpPr>
        <p:grpSpPr bwMode="auto">
          <a:xfrm>
            <a:off x="4324350" y="4718050"/>
            <a:ext cx="234950" cy="247650"/>
            <a:chOff x="292" y="828"/>
            <a:chExt cx="148" cy="156"/>
          </a:xfrm>
        </p:grpSpPr>
        <p:sp>
          <p:nvSpPr>
            <p:cNvPr id="74990" name="Oval 23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91" name="Oval 23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92" name="Oval 24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93" name="Oval 24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94" name="Oval 24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95" name="Oval 24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996" name="Group 244"/>
          <p:cNvGrpSpPr>
            <a:grpSpLocks/>
          </p:cNvGrpSpPr>
          <p:nvPr/>
        </p:nvGrpSpPr>
        <p:grpSpPr bwMode="auto">
          <a:xfrm>
            <a:off x="3282950" y="6165850"/>
            <a:ext cx="234950" cy="247650"/>
            <a:chOff x="292" y="828"/>
            <a:chExt cx="148" cy="156"/>
          </a:xfrm>
        </p:grpSpPr>
        <p:sp>
          <p:nvSpPr>
            <p:cNvPr id="74997" name="Oval 24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98" name="Oval 24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99" name="Oval 24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00" name="Oval 24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01" name="Oval 24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02" name="Oval 25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5003" name="Group 251"/>
          <p:cNvGrpSpPr>
            <a:grpSpLocks/>
          </p:cNvGrpSpPr>
          <p:nvPr/>
        </p:nvGrpSpPr>
        <p:grpSpPr bwMode="auto">
          <a:xfrm>
            <a:off x="2203450" y="5835650"/>
            <a:ext cx="234950" cy="247650"/>
            <a:chOff x="292" y="828"/>
            <a:chExt cx="148" cy="156"/>
          </a:xfrm>
        </p:grpSpPr>
        <p:sp>
          <p:nvSpPr>
            <p:cNvPr id="75004" name="Oval 25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05" name="Oval 25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06" name="Oval 25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07" name="Oval 25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08" name="Oval 25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09" name="Oval 25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018" name="Oval 266"/>
          <p:cNvSpPr>
            <a:spLocks noChangeArrowheads="1"/>
          </p:cNvSpPr>
          <p:nvPr/>
        </p:nvSpPr>
        <p:spPr bwMode="auto">
          <a:xfrm>
            <a:off x="1098550" y="4279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019" name="Oval 267"/>
          <p:cNvSpPr>
            <a:spLocks noChangeArrowheads="1"/>
          </p:cNvSpPr>
          <p:nvPr/>
        </p:nvSpPr>
        <p:spPr bwMode="auto">
          <a:xfrm>
            <a:off x="1193800" y="4229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020" name="Oval 268"/>
          <p:cNvSpPr>
            <a:spLocks noChangeArrowheads="1"/>
          </p:cNvSpPr>
          <p:nvPr/>
        </p:nvSpPr>
        <p:spPr bwMode="auto">
          <a:xfrm>
            <a:off x="1187450" y="4330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021" name="Oval 269"/>
          <p:cNvSpPr>
            <a:spLocks noChangeArrowheads="1"/>
          </p:cNvSpPr>
          <p:nvPr/>
        </p:nvSpPr>
        <p:spPr bwMode="auto">
          <a:xfrm>
            <a:off x="1104900" y="4191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022" name="Oval 270"/>
          <p:cNvSpPr>
            <a:spLocks noChangeArrowheads="1"/>
          </p:cNvSpPr>
          <p:nvPr/>
        </p:nvSpPr>
        <p:spPr bwMode="auto">
          <a:xfrm>
            <a:off x="1181100" y="413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023" name="Oval 271"/>
          <p:cNvSpPr>
            <a:spLocks noChangeArrowheads="1"/>
          </p:cNvSpPr>
          <p:nvPr/>
        </p:nvSpPr>
        <p:spPr bwMode="auto">
          <a:xfrm>
            <a:off x="1276350" y="4279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5024" name="Group 272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75025" name="Oval 27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26" name="Oval 27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27" name="Oval 27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28" name="Oval 27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29" name="Oval 27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30" name="Oval 27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5031" name="Group 279"/>
          <p:cNvGrpSpPr>
            <a:grpSpLocks/>
          </p:cNvGrpSpPr>
          <p:nvPr/>
        </p:nvGrpSpPr>
        <p:grpSpPr bwMode="auto">
          <a:xfrm>
            <a:off x="2152650" y="3930650"/>
            <a:ext cx="234950" cy="247650"/>
            <a:chOff x="292" y="828"/>
            <a:chExt cx="148" cy="156"/>
          </a:xfrm>
        </p:grpSpPr>
        <p:sp>
          <p:nvSpPr>
            <p:cNvPr id="75032" name="Oval 28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33" name="Oval 28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34" name="Oval 28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35" name="Oval 28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36" name="Oval 28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37" name="Oval 28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038" name="Line 286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039" name="Line 287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040" name="Line 288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041" name="Line 289"/>
          <p:cNvSpPr>
            <a:spLocks noChangeShapeType="1"/>
          </p:cNvSpPr>
          <p:nvPr/>
        </p:nvSpPr>
        <p:spPr bwMode="auto">
          <a:xfrm flipH="1">
            <a:off x="1276350" y="3384550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042" name="Line 290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043" name="Line 291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044" name="Text Box 292"/>
          <p:cNvSpPr txBox="1">
            <a:spLocks noChangeArrowheads="1"/>
          </p:cNvSpPr>
          <p:nvPr/>
        </p:nvSpPr>
        <p:spPr bwMode="auto">
          <a:xfrm>
            <a:off x="123825" y="804863"/>
            <a:ext cx="3094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Place 6 bars at peptide bond</a:t>
            </a:r>
          </a:p>
        </p:txBody>
      </p:sp>
      <p:sp>
        <p:nvSpPr>
          <p:cNvPr id="75045" name="Oval 29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046" name="Oval 294"/>
          <p:cNvSpPr>
            <a:spLocks noChangeArrowheads="1"/>
          </p:cNvSpPr>
          <p:nvPr/>
        </p:nvSpPr>
        <p:spPr bwMode="auto">
          <a:xfrm>
            <a:off x="2362200" y="4933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047" name="Oval 295"/>
          <p:cNvSpPr>
            <a:spLocks noChangeArrowheads="1"/>
          </p:cNvSpPr>
          <p:nvPr/>
        </p:nvSpPr>
        <p:spPr bwMode="auto">
          <a:xfrm>
            <a:off x="2451100" y="4984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048" name="Oval 296"/>
          <p:cNvSpPr>
            <a:spLocks noChangeArrowheads="1"/>
          </p:cNvSpPr>
          <p:nvPr/>
        </p:nvSpPr>
        <p:spPr bwMode="auto">
          <a:xfrm>
            <a:off x="2368550" y="484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049" name="Oval 297"/>
          <p:cNvSpPr>
            <a:spLocks noChangeArrowheads="1"/>
          </p:cNvSpPr>
          <p:nvPr/>
        </p:nvSpPr>
        <p:spPr bwMode="auto">
          <a:xfrm>
            <a:off x="2444750" y="4787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050" name="Oval 298"/>
          <p:cNvSpPr>
            <a:spLocks noChangeArrowheads="1"/>
          </p:cNvSpPr>
          <p:nvPr/>
        </p:nvSpPr>
        <p:spPr bwMode="auto">
          <a:xfrm>
            <a:off x="2540000" y="4933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3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264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7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8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9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0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1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2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3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4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5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6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8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9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0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1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2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3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4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5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6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7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8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9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0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1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2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3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4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5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6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7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7859" name="Group 35"/>
          <p:cNvGrpSpPr>
            <a:grpSpLocks/>
          </p:cNvGrpSpPr>
          <p:nvPr/>
        </p:nvGrpSpPr>
        <p:grpSpPr bwMode="auto">
          <a:xfrm>
            <a:off x="2235200" y="1466850"/>
            <a:ext cx="234950" cy="247650"/>
            <a:chOff x="292" y="828"/>
            <a:chExt cx="148" cy="156"/>
          </a:xfrm>
        </p:grpSpPr>
        <p:sp>
          <p:nvSpPr>
            <p:cNvPr id="77860" name="Oval 3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61" name="Oval 3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62" name="Oval 3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63" name="Oval 3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64" name="Oval 4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65" name="Oval 4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866" name="Group 42"/>
          <p:cNvGrpSpPr>
            <a:grpSpLocks/>
          </p:cNvGrpSpPr>
          <p:nvPr/>
        </p:nvGrpSpPr>
        <p:grpSpPr bwMode="auto">
          <a:xfrm>
            <a:off x="3289300" y="1238250"/>
            <a:ext cx="234950" cy="247650"/>
            <a:chOff x="292" y="828"/>
            <a:chExt cx="148" cy="156"/>
          </a:xfrm>
        </p:grpSpPr>
        <p:sp>
          <p:nvSpPr>
            <p:cNvPr id="77867" name="Oval 4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68" name="Oval 4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69" name="Oval 4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70" name="Oval 4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71" name="Oval 4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72" name="Oval 4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873" name="Group 49"/>
          <p:cNvGrpSpPr>
            <a:grpSpLocks/>
          </p:cNvGrpSpPr>
          <p:nvPr/>
        </p:nvGrpSpPr>
        <p:grpSpPr bwMode="auto">
          <a:xfrm>
            <a:off x="1555750" y="2171700"/>
            <a:ext cx="234950" cy="247650"/>
            <a:chOff x="292" y="828"/>
            <a:chExt cx="148" cy="156"/>
          </a:xfrm>
        </p:grpSpPr>
        <p:sp>
          <p:nvSpPr>
            <p:cNvPr id="77874" name="Oval 5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75" name="Oval 5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76" name="Oval 5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77" name="Oval 5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78" name="Oval 5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79" name="Oval 5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880" name="Group 56"/>
          <p:cNvGrpSpPr>
            <a:grpSpLocks/>
          </p:cNvGrpSpPr>
          <p:nvPr/>
        </p:nvGrpSpPr>
        <p:grpSpPr bwMode="auto">
          <a:xfrm>
            <a:off x="1231900" y="3067050"/>
            <a:ext cx="234950" cy="247650"/>
            <a:chOff x="292" y="828"/>
            <a:chExt cx="148" cy="156"/>
          </a:xfrm>
        </p:grpSpPr>
        <p:sp>
          <p:nvSpPr>
            <p:cNvPr id="77881" name="Oval 5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82" name="Oval 5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83" name="Oval 5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84" name="Oval 6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85" name="Oval 6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86" name="Oval 6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887" name="Group 63"/>
          <p:cNvGrpSpPr>
            <a:grpSpLocks/>
          </p:cNvGrpSpPr>
          <p:nvPr/>
        </p:nvGrpSpPr>
        <p:grpSpPr bwMode="auto">
          <a:xfrm>
            <a:off x="2971800" y="2482850"/>
            <a:ext cx="234950" cy="247650"/>
            <a:chOff x="292" y="828"/>
            <a:chExt cx="148" cy="156"/>
          </a:xfrm>
        </p:grpSpPr>
        <p:sp>
          <p:nvSpPr>
            <p:cNvPr id="77888" name="Oval 6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89" name="Oval 6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90" name="Oval 6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91" name="Oval 6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92" name="Oval 6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93" name="Oval 6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894" name="Group 70"/>
          <p:cNvGrpSpPr>
            <a:grpSpLocks/>
          </p:cNvGrpSpPr>
          <p:nvPr/>
        </p:nvGrpSpPr>
        <p:grpSpPr bwMode="auto">
          <a:xfrm>
            <a:off x="2298700" y="3028950"/>
            <a:ext cx="234950" cy="247650"/>
            <a:chOff x="292" y="828"/>
            <a:chExt cx="148" cy="156"/>
          </a:xfrm>
        </p:grpSpPr>
        <p:sp>
          <p:nvSpPr>
            <p:cNvPr id="77895" name="Oval 7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96" name="Oval 7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97" name="Oval 7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98" name="Oval 7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99" name="Oval 7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00" name="Oval 7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901" name="Group 77"/>
          <p:cNvGrpSpPr>
            <a:grpSpLocks/>
          </p:cNvGrpSpPr>
          <p:nvPr/>
        </p:nvGrpSpPr>
        <p:grpSpPr bwMode="auto">
          <a:xfrm>
            <a:off x="3879850" y="2794000"/>
            <a:ext cx="234950" cy="247650"/>
            <a:chOff x="292" y="828"/>
            <a:chExt cx="148" cy="156"/>
          </a:xfrm>
        </p:grpSpPr>
        <p:sp>
          <p:nvSpPr>
            <p:cNvPr id="77902" name="Oval 7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03" name="Oval 7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04" name="Oval 8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05" name="Oval 8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06" name="Oval 8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07" name="Oval 8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908" name="Group 84"/>
          <p:cNvGrpSpPr>
            <a:grpSpLocks/>
          </p:cNvGrpSpPr>
          <p:nvPr/>
        </p:nvGrpSpPr>
        <p:grpSpPr bwMode="auto">
          <a:xfrm>
            <a:off x="4356100" y="1555750"/>
            <a:ext cx="234950" cy="247650"/>
            <a:chOff x="292" y="828"/>
            <a:chExt cx="148" cy="156"/>
          </a:xfrm>
        </p:grpSpPr>
        <p:sp>
          <p:nvSpPr>
            <p:cNvPr id="77909" name="Oval 8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10" name="Oval 8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11" name="Oval 8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12" name="Oval 8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13" name="Oval 8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14" name="Oval 9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915" name="Group 91"/>
          <p:cNvGrpSpPr>
            <a:grpSpLocks/>
          </p:cNvGrpSpPr>
          <p:nvPr/>
        </p:nvGrpSpPr>
        <p:grpSpPr bwMode="auto">
          <a:xfrm>
            <a:off x="5435600" y="1708150"/>
            <a:ext cx="234950" cy="247650"/>
            <a:chOff x="292" y="828"/>
            <a:chExt cx="148" cy="156"/>
          </a:xfrm>
        </p:grpSpPr>
        <p:sp>
          <p:nvSpPr>
            <p:cNvPr id="77916" name="Oval 9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17" name="Oval 9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18" name="Oval 9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19" name="Oval 9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20" name="Oval 9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21" name="Oval 9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922" name="Group 98"/>
          <p:cNvGrpSpPr>
            <a:grpSpLocks/>
          </p:cNvGrpSpPr>
          <p:nvPr/>
        </p:nvGrpSpPr>
        <p:grpSpPr bwMode="auto">
          <a:xfrm>
            <a:off x="4743450" y="2425700"/>
            <a:ext cx="234950" cy="247650"/>
            <a:chOff x="292" y="828"/>
            <a:chExt cx="148" cy="156"/>
          </a:xfrm>
        </p:grpSpPr>
        <p:sp>
          <p:nvSpPr>
            <p:cNvPr id="77923" name="Oval 9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24" name="Oval 10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25" name="Oval 10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26" name="Oval 10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27" name="Oval 10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28" name="Oval 10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929" name="Group 105"/>
          <p:cNvGrpSpPr>
            <a:grpSpLocks/>
          </p:cNvGrpSpPr>
          <p:nvPr/>
        </p:nvGrpSpPr>
        <p:grpSpPr bwMode="auto">
          <a:xfrm>
            <a:off x="6496050" y="1644650"/>
            <a:ext cx="234950" cy="247650"/>
            <a:chOff x="292" y="828"/>
            <a:chExt cx="148" cy="156"/>
          </a:xfrm>
        </p:grpSpPr>
        <p:sp>
          <p:nvSpPr>
            <p:cNvPr id="77930" name="Oval 10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1" name="Oval 10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2" name="Oval 10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3" name="Oval 10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4" name="Oval 11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5" name="Oval 11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936" name="Group 112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77937" name="Oval 11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8" name="Oval 11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9" name="Oval 11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40" name="Oval 11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41" name="Oval 11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42" name="Oval 11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943" name="Group 119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77944" name="Oval 12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45" name="Oval 12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46" name="Oval 12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47" name="Oval 12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48" name="Oval 12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49" name="Oval 12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950" name="Group 126"/>
          <p:cNvGrpSpPr>
            <a:grpSpLocks/>
          </p:cNvGrpSpPr>
          <p:nvPr/>
        </p:nvGrpSpPr>
        <p:grpSpPr bwMode="auto">
          <a:xfrm>
            <a:off x="3727450" y="3886200"/>
            <a:ext cx="234950" cy="247650"/>
            <a:chOff x="292" y="828"/>
            <a:chExt cx="148" cy="156"/>
          </a:xfrm>
        </p:grpSpPr>
        <p:sp>
          <p:nvSpPr>
            <p:cNvPr id="77951" name="Oval 12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52" name="Oval 12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53" name="Oval 12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54" name="Oval 13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55" name="Oval 13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56" name="Oval 13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957" name="Group 133"/>
          <p:cNvGrpSpPr>
            <a:grpSpLocks/>
          </p:cNvGrpSpPr>
          <p:nvPr/>
        </p:nvGrpSpPr>
        <p:grpSpPr bwMode="auto">
          <a:xfrm>
            <a:off x="7404100" y="2343150"/>
            <a:ext cx="234950" cy="247650"/>
            <a:chOff x="292" y="828"/>
            <a:chExt cx="148" cy="156"/>
          </a:xfrm>
        </p:grpSpPr>
        <p:sp>
          <p:nvSpPr>
            <p:cNvPr id="77958" name="Oval 13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59" name="Oval 13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60" name="Oval 13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61" name="Oval 13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62" name="Oval 13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63" name="Oval 13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964" name="Group 140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77965" name="Oval 14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66" name="Oval 14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67" name="Oval 14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68" name="Oval 14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69" name="Oval 14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70" name="Oval 14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971" name="Group 147"/>
          <p:cNvGrpSpPr>
            <a:grpSpLocks/>
          </p:cNvGrpSpPr>
          <p:nvPr/>
        </p:nvGrpSpPr>
        <p:grpSpPr bwMode="auto">
          <a:xfrm>
            <a:off x="7950200" y="3187700"/>
            <a:ext cx="234950" cy="247650"/>
            <a:chOff x="292" y="828"/>
            <a:chExt cx="148" cy="156"/>
          </a:xfrm>
        </p:grpSpPr>
        <p:sp>
          <p:nvSpPr>
            <p:cNvPr id="77972" name="Oval 14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73" name="Oval 14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74" name="Oval 15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75" name="Oval 15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76" name="Oval 15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77" name="Oval 15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978" name="Group 154"/>
          <p:cNvGrpSpPr>
            <a:grpSpLocks/>
          </p:cNvGrpSpPr>
          <p:nvPr/>
        </p:nvGrpSpPr>
        <p:grpSpPr bwMode="auto">
          <a:xfrm>
            <a:off x="8166100" y="4216400"/>
            <a:ext cx="234950" cy="247650"/>
            <a:chOff x="292" y="828"/>
            <a:chExt cx="148" cy="156"/>
          </a:xfrm>
        </p:grpSpPr>
        <p:sp>
          <p:nvSpPr>
            <p:cNvPr id="77979" name="Oval 15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80" name="Oval 15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81" name="Oval 15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82" name="Oval 15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83" name="Oval 15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84" name="Oval 16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985" name="Group 161"/>
          <p:cNvGrpSpPr>
            <a:grpSpLocks/>
          </p:cNvGrpSpPr>
          <p:nvPr/>
        </p:nvGrpSpPr>
        <p:grpSpPr bwMode="auto">
          <a:xfrm>
            <a:off x="8020050" y="5289550"/>
            <a:ext cx="234950" cy="247650"/>
            <a:chOff x="292" y="828"/>
            <a:chExt cx="148" cy="156"/>
          </a:xfrm>
        </p:grpSpPr>
        <p:sp>
          <p:nvSpPr>
            <p:cNvPr id="77986" name="Oval 16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87" name="Oval 16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88" name="Oval 16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89" name="Oval 16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90" name="Oval 16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91" name="Oval 16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992" name="Group 168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77993" name="Oval 16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94" name="Oval 17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95" name="Oval 17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96" name="Oval 17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97" name="Oval 17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98" name="Oval 17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999" name="Group 175"/>
          <p:cNvGrpSpPr>
            <a:grpSpLocks/>
          </p:cNvGrpSpPr>
          <p:nvPr/>
        </p:nvGrpSpPr>
        <p:grpSpPr bwMode="auto">
          <a:xfrm>
            <a:off x="7156450" y="5842000"/>
            <a:ext cx="234950" cy="247650"/>
            <a:chOff x="292" y="828"/>
            <a:chExt cx="148" cy="156"/>
          </a:xfrm>
        </p:grpSpPr>
        <p:sp>
          <p:nvSpPr>
            <p:cNvPr id="78000" name="Oval 17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01" name="Oval 17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02" name="Oval 17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03" name="Oval 17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04" name="Oval 18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05" name="Oval 18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006" name="Group 182"/>
          <p:cNvGrpSpPr>
            <a:grpSpLocks/>
          </p:cNvGrpSpPr>
          <p:nvPr/>
        </p:nvGrpSpPr>
        <p:grpSpPr bwMode="auto">
          <a:xfrm>
            <a:off x="6083300" y="5721350"/>
            <a:ext cx="234950" cy="247650"/>
            <a:chOff x="292" y="828"/>
            <a:chExt cx="148" cy="156"/>
          </a:xfrm>
        </p:grpSpPr>
        <p:sp>
          <p:nvSpPr>
            <p:cNvPr id="78007" name="Oval 18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08" name="Oval 18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09" name="Oval 18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10" name="Oval 18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11" name="Oval 18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12" name="Oval 18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013" name="Group 189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78014" name="Oval 19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15" name="Oval 19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16" name="Oval 19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17" name="Oval 19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18" name="Oval 19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19" name="Oval 19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020" name="Group 196"/>
          <p:cNvGrpSpPr>
            <a:grpSpLocks/>
          </p:cNvGrpSpPr>
          <p:nvPr/>
        </p:nvGrpSpPr>
        <p:grpSpPr bwMode="auto">
          <a:xfrm>
            <a:off x="5200650" y="5238750"/>
            <a:ext cx="234950" cy="247650"/>
            <a:chOff x="292" y="828"/>
            <a:chExt cx="148" cy="156"/>
          </a:xfrm>
        </p:grpSpPr>
        <p:sp>
          <p:nvSpPr>
            <p:cNvPr id="78021" name="Oval 19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22" name="Oval 19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23" name="Oval 19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24" name="Oval 20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25" name="Oval 20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26" name="Oval 20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027" name="Group 203"/>
          <p:cNvGrpSpPr>
            <a:grpSpLocks/>
          </p:cNvGrpSpPr>
          <p:nvPr/>
        </p:nvGrpSpPr>
        <p:grpSpPr bwMode="auto">
          <a:xfrm>
            <a:off x="4502150" y="5937250"/>
            <a:ext cx="234950" cy="247650"/>
            <a:chOff x="292" y="828"/>
            <a:chExt cx="148" cy="156"/>
          </a:xfrm>
        </p:grpSpPr>
        <p:sp>
          <p:nvSpPr>
            <p:cNvPr id="78028" name="Oval 20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29" name="Oval 20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30" name="Oval 20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31" name="Oval 20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32" name="Oval 20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33" name="Oval 20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034" name="Group 210"/>
          <p:cNvGrpSpPr>
            <a:grpSpLocks/>
          </p:cNvGrpSpPr>
          <p:nvPr/>
        </p:nvGrpSpPr>
        <p:grpSpPr bwMode="auto">
          <a:xfrm>
            <a:off x="4324350" y="4718050"/>
            <a:ext cx="234950" cy="247650"/>
            <a:chOff x="292" y="828"/>
            <a:chExt cx="148" cy="156"/>
          </a:xfrm>
        </p:grpSpPr>
        <p:sp>
          <p:nvSpPr>
            <p:cNvPr id="78035" name="Oval 21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36" name="Oval 21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37" name="Oval 21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38" name="Oval 21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39" name="Oval 21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40" name="Oval 21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041" name="Group 217"/>
          <p:cNvGrpSpPr>
            <a:grpSpLocks/>
          </p:cNvGrpSpPr>
          <p:nvPr/>
        </p:nvGrpSpPr>
        <p:grpSpPr bwMode="auto">
          <a:xfrm>
            <a:off x="3282950" y="6165850"/>
            <a:ext cx="234950" cy="247650"/>
            <a:chOff x="292" y="828"/>
            <a:chExt cx="148" cy="156"/>
          </a:xfrm>
        </p:grpSpPr>
        <p:sp>
          <p:nvSpPr>
            <p:cNvPr id="78042" name="Oval 21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43" name="Oval 21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44" name="Oval 22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45" name="Oval 22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46" name="Oval 22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47" name="Oval 22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048" name="Group 224"/>
          <p:cNvGrpSpPr>
            <a:grpSpLocks/>
          </p:cNvGrpSpPr>
          <p:nvPr/>
        </p:nvGrpSpPr>
        <p:grpSpPr bwMode="auto">
          <a:xfrm>
            <a:off x="2203450" y="5835650"/>
            <a:ext cx="234950" cy="247650"/>
            <a:chOff x="292" y="828"/>
            <a:chExt cx="148" cy="156"/>
          </a:xfrm>
        </p:grpSpPr>
        <p:sp>
          <p:nvSpPr>
            <p:cNvPr id="78049" name="Oval 22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50" name="Oval 22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51" name="Oval 22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52" name="Oval 22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53" name="Oval 22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54" name="Oval 23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062" name="Oval 238"/>
          <p:cNvSpPr>
            <a:spLocks noChangeArrowheads="1"/>
          </p:cNvSpPr>
          <p:nvPr/>
        </p:nvSpPr>
        <p:spPr bwMode="auto">
          <a:xfrm>
            <a:off x="1319213" y="40338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63" name="Oval 239"/>
          <p:cNvSpPr>
            <a:spLocks noChangeArrowheads="1"/>
          </p:cNvSpPr>
          <p:nvPr/>
        </p:nvSpPr>
        <p:spPr bwMode="auto">
          <a:xfrm>
            <a:off x="114300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64" name="Oval 240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65" name="Oval 241"/>
          <p:cNvSpPr>
            <a:spLocks noChangeArrowheads="1"/>
          </p:cNvSpPr>
          <p:nvPr/>
        </p:nvSpPr>
        <p:spPr bwMode="auto">
          <a:xfrm>
            <a:off x="1087438" y="3944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66" name="Oval 242"/>
          <p:cNvSpPr>
            <a:spLocks noChangeArrowheads="1"/>
          </p:cNvSpPr>
          <p:nvPr/>
        </p:nvSpPr>
        <p:spPr bwMode="auto">
          <a:xfrm>
            <a:off x="1198563" y="3927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67" name="Oval 243"/>
          <p:cNvSpPr>
            <a:spLocks noChangeArrowheads="1"/>
          </p:cNvSpPr>
          <p:nvPr/>
        </p:nvSpPr>
        <p:spPr bwMode="auto">
          <a:xfrm>
            <a:off x="1254125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068" name="Group 244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78069" name="Oval 24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70" name="Oval 24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71" name="Oval 24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72" name="Oval 24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73" name="Oval 24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74" name="Oval 25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075" name="Group 251"/>
          <p:cNvGrpSpPr>
            <a:grpSpLocks/>
          </p:cNvGrpSpPr>
          <p:nvPr/>
        </p:nvGrpSpPr>
        <p:grpSpPr bwMode="auto">
          <a:xfrm>
            <a:off x="2152650" y="3930650"/>
            <a:ext cx="234950" cy="247650"/>
            <a:chOff x="292" y="828"/>
            <a:chExt cx="148" cy="156"/>
          </a:xfrm>
        </p:grpSpPr>
        <p:sp>
          <p:nvSpPr>
            <p:cNvPr id="78076" name="Oval 25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77" name="Oval 25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78" name="Oval 25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79" name="Oval 25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80" name="Oval 25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81" name="Oval 25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082" name="Line 258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83" name="Line 259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84" name="Line 260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85" name="Line 261"/>
          <p:cNvSpPr>
            <a:spLocks noChangeShapeType="1"/>
          </p:cNvSpPr>
          <p:nvPr/>
        </p:nvSpPr>
        <p:spPr bwMode="auto">
          <a:xfrm flipH="1">
            <a:off x="1276350" y="3384550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86" name="Line 262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87" name="Line 263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88" name="Text Box 264"/>
          <p:cNvSpPr txBox="1">
            <a:spLocks noChangeArrowheads="1"/>
          </p:cNvSpPr>
          <p:nvPr/>
        </p:nvSpPr>
        <p:spPr bwMode="auto">
          <a:xfrm>
            <a:off x="123825" y="804863"/>
            <a:ext cx="1784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Cover all 6 bars</a:t>
            </a:r>
          </a:p>
        </p:txBody>
      </p:sp>
      <p:sp>
        <p:nvSpPr>
          <p:cNvPr id="78089" name="Oval 265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90" name="Oval 266"/>
          <p:cNvSpPr>
            <a:spLocks noChangeArrowheads="1"/>
          </p:cNvSpPr>
          <p:nvPr/>
        </p:nvSpPr>
        <p:spPr bwMode="auto">
          <a:xfrm>
            <a:off x="2362200" y="4933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91" name="Oval 267"/>
          <p:cNvSpPr>
            <a:spLocks noChangeArrowheads="1"/>
          </p:cNvSpPr>
          <p:nvPr/>
        </p:nvSpPr>
        <p:spPr bwMode="auto">
          <a:xfrm>
            <a:off x="2451100" y="4984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92" name="Oval 268"/>
          <p:cNvSpPr>
            <a:spLocks noChangeArrowheads="1"/>
          </p:cNvSpPr>
          <p:nvPr/>
        </p:nvSpPr>
        <p:spPr bwMode="auto">
          <a:xfrm>
            <a:off x="2368550" y="484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93" name="Oval 269"/>
          <p:cNvSpPr>
            <a:spLocks noChangeArrowheads="1"/>
          </p:cNvSpPr>
          <p:nvPr/>
        </p:nvSpPr>
        <p:spPr bwMode="auto">
          <a:xfrm>
            <a:off x="2444750" y="4787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94" name="Oval 270"/>
          <p:cNvSpPr>
            <a:spLocks noChangeArrowheads="1"/>
          </p:cNvSpPr>
          <p:nvPr/>
        </p:nvSpPr>
        <p:spPr bwMode="auto">
          <a:xfrm>
            <a:off x="2540000" y="4933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3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264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4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7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50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51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52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54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55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56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57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58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59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60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61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62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63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64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65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66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67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68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69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70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71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72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73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7075" name="Group 35"/>
          <p:cNvGrpSpPr>
            <a:grpSpLocks/>
          </p:cNvGrpSpPr>
          <p:nvPr/>
        </p:nvGrpSpPr>
        <p:grpSpPr bwMode="auto">
          <a:xfrm>
            <a:off x="2235200" y="1466850"/>
            <a:ext cx="234950" cy="247650"/>
            <a:chOff x="292" y="828"/>
            <a:chExt cx="148" cy="156"/>
          </a:xfrm>
        </p:grpSpPr>
        <p:sp>
          <p:nvSpPr>
            <p:cNvPr id="87076" name="Oval 3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77" name="Oval 3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78" name="Oval 3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79" name="Oval 3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80" name="Oval 4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81" name="Oval 4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082" name="Group 42"/>
          <p:cNvGrpSpPr>
            <a:grpSpLocks/>
          </p:cNvGrpSpPr>
          <p:nvPr/>
        </p:nvGrpSpPr>
        <p:grpSpPr bwMode="auto">
          <a:xfrm>
            <a:off x="3289300" y="1238250"/>
            <a:ext cx="234950" cy="247650"/>
            <a:chOff x="292" y="828"/>
            <a:chExt cx="148" cy="156"/>
          </a:xfrm>
        </p:grpSpPr>
        <p:sp>
          <p:nvSpPr>
            <p:cNvPr id="87083" name="Oval 4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84" name="Oval 4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85" name="Oval 4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86" name="Oval 4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87" name="Oval 4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88" name="Oval 4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089" name="Group 49"/>
          <p:cNvGrpSpPr>
            <a:grpSpLocks/>
          </p:cNvGrpSpPr>
          <p:nvPr/>
        </p:nvGrpSpPr>
        <p:grpSpPr bwMode="auto">
          <a:xfrm>
            <a:off x="1555750" y="2171700"/>
            <a:ext cx="234950" cy="247650"/>
            <a:chOff x="292" y="828"/>
            <a:chExt cx="148" cy="156"/>
          </a:xfrm>
        </p:grpSpPr>
        <p:sp>
          <p:nvSpPr>
            <p:cNvPr id="87090" name="Oval 5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91" name="Oval 5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92" name="Oval 5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93" name="Oval 5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94" name="Oval 5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95" name="Oval 5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103" name="Group 63"/>
          <p:cNvGrpSpPr>
            <a:grpSpLocks/>
          </p:cNvGrpSpPr>
          <p:nvPr/>
        </p:nvGrpSpPr>
        <p:grpSpPr bwMode="auto">
          <a:xfrm>
            <a:off x="2971800" y="2482850"/>
            <a:ext cx="234950" cy="247650"/>
            <a:chOff x="292" y="828"/>
            <a:chExt cx="148" cy="156"/>
          </a:xfrm>
        </p:grpSpPr>
        <p:sp>
          <p:nvSpPr>
            <p:cNvPr id="87104" name="Oval 6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05" name="Oval 6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06" name="Oval 6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07" name="Oval 6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08" name="Oval 6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09" name="Oval 6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110" name="Group 70"/>
          <p:cNvGrpSpPr>
            <a:grpSpLocks/>
          </p:cNvGrpSpPr>
          <p:nvPr/>
        </p:nvGrpSpPr>
        <p:grpSpPr bwMode="auto">
          <a:xfrm>
            <a:off x="2298700" y="3028950"/>
            <a:ext cx="234950" cy="247650"/>
            <a:chOff x="292" y="828"/>
            <a:chExt cx="148" cy="156"/>
          </a:xfrm>
        </p:grpSpPr>
        <p:sp>
          <p:nvSpPr>
            <p:cNvPr id="87111" name="Oval 7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12" name="Oval 7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13" name="Oval 7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14" name="Oval 7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15" name="Oval 7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16" name="Oval 7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117" name="Group 77"/>
          <p:cNvGrpSpPr>
            <a:grpSpLocks/>
          </p:cNvGrpSpPr>
          <p:nvPr/>
        </p:nvGrpSpPr>
        <p:grpSpPr bwMode="auto">
          <a:xfrm>
            <a:off x="3879850" y="2794000"/>
            <a:ext cx="234950" cy="247650"/>
            <a:chOff x="292" y="828"/>
            <a:chExt cx="148" cy="156"/>
          </a:xfrm>
        </p:grpSpPr>
        <p:sp>
          <p:nvSpPr>
            <p:cNvPr id="87118" name="Oval 7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19" name="Oval 7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20" name="Oval 8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21" name="Oval 8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22" name="Oval 8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23" name="Oval 8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124" name="Group 84"/>
          <p:cNvGrpSpPr>
            <a:grpSpLocks/>
          </p:cNvGrpSpPr>
          <p:nvPr/>
        </p:nvGrpSpPr>
        <p:grpSpPr bwMode="auto">
          <a:xfrm>
            <a:off x="4356100" y="1555750"/>
            <a:ext cx="234950" cy="247650"/>
            <a:chOff x="292" y="828"/>
            <a:chExt cx="148" cy="156"/>
          </a:xfrm>
        </p:grpSpPr>
        <p:sp>
          <p:nvSpPr>
            <p:cNvPr id="87125" name="Oval 8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26" name="Oval 8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27" name="Oval 8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28" name="Oval 8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29" name="Oval 8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30" name="Oval 9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131" name="Group 91"/>
          <p:cNvGrpSpPr>
            <a:grpSpLocks/>
          </p:cNvGrpSpPr>
          <p:nvPr/>
        </p:nvGrpSpPr>
        <p:grpSpPr bwMode="auto">
          <a:xfrm>
            <a:off x="5435600" y="1708150"/>
            <a:ext cx="234950" cy="247650"/>
            <a:chOff x="292" y="828"/>
            <a:chExt cx="148" cy="156"/>
          </a:xfrm>
        </p:grpSpPr>
        <p:sp>
          <p:nvSpPr>
            <p:cNvPr id="87132" name="Oval 9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33" name="Oval 9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34" name="Oval 9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35" name="Oval 9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36" name="Oval 9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37" name="Oval 9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138" name="Group 98"/>
          <p:cNvGrpSpPr>
            <a:grpSpLocks/>
          </p:cNvGrpSpPr>
          <p:nvPr/>
        </p:nvGrpSpPr>
        <p:grpSpPr bwMode="auto">
          <a:xfrm>
            <a:off x="4743450" y="2425700"/>
            <a:ext cx="234950" cy="247650"/>
            <a:chOff x="292" y="828"/>
            <a:chExt cx="148" cy="156"/>
          </a:xfrm>
        </p:grpSpPr>
        <p:sp>
          <p:nvSpPr>
            <p:cNvPr id="87139" name="Oval 9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40" name="Oval 10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41" name="Oval 10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42" name="Oval 10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43" name="Oval 10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44" name="Oval 10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145" name="Group 105"/>
          <p:cNvGrpSpPr>
            <a:grpSpLocks/>
          </p:cNvGrpSpPr>
          <p:nvPr/>
        </p:nvGrpSpPr>
        <p:grpSpPr bwMode="auto">
          <a:xfrm>
            <a:off x="6496050" y="1644650"/>
            <a:ext cx="234950" cy="247650"/>
            <a:chOff x="292" y="828"/>
            <a:chExt cx="148" cy="156"/>
          </a:xfrm>
        </p:grpSpPr>
        <p:sp>
          <p:nvSpPr>
            <p:cNvPr id="87146" name="Oval 10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47" name="Oval 10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48" name="Oval 10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49" name="Oval 10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50" name="Oval 11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51" name="Oval 11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152" name="Group 112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87153" name="Oval 11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54" name="Oval 11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55" name="Oval 11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56" name="Oval 11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57" name="Oval 11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58" name="Oval 11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159" name="Group 119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87160" name="Oval 12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61" name="Oval 12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62" name="Oval 12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63" name="Oval 12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64" name="Oval 12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65" name="Oval 12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166" name="Group 126"/>
          <p:cNvGrpSpPr>
            <a:grpSpLocks/>
          </p:cNvGrpSpPr>
          <p:nvPr/>
        </p:nvGrpSpPr>
        <p:grpSpPr bwMode="auto">
          <a:xfrm>
            <a:off x="3727450" y="3886200"/>
            <a:ext cx="234950" cy="247650"/>
            <a:chOff x="292" y="828"/>
            <a:chExt cx="148" cy="156"/>
          </a:xfrm>
        </p:grpSpPr>
        <p:sp>
          <p:nvSpPr>
            <p:cNvPr id="87167" name="Oval 12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68" name="Oval 12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69" name="Oval 12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70" name="Oval 13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71" name="Oval 13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72" name="Oval 13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173" name="Group 133"/>
          <p:cNvGrpSpPr>
            <a:grpSpLocks/>
          </p:cNvGrpSpPr>
          <p:nvPr/>
        </p:nvGrpSpPr>
        <p:grpSpPr bwMode="auto">
          <a:xfrm>
            <a:off x="7404100" y="2343150"/>
            <a:ext cx="234950" cy="247650"/>
            <a:chOff x="292" y="828"/>
            <a:chExt cx="148" cy="156"/>
          </a:xfrm>
        </p:grpSpPr>
        <p:sp>
          <p:nvSpPr>
            <p:cNvPr id="87174" name="Oval 13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75" name="Oval 13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76" name="Oval 13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77" name="Oval 13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78" name="Oval 13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79" name="Oval 13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180" name="Group 140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87181" name="Oval 14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82" name="Oval 14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83" name="Oval 14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84" name="Oval 14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85" name="Oval 14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86" name="Oval 14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187" name="Group 147"/>
          <p:cNvGrpSpPr>
            <a:grpSpLocks/>
          </p:cNvGrpSpPr>
          <p:nvPr/>
        </p:nvGrpSpPr>
        <p:grpSpPr bwMode="auto">
          <a:xfrm>
            <a:off x="7950200" y="3187700"/>
            <a:ext cx="234950" cy="247650"/>
            <a:chOff x="292" y="828"/>
            <a:chExt cx="148" cy="156"/>
          </a:xfrm>
        </p:grpSpPr>
        <p:sp>
          <p:nvSpPr>
            <p:cNvPr id="87188" name="Oval 14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89" name="Oval 14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90" name="Oval 15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91" name="Oval 15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92" name="Oval 15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93" name="Oval 15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194" name="Group 154"/>
          <p:cNvGrpSpPr>
            <a:grpSpLocks/>
          </p:cNvGrpSpPr>
          <p:nvPr/>
        </p:nvGrpSpPr>
        <p:grpSpPr bwMode="auto">
          <a:xfrm>
            <a:off x="8166100" y="4216400"/>
            <a:ext cx="234950" cy="247650"/>
            <a:chOff x="292" y="828"/>
            <a:chExt cx="148" cy="156"/>
          </a:xfrm>
        </p:grpSpPr>
        <p:sp>
          <p:nvSpPr>
            <p:cNvPr id="87195" name="Oval 15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96" name="Oval 15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97" name="Oval 15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98" name="Oval 15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99" name="Oval 15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00" name="Oval 16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201" name="Group 161"/>
          <p:cNvGrpSpPr>
            <a:grpSpLocks/>
          </p:cNvGrpSpPr>
          <p:nvPr/>
        </p:nvGrpSpPr>
        <p:grpSpPr bwMode="auto">
          <a:xfrm>
            <a:off x="8020050" y="5289550"/>
            <a:ext cx="234950" cy="247650"/>
            <a:chOff x="292" y="828"/>
            <a:chExt cx="148" cy="156"/>
          </a:xfrm>
        </p:grpSpPr>
        <p:sp>
          <p:nvSpPr>
            <p:cNvPr id="87202" name="Oval 16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03" name="Oval 16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04" name="Oval 16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05" name="Oval 16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06" name="Oval 16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07" name="Oval 16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208" name="Group 168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87209" name="Oval 16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10" name="Oval 17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11" name="Oval 17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12" name="Oval 17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13" name="Oval 17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14" name="Oval 17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215" name="Group 175"/>
          <p:cNvGrpSpPr>
            <a:grpSpLocks/>
          </p:cNvGrpSpPr>
          <p:nvPr/>
        </p:nvGrpSpPr>
        <p:grpSpPr bwMode="auto">
          <a:xfrm>
            <a:off x="7156450" y="5842000"/>
            <a:ext cx="234950" cy="247650"/>
            <a:chOff x="292" y="828"/>
            <a:chExt cx="148" cy="156"/>
          </a:xfrm>
        </p:grpSpPr>
        <p:sp>
          <p:nvSpPr>
            <p:cNvPr id="87216" name="Oval 17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17" name="Oval 17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18" name="Oval 17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19" name="Oval 17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20" name="Oval 18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21" name="Oval 18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222" name="Group 182"/>
          <p:cNvGrpSpPr>
            <a:grpSpLocks/>
          </p:cNvGrpSpPr>
          <p:nvPr/>
        </p:nvGrpSpPr>
        <p:grpSpPr bwMode="auto">
          <a:xfrm>
            <a:off x="6083300" y="5721350"/>
            <a:ext cx="234950" cy="247650"/>
            <a:chOff x="292" y="828"/>
            <a:chExt cx="148" cy="156"/>
          </a:xfrm>
        </p:grpSpPr>
        <p:sp>
          <p:nvSpPr>
            <p:cNvPr id="87223" name="Oval 18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24" name="Oval 18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25" name="Oval 18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26" name="Oval 18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27" name="Oval 18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28" name="Oval 18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229" name="Group 189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87230" name="Oval 19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31" name="Oval 19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32" name="Oval 19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33" name="Oval 19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34" name="Oval 19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35" name="Oval 19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236" name="Group 196"/>
          <p:cNvGrpSpPr>
            <a:grpSpLocks/>
          </p:cNvGrpSpPr>
          <p:nvPr/>
        </p:nvGrpSpPr>
        <p:grpSpPr bwMode="auto">
          <a:xfrm>
            <a:off x="5200650" y="5238750"/>
            <a:ext cx="234950" cy="247650"/>
            <a:chOff x="292" y="828"/>
            <a:chExt cx="148" cy="156"/>
          </a:xfrm>
        </p:grpSpPr>
        <p:sp>
          <p:nvSpPr>
            <p:cNvPr id="87237" name="Oval 19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38" name="Oval 19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39" name="Oval 19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40" name="Oval 20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41" name="Oval 20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42" name="Oval 20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243" name="Group 203"/>
          <p:cNvGrpSpPr>
            <a:grpSpLocks/>
          </p:cNvGrpSpPr>
          <p:nvPr/>
        </p:nvGrpSpPr>
        <p:grpSpPr bwMode="auto">
          <a:xfrm>
            <a:off x="4502150" y="5937250"/>
            <a:ext cx="234950" cy="247650"/>
            <a:chOff x="292" y="828"/>
            <a:chExt cx="148" cy="156"/>
          </a:xfrm>
        </p:grpSpPr>
        <p:sp>
          <p:nvSpPr>
            <p:cNvPr id="87244" name="Oval 20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45" name="Oval 20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46" name="Oval 20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47" name="Oval 20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48" name="Oval 20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49" name="Oval 20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250" name="Group 210"/>
          <p:cNvGrpSpPr>
            <a:grpSpLocks/>
          </p:cNvGrpSpPr>
          <p:nvPr/>
        </p:nvGrpSpPr>
        <p:grpSpPr bwMode="auto">
          <a:xfrm>
            <a:off x="4324350" y="4718050"/>
            <a:ext cx="234950" cy="247650"/>
            <a:chOff x="292" y="828"/>
            <a:chExt cx="148" cy="156"/>
          </a:xfrm>
        </p:grpSpPr>
        <p:sp>
          <p:nvSpPr>
            <p:cNvPr id="87251" name="Oval 21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52" name="Oval 21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53" name="Oval 21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54" name="Oval 21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55" name="Oval 21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56" name="Oval 21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257" name="Group 217"/>
          <p:cNvGrpSpPr>
            <a:grpSpLocks/>
          </p:cNvGrpSpPr>
          <p:nvPr/>
        </p:nvGrpSpPr>
        <p:grpSpPr bwMode="auto">
          <a:xfrm>
            <a:off x="3282950" y="6165850"/>
            <a:ext cx="234950" cy="247650"/>
            <a:chOff x="292" y="828"/>
            <a:chExt cx="148" cy="156"/>
          </a:xfrm>
        </p:grpSpPr>
        <p:sp>
          <p:nvSpPr>
            <p:cNvPr id="87258" name="Oval 21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59" name="Oval 21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60" name="Oval 22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61" name="Oval 22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62" name="Oval 22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63" name="Oval 22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264" name="Group 224"/>
          <p:cNvGrpSpPr>
            <a:grpSpLocks/>
          </p:cNvGrpSpPr>
          <p:nvPr/>
        </p:nvGrpSpPr>
        <p:grpSpPr bwMode="auto">
          <a:xfrm>
            <a:off x="2203450" y="5835650"/>
            <a:ext cx="234950" cy="247650"/>
            <a:chOff x="292" y="828"/>
            <a:chExt cx="148" cy="156"/>
          </a:xfrm>
        </p:grpSpPr>
        <p:sp>
          <p:nvSpPr>
            <p:cNvPr id="87265" name="Oval 22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66" name="Oval 22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67" name="Oval 22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68" name="Oval 22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69" name="Oval 22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70" name="Oval 23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7278" name="Oval 238"/>
          <p:cNvSpPr>
            <a:spLocks noChangeArrowheads="1"/>
          </p:cNvSpPr>
          <p:nvPr/>
        </p:nvSpPr>
        <p:spPr bwMode="auto">
          <a:xfrm>
            <a:off x="1319213" y="40338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279" name="Oval 239"/>
          <p:cNvSpPr>
            <a:spLocks noChangeArrowheads="1"/>
          </p:cNvSpPr>
          <p:nvPr/>
        </p:nvSpPr>
        <p:spPr bwMode="auto">
          <a:xfrm>
            <a:off x="114300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280" name="Oval 240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281" name="Oval 241"/>
          <p:cNvSpPr>
            <a:spLocks noChangeArrowheads="1"/>
          </p:cNvSpPr>
          <p:nvPr/>
        </p:nvSpPr>
        <p:spPr bwMode="auto">
          <a:xfrm>
            <a:off x="1087438" y="3944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282" name="Oval 242"/>
          <p:cNvSpPr>
            <a:spLocks noChangeArrowheads="1"/>
          </p:cNvSpPr>
          <p:nvPr/>
        </p:nvSpPr>
        <p:spPr bwMode="auto">
          <a:xfrm>
            <a:off x="1198563" y="3927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283" name="Oval 243"/>
          <p:cNvSpPr>
            <a:spLocks noChangeArrowheads="1"/>
          </p:cNvSpPr>
          <p:nvPr/>
        </p:nvSpPr>
        <p:spPr bwMode="auto">
          <a:xfrm>
            <a:off x="1254125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7284" name="Group 244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87285" name="Oval 24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86" name="Oval 24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87" name="Oval 24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88" name="Oval 24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89" name="Oval 24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90" name="Oval 25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291" name="Group 251"/>
          <p:cNvGrpSpPr>
            <a:grpSpLocks/>
          </p:cNvGrpSpPr>
          <p:nvPr/>
        </p:nvGrpSpPr>
        <p:grpSpPr bwMode="auto">
          <a:xfrm>
            <a:off x="2152650" y="3930650"/>
            <a:ext cx="234950" cy="247650"/>
            <a:chOff x="292" y="828"/>
            <a:chExt cx="148" cy="156"/>
          </a:xfrm>
        </p:grpSpPr>
        <p:sp>
          <p:nvSpPr>
            <p:cNvPr id="87292" name="Oval 25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93" name="Oval 25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94" name="Oval 25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95" name="Oval 25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96" name="Oval 25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97" name="Oval 25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7298" name="Line 258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299" name="Line 259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300" name="Line 260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301" name="Line 261"/>
          <p:cNvSpPr>
            <a:spLocks noChangeShapeType="1"/>
          </p:cNvSpPr>
          <p:nvPr/>
        </p:nvSpPr>
        <p:spPr bwMode="auto">
          <a:xfrm flipH="1">
            <a:off x="1276350" y="3384550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302" name="Line 262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303" name="Line 263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304" name="Text Box 264"/>
          <p:cNvSpPr txBox="1">
            <a:spLocks noChangeArrowheads="1"/>
          </p:cNvSpPr>
          <p:nvPr/>
        </p:nvSpPr>
        <p:spPr bwMode="auto">
          <a:xfrm>
            <a:off x="123825" y="804863"/>
            <a:ext cx="41878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Place 5 bars for rotatable dihedral bond</a:t>
            </a:r>
          </a:p>
        </p:txBody>
      </p:sp>
      <p:sp>
        <p:nvSpPr>
          <p:cNvPr id="87305" name="Line 265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306" name="Line 266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307" name="Line 267"/>
          <p:cNvSpPr>
            <a:spLocks noChangeShapeType="1"/>
          </p:cNvSpPr>
          <p:nvPr/>
        </p:nvSpPr>
        <p:spPr bwMode="auto">
          <a:xfrm flipH="1">
            <a:off x="1401763" y="2463800"/>
            <a:ext cx="165100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308" name="Line 268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309" name="Line 269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7310" name="Group 270"/>
          <p:cNvGrpSpPr>
            <a:grpSpLocks/>
          </p:cNvGrpSpPr>
          <p:nvPr/>
        </p:nvGrpSpPr>
        <p:grpSpPr bwMode="auto">
          <a:xfrm>
            <a:off x="1239838" y="3071813"/>
            <a:ext cx="234950" cy="247650"/>
            <a:chOff x="292" y="828"/>
            <a:chExt cx="148" cy="156"/>
          </a:xfrm>
        </p:grpSpPr>
        <p:sp>
          <p:nvSpPr>
            <p:cNvPr id="87311" name="Oval 27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312" name="Oval 27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313" name="Oval 27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314" name="Oval 27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315" name="Oval 27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316" name="Oval 27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7317" name="Oval 277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318" name="Oval 278"/>
          <p:cNvSpPr>
            <a:spLocks noChangeArrowheads="1"/>
          </p:cNvSpPr>
          <p:nvPr/>
        </p:nvSpPr>
        <p:spPr bwMode="auto">
          <a:xfrm>
            <a:off x="2362200" y="4933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319" name="Oval 279"/>
          <p:cNvSpPr>
            <a:spLocks noChangeArrowheads="1"/>
          </p:cNvSpPr>
          <p:nvPr/>
        </p:nvSpPr>
        <p:spPr bwMode="auto">
          <a:xfrm>
            <a:off x="2451100" y="4984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320" name="Oval 280"/>
          <p:cNvSpPr>
            <a:spLocks noChangeArrowheads="1"/>
          </p:cNvSpPr>
          <p:nvPr/>
        </p:nvSpPr>
        <p:spPr bwMode="auto">
          <a:xfrm>
            <a:off x="2368550" y="484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321" name="Oval 281"/>
          <p:cNvSpPr>
            <a:spLocks noChangeArrowheads="1"/>
          </p:cNvSpPr>
          <p:nvPr/>
        </p:nvSpPr>
        <p:spPr bwMode="auto">
          <a:xfrm>
            <a:off x="2444750" y="4787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322" name="Oval 282"/>
          <p:cNvSpPr>
            <a:spLocks noChangeArrowheads="1"/>
          </p:cNvSpPr>
          <p:nvPr/>
        </p:nvSpPr>
        <p:spPr bwMode="auto">
          <a:xfrm>
            <a:off x="2540000" y="4933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8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269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18" name="Oval 270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19" name="Oval 271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20" name="Oval 272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21" name="Oval 273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22" name="Oval 274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23" name="Oval 275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24" name="Oval 276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25" name="Oval 277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26" name="Oval 278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27" name="Oval 279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28" name="Oval 280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30" name="Oval 282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31" name="Oval 283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32" name="Oval 284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33" name="Oval 285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34" name="Oval 286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35" name="Oval 287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36" name="Oval 288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37" name="Oval 289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38" name="Oval 290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39" name="Oval 291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40" name="Oval 292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41" name="Oval 293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42" name="Oval 294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43" name="Oval 295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44" name="Oval 296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45" name="Oval 297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46" name="Oval 298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47" name="Oval 299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48" name="Oval 300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49" name="Oval 301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9151" name="Group 303"/>
          <p:cNvGrpSpPr>
            <a:grpSpLocks/>
          </p:cNvGrpSpPr>
          <p:nvPr/>
        </p:nvGrpSpPr>
        <p:grpSpPr bwMode="auto">
          <a:xfrm>
            <a:off x="2235200" y="1466850"/>
            <a:ext cx="234950" cy="247650"/>
            <a:chOff x="292" y="828"/>
            <a:chExt cx="148" cy="156"/>
          </a:xfrm>
        </p:grpSpPr>
        <p:sp>
          <p:nvSpPr>
            <p:cNvPr id="79152" name="Oval 30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53" name="Oval 30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54" name="Oval 30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55" name="Oval 30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56" name="Oval 30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57" name="Oval 30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158" name="Group 310"/>
          <p:cNvGrpSpPr>
            <a:grpSpLocks/>
          </p:cNvGrpSpPr>
          <p:nvPr/>
        </p:nvGrpSpPr>
        <p:grpSpPr bwMode="auto">
          <a:xfrm>
            <a:off x="3289300" y="1238250"/>
            <a:ext cx="234950" cy="247650"/>
            <a:chOff x="292" y="828"/>
            <a:chExt cx="148" cy="156"/>
          </a:xfrm>
        </p:grpSpPr>
        <p:sp>
          <p:nvSpPr>
            <p:cNvPr id="79159" name="Oval 31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60" name="Oval 31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61" name="Oval 31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62" name="Oval 31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63" name="Oval 31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64" name="Oval 31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165" name="Group 317"/>
          <p:cNvGrpSpPr>
            <a:grpSpLocks/>
          </p:cNvGrpSpPr>
          <p:nvPr/>
        </p:nvGrpSpPr>
        <p:grpSpPr bwMode="auto">
          <a:xfrm>
            <a:off x="1555750" y="2171700"/>
            <a:ext cx="234950" cy="247650"/>
            <a:chOff x="292" y="828"/>
            <a:chExt cx="148" cy="156"/>
          </a:xfrm>
        </p:grpSpPr>
        <p:sp>
          <p:nvSpPr>
            <p:cNvPr id="79166" name="Oval 31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67" name="Oval 31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68" name="Oval 32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69" name="Oval 32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70" name="Oval 32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71" name="Oval 32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172" name="Oval 324"/>
          <p:cNvSpPr>
            <a:spLocks noChangeArrowheads="1"/>
          </p:cNvSpPr>
          <p:nvPr/>
        </p:nvSpPr>
        <p:spPr bwMode="auto">
          <a:xfrm>
            <a:off x="1379538" y="293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73" name="Oval 325"/>
          <p:cNvSpPr>
            <a:spLocks noChangeArrowheads="1"/>
          </p:cNvSpPr>
          <p:nvPr/>
        </p:nvSpPr>
        <p:spPr bwMode="auto">
          <a:xfrm>
            <a:off x="1327150" y="316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74" name="Oval 326"/>
          <p:cNvSpPr>
            <a:spLocks noChangeArrowheads="1"/>
          </p:cNvSpPr>
          <p:nvPr/>
        </p:nvSpPr>
        <p:spPr bwMode="auto">
          <a:xfrm>
            <a:off x="1460500" y="2911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75" name="Oval 327"/>
          <p:cNvSpPr>
            <a:spLocks noChangeArrowheads="1"/>
          </p:cNvSpPr>
          <p:nvPr/>
        </p:nvSpPr>
        <p:spPr bwMode="auto">
          <a:xfrm>
            <a:off x="1246188" y="2930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76" name="Oval 328"/>
          <p:cNvSpPr>
            <a:spLocks noChangeArrowheads="1"/>
          </p:cNvSpPr>
          <p:nvPr/>
        </p:nvSpPr>
        <p:spPr bwMode="auto">
          <a:xfrm>
            <a:off x="1322388" y="2901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77" name="Oval 329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9178" name="Group 330"/>
          <p:cNvGrpSpPr>
            <a:grpSpLocks/>
          </p:cNvGrpSpPr>
          <p:nvPr/>
        </p:nvGrpSpPr>
        <p:grpSpPr bwMode="auto">
          <a:xfrm>
            <a:off x="2971800" y="2482850"/>
            <a:ext cx="234950" cy="247650"/>
            <a:chOff x="292" y="828"/>
            <a:chExt cx="148" cy="156"/>
          </a:xfrm>
        </p:grpSpPr>
        <p:sp>
          <p:nvSpPr>
            <p:cNvPr id="79179" name="Oval 33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80" name="Oval 33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81" name="Oval 33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82" name="Oval 33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83" name="Oval 33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84" name="Oval 33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185" name="Group 337"/>
          <p:cNvGrpSpPr>
            <a:grpSpLocks/>
          </p:cNvGrpSpPr>
          <p:nvPr/>
        </p:nvGrpSpPr>
        <p:grpSpPr bwMode="auto">
          <a:xfrm>
            <a:off x="2298700" y="3028950"/>
            <a:ext cx="234950" cy="247650"/>
            <a:chOff x="292" y="828"/>
            <a:chExt cx="148" cy="156"/>
          </a:xfrm>
        </p:grpSpPr>
        <p:sp>
          <p:nvSpPr>
            <p:cNvPr id="79186" name="Oval 33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87" name="Oval 33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88" name="Oval 34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89" name="Oval 34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90" name="Oval 34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91" name="Oval 34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192" name="Group 344"/>
          <p:cNvGrpSpPr>
            <a:grpSpLocks/>
          </p:cNvGrpSpPr>
          <p:nvPr/>
        </p:nvGrpSpPr>
        <p:grpSpPr bwMode="auto">
          <a:xfrm>
            <a:off x="3879850" y="2794000"/>
            <a:ext cx="234950" cy="247650"/>
            <a:chOff x="292" y="828"/>
            <a:chExt cx="148" cy="156"/>
          </a:xfrm>
        </p:grpSpPr>
        <p:sp>
          <p:nvSpPr>
            <p:cNvPr id="79193" name="Oval 34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94" name="Oval 34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95" name="Oval 34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96" name="Oval 34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97" name="Oval 34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98" name="Oval 35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199" name="Group 351"/>
          <p:cNvGrpSpPr>
            <a:grpSpLocks/>
          </p:cNvGrpSpPr>
          <p:nvPr/>
        </p:nvGrpSpPr>
        <p:grpSpPr bwMode="auto">
          <a:xfrm>
            <a:off x="4356100" y="1555750"/>
            <a:ext cx="234950" cy="247650"/>
            <a:chOff x="292" y="828"/>
            <a:chExt cx="148" cy="156"/>
          </a:xfrm>
        </p:grpSpPr>
        <p:sp>
          <p:nvSpPr>
            <p:cNvPr id="79200" name="Oval 35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01" name="Oval 35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02" name="Oval 35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03" name="Oval 35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04" name="Oval 35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05" name="Oval 35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206" name="Group 358"/>
          <p:cNvGrpSpPr>
            <a:grpSpLocks/>
          </p:cNvGrpSpPr>
          <p:nvPr/>
        </p:nvGrpSpPr>
        <p:grpSpPr bwMode="auto">
          <a:xfrm>
            <a:off x="5435600" y="1708150"/>
            <a:ext cx="234950" cy="247650"/>
            <a:chOff x="292" y="828"/>
            <a:chExt cx="148" cy="156"/>
          </a:xfrm>
        </p:grpSpPr>
        <p:sp>
          <p:nvSpPr>
            <p:cNvPr id="79207" name="Oval 35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08" name="Oval 36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09" name="Oval 36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10" name="Oval 36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11" name="Oval 36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12" name="Oval 36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213" name="Group 365"/>
          <p:cNvGrpSpPr>
            <a:grpSpLocks/>
          </p:cNvGrpSpPr>
          <p:nvPr/>
        </p:nvGrpSpPr>
        <p:grpSpPr bwMode="auto">
          <a:xfrm>
            <a:off x="4743450" y="2425700"/>
            <a:ext cx="234950" cy="247650"/>
            <a:chOff x="292" y="828"/>
            <a:chExt cx="148" cy="156"/>
          </a:xfrm>
        </p:grpSpPr>
        <p:sp>
          <p:nvSpPr>
            <p:cNvPr id="79214" name="Oval 36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15" name="Oval 36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16" name="Oval 36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17" name="Oval 36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18" name="Oval 37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19" name="Oval 37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220" name="Group 372"/>
          <p:cNvGrpSpPr>
            <a:grpSpLocks/>
          </p:cNvGrpSpPr>
          <p:nvPr/>
        </p:nvGrpSpPr>
        <p:grpSpPr bwMode="auto">
          <a:xfrm>
            <a:off x="6496050" y="1644650"/>
            <a:ext cx="234950" cy="247650"/>
            <a:chOff x="292" y="828"/>
            <a:chExt cx="148" cy="156"/>
          </a:xfrm>
        </p:grpSpPr>
        <p:sp>
          <p:nvSpPr>
            <p:cNvPr id="79221" name="Oval 37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22" name="Oval 37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23" name="Oval 37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24" name="Oval 37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25" name="Oval 37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26" name="Oval 37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227" name="Group 379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79228" name="Oval 38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29" name="Oval 38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30" name="Oval 38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31" name="Oval 38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32" name="Oval 38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33" name="Oval 38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234" name="Group 386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79235" name="Oval 38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36" name="Oval 38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37" name="Oval 38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38" name="Oval 39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39" name="Oval 39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40" name="Oval 39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241" name="Group 393"/>
          <p:cNvGrpSpPr>
            <a:grpSpLocks/>
          </p:cNvGrpSpPr>
          <p:nvPr/>
        </p:nvGrpSpPr>
        <p:grpSpPr bwMode="auto">
          <a:xfrm>
            <a:off x="3727450" y="3886200"/>
            <a:ext cx="234950" cy="247650"/>
            <a:chOff x="292" y="828"/>
            <a:chExt cx="148" cy="156"/>
          </a:xfrm>
        </p:grpSpPr>
        <p:sp>
          <p:nvSpPr>
            <p:cNvPr id="79242" name="Oval 39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43" name="Oval 39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44" name="Oval 39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45" name="Oval 39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46" name="Oval 39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47" name="Oval 39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248" name="Group 400"/>
          <p:cNvGrpSpPr>
            <a:grpSpLocks/>
          </p:cNvGrpSpPr>
          <p:nvPr/>
        </p:nvGrpSpPr>
        <p:grpSpPr bwMode="auto">
          <a:xfrm>
            <a:off x="7404100" y="2343150"/>
            <a:ext cx="234950" cy="247650"/>
            <a:chOff x="292" y="828"/>
            <a:chExt cx="148" cy="156"/>
          </a:xfrm>
        </p:grpSpPr>
        <p:sp>
          <p:nvSpPr>
            <p:cNvPr id="79249" name="Oval 40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50" name="Oval 40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51" name="Oval 40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52" name="Oval 40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53" name="Oval 40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54" name="Oval 40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255" name="Group 407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79256" name="Oval 40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57" name="Oval 40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58" name="Oval 41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59" name="Oval 41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60" name="Oval 41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61" name="Oval 41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262" name="Group 414"/>
          <p:cNvGrpSpPr>
            <a:grpSpLocks/>
          </p:cNvGrpSpPr>
          <p:nvPr/>
        </p:nvGrpSpPr>
        <p:grpSpPr bwMode="auto">
          <a:xfrm>
            <a:off x="7950200" y="3187700"/>
            <a:ext cx="234950" cy="247650"/>
            <a:chOff x="292" y="828"/>
            <a:chExt cx="148" cy="156"/>
          </a:xfrm>
        </p:grpSpPr>
        <p:sp>
          <p:nvSpPr>
            <p:cNvPr id="79263" name="Oval 41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64" name="Oval 41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65" name="Oval 41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66" name="Oval 41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67" name="Oval 41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68" name="Oval 42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269" name="Group 421"/>
          <p:cNvGrpSpPr>
            <a:grpSpLocks/>
          </p:cNvGrpSpPr>
          <p:nvPr/>
        </p:nvGrpSpPr>
        <p:grpSpPr bwMode="auto">
          <a:xfrm>
            <a:off x="8166100" y="4216400"/>
            <a:ext cx="234950" cy="247650"/>
            <a:chOff x="292" y="828"/>
            <a:chExt cx="148" cy="156"/>
          </a:xfrm>
        </p:grpSpPr>
        <p:sp>
          <p:nvSpPr>
            <p:cNvPr id="79270" name="Oval 42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71" name="Oval 42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72" name="Oval 42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73" name="Oval 42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74" name="Oval 42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75" name="Oval 42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276" name="Group 428"/>
          <p:cNvGrpSpPr>
            <a:grpSpLocks/>
          </p:cNvGrpSpPr>
          <p:nvPr/>
        </p:nvGrpSpPr>
        <p:grpSpPr bwMode="auto">
          <a:xfrm>
            <a:off x="8020050" y="5289550"/>
            <a:ext cx="234950" cy="247650"/>
            <a:chOff x="292" y="828"/>
            <a:chExt cx="148" cy="156"/>
          </a:xfrm>
        </p:grpSpPr>
        <p:sp>
          <p:nvSpPr>
            <p:cNvPr id="79277" name="Oval 42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78" name="Oval 43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79" name="Oval 43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80" name="Oval 43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81" name="Oval 43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82" name="Oval 43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283" name="Group 435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79284" name="Oval 43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85" name="Oval 43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86" name="Oval 43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87" name="Oval 43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88" name="Oval 44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89" name="Oval 44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290" name="Group 442"/>
          <p:cNvGrpSpPr>
            <a:grpSpLocks/>
          </p:cNvGrpSpPr>
          <p:nvPr/>
        </p:nvGrpSpPr>
        <p:grpSpPr bwMode="auto">
          <a:xfrm>
            <a:off x="7156450" y="5842000"/>
            <a:ext cx="234950" cy="247650"/>
            <a:chOff x="292" y="828"/>
            <a:chExt cx="148" cy="156"/>
          </a:xfrm>
        </p:grpSpPr>
        <p:sp>
          <p:nvSpPr>
            <p:cNvPr id="79291" name="Oval 44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92" name="Oval 44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93" name="Oval 44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94" name="Oval 44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95" name="Oval 44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96" name="Oval 44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297" name="Group 449"/>
          <p:cNvGrpSpPr>
            <a:grpSpLocks/>
          </p:cNvGrpSpPr>
          <p:nvPr/>
        </p:nvGrpSpPr>
        <p:grpSpPr bwMode="auto">
          <a:xfrm>
            <a:off x="6083300" y="5721350"/>
            <a:ext cx="234950" cy="247650"/>
            <a:chOff x="292" y="828"/>
            <a:chExt cx="148" cy="156"/>
          </a:xfrm>
        </p:grpSpPr>
        <p:sp>
          <p:nvSpPr>
            <p:cNvPr id="79298" name="Oval 45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99" name="Oval 45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00" name="Oval 45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01" name="Oval 45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02" name="Oval 45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03" name="Oval 45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304" name="Group 456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79305" name="Oval 45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06" name="Oval 45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07" name="Oval 45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08" name="Oval 46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09" name="Oval 46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10" name="Oval 46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311" name="Group 463"/>
          <p:cNvGrpSpPr>
            <a:grpSpLocks/>
          </p:cNvGrpSpPr>
          <p:nvPr/>
        </p:nvGrpSpPr>
        <p:grpSpPr bwMode="auto">
          <a:xfrm>
            <a:off x="5200650" y="5238750"/>
            <a:ext cx="234950" cy="247650"/>
            <a:chOff x="292" y="828"/>
            <a:chExt cx="148" cy="156"/>
          </a:xfrm>
        </p:grpSpPr>
        <p:sp>
          <p:nvSpPr>
            <p:cNvPr id="79312" name="Oval 46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13" name="Oval 46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14" name="Oval 46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15" name="Oval 46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16" name="Oval 46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17" name="Oval 46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318" name="Group 470"/>
          <p:cNvGrpSpPr>
            <a:grpSpLocks/>
          </p:cNvGrpSpPr>
          <p:nvPr/>
        </p:nvGrpSpPr>
        <p:grpSpPr bwMode="auto">
          <a:xfrm>
            <a:off x="4502150" y="5937250"/>
            <a:ext cx="234950" cy="247650"/>
            <a:chOff x="292" y="828"/>
            <a:chExt cx="148" cy="156"/>
          </a:xfrm>
        </p:grpSpPr>
        <p:sp>
          <p:nvSpPr>
            <p:cNvPr id="79319" name="Oval 47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20" name="Oval 47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21" name="Oval 47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22" name="Oval 47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23" name="Oval 47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24" name="Oval 47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325" name="Group 477"/>
          <p:cNvGrpSpPr>
            <a:grpSpLocks/>
          </p:cNvGrpSpPr>
          <p:nvPr/>
        </p:nvGrpSpPr>
        <p:grpSpPr bwMode="auto">
          <a:xfrm>
            <a:off x="4324350" y="4718050"/>
            <a:ext cx="234950" cy="247650"/>
            <a:chOff x="292" y="828"/>
            <a:chExt cx="148" cy="156"/>
          </a:xfrm>
        </p:grpSpPr>
        <p:sp>
          <p:nvSpPr>
            <p:cNvPr id="79326" name="Oval 47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27" name="Oval 47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28" name="Oval 48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29" name="Oval 48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30" name="Oval 48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31" name="Oval 48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332" name="Group 484"/>
          <p:cNvGrpSpPr>
            <a:grpSpLocks/>
          </p:cNvGrpSpPr>
          <p:nvPr/>
        </p:nvGrpSpPr>
        <p:grpSpPr bwMode="auto">
          <a:xfrm>
            <a:off x="3282950" y="6165850"/>
            <a:ext cx="234950" cy="247650"/>
            <a:chOff x="292" y="828"/>
            <a:chExt cx="148" cy="156"/>
          </a:xfrm>
        </p:grpSpPr>
        <p:sp>
          <p:nvSpPr>
            <p:cNvPr id="79333" name="Oval 48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34" name="Oval 48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35" name="Oval 48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36" name="Oval 48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37" name="Oval 48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38" name="Oval 49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339" name="Group 491"/>
          <p:cNvGrpSpPr>
            <a:grpSpLocks/>
          </p:cNvGrpSpPr>
          <p:nvPr/>
        </p:nvGrpSpPr>
        <p:grpSpPr bwMode="auto">
          <a:xfrm>
            <a:off x="2203450" y="5835650"/>
            <a:ext cx="234950" cy="247650"/>
            <a:chOff x="292" y="828"/>
            <a:chExt cx="148" cy="156"/>
          </a:xfrm>
        </p:grpSpPr>
        <p:sp>
          <p:nvSpPr>
            <p:cNvPr id="79340" name="Oval 49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41" name="Oval 49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42" name="Oval 49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43" name="Oval 49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44" name="Oval 49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45" name="Oval 49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353" name="Oval 505"/>
          <p:cNvSpPr>
            <a:spLocks noChangeArrowheads="1"/>
          </p:cNvSpPr>
          <p:nvPr/>
        </p:nvSpPr>
        <p:spPr bwMode="auto">
          <a:xfrm>
            <a:off x="1319213" y="40338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54" name="Oval 506"/>
          <p:cNvSpPr>
            <a:spLocks noChangeArrowheads="1"/>
          </p:cNvSpPr>
          <p:nvPr/>
        </p:nvSpPr>
        <p:spPr bwMode="auto">
          <a:xfrm>
            <a:off x="114300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55" name="Oval 507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56" name="Oval 508"/>
          <p:cNvSpPr>
            <a:spLocks noChangeArrowheads="1"/>
          </p:cNvSpPr>
          <p:nvPr/>
        </p:nvSpPr>
        <p:spPr bwMode="auto">
          <a:xfrm>
            <a:off x="1087438" y="3944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57" name="Oval 509"/>
          <p:cNvSpPr>
            <a:spLocks noChangeArrowheads="1"/>
          </p:cNvSpPr>
          <p:nvPr/>
        </p:nvSpPr>
        <p:spPr bwMode="auto">
          <a:xfrm>
            <a:off x="1198563" y="3927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58" name="Oval 510"/>
          <p:cNvSpPr>
            <a:spLocks noChangeArrowheads="1"/>
          </p:cNvSpPr>
          <p:nvPr/>
        </p:nvSpPr>
        <p:spPr bwMode="auto">
          <a:xfrm>
            <a:off x="1254125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9359" name="Group 511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79360" name="Oval 51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61" name="Oval 51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62" name="Oval 51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63" name="Oval 51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64" name="Oval 51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65" name="Oval 51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366" name="Group 518"/>
          <p:cNvGrpSpPr>
            <a:grpSpLocks/>
          </p:cNvGrpSpPr>
          <p:nvPr/>
        </p:nvGrpSpPr>
        <p:grpSpPr bwMode="auto">
          <a:xfrm>
            <a:off x="2152650" y="3930650"/>
            <a:ext cx="234950" cy="247650"/>
            <a:chOff x="292" y="828"/>
            <a:chExt cx="148" cy="156"/>
          </a:xfrm>
        </p:grpSpPr>
        <p:sp>
          <p:nvSpPr>
            <p:cNvPr id="79367" name="Oval 51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68" name="Oval 52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69" name="Oval 52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70" name="Oval 52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71" name="Oval 52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72" name="Oval 52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373" name="Line 525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74" name="Line 526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75" name="Line 527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76" name="Line 528"/>
          <p:cNvSpPr>
            <a:spLocks noChangeShapeType="1"/>
          </p:cNvSpPr>
          <p:nvPr/>
        </p:nvSpPr>
        <p:spPr bwMode="auto">
          <a:xfrm flipH="1">
            <a:off x="1276350" y="3384550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77" name="Line 529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78" name="Line 530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79" name="Text Box 531"/>
          <p:cNvSpPr txBox="1">
            <a:spLocks noChangeArrowheads="1"/>
          </p:cNvSpPr>
          <p:nvPr/>
        </p:nvSpPr>
        <p:spPr bwMode="auto">
          <a:xfrm>
            <a:off x="123825" y="804863"/>
            <a:ext cx="1784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Cover all 5 bars</a:t>
            </a:r>
          </a:p>
        </p:txBody>
      </p:sp>
      <p:sp>
        <p:nvSpPr>
          <p:cNvPr id="79380" name="Line 532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81" name="Line 533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82" name="Line 534"/>
          <p:cNvSpPr>
            <a:spLocks noChangeShapeType="1"/>
          </p:cNvSpPr>
          <p:nvPr/>
        </p:nvSpPr>
        <p:spPr bwMode="auto">
          <a:xfrm flipH="1">
            <a:off x="1401763" y="2463800"/>
            <a:ext cx="165100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83" name="Line 535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84" name="Line 536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85" name="Oval 537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86" name="Oval 538"/>
          <p:cNvSpPr>
            <a:spLocks noChangeArrowheads="1"/>
          </p:cNvSpPr>
          <p:nvPr/>
        </p:nvSpPr>
        <p:spPr bwMode="auto">
          <a:xfrm>
            <a:off x="2362200" y="4933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87" name="Oval 539"/>
          <p:cNvSpPr>
            <a:spLocks noChangeArrowheads="1"/>
          </p:cNvSpPr>
          <p:nvPr/>
        </p:nvSpPr>
        <p:spPr bwMode="auto">
          <a:xfrm>
            <a:off x="2451100" y="4984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88" name="Oval 540"/>
          <p:cNvSpPr>
            <a:spLocks noChangeArrowheads="1"/>
          </p:cNvSpPr>
          <p:nvPr/>
        </p:nvSpPr>
        <p:spPr bwMode="auto">
          <a:xfrm>
            <a:off x="2368550" y="484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89" name="Oval 541"/>
          <p:cNvSpPr>
            <a:spLocks noChangeArrowheads="1"/>
          </p:cNvSpPr>
          <p:nvPr/>
        </p:nvSpPr>
        <p:spPr bwMode="auto">
          <a:xfrm>
            <a:off x="2444750" y="4787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90" name="Oval 542"/>
          <p:cNvSpPr>
            <a:spLocks noChangeArrowheads="1"/>
          </p:cNvSpPr>
          <p:nvPr/>
        </p:nvSpPr>
        <p:spPr bwMode="auto">
          <a:xfrm>
            <a:off x="2540000" y="4933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268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1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2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3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4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5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6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7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8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9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00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02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03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04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05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06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07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08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09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10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11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12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13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14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15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16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17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18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19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20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21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9123" name="Group 35"/>
          <p:cNvGrpSpPr>
            <a:grpSpLocks/>
          </p:cNvGrpSpPr>
          <p:nvPr/>
        </p:nvGrpSpPr>
        <p:grpSpPr bwMode="auto">
          <a:xfrm>
            <a:off x="2235200" y="1466850"/>
            <a:ext cx="234950" cy="247650"/>
            <a:chOff x="292" y="828"/>
            <a:chExt cx="148" cy="156"/>
          </a:xfrm>
        </p:grpSpPr>
        <p:sp>
          <p:nvSpPr>
            <p:cNvPr id="89124" name="Oval 3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25" name="Oval 3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26" name="Oval 3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27" name="Oval 3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28" name="Oval 4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29" name="Oval 4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130" name="Group 42"/>
          <p:cNvGrpSpPr>
            <a:grpSpLocks/>
          </p:cNvGrpSpPr>
          <p:nvPr/>
        </p:nvGrpSpPr>
        <p:grpSpPr bwMode="auto">
          <a:xfrm>
            <a:off x="3289300" y="1238250"/>
            <a:ext cx="234950" cy="247650"/>
            <a:chOff x="292" y="828"/>
            <a:chExt cx="148" cy="156"/>
          </a:xfrm>
        </p:grpSpPr>
        <p:sp>
          <p:nvSpPr>
            <p:cNvPr id="89131" name="Oval 4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32" name="Oval 4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33" name="Oval 4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34" name="Oval 4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35" name="Oval 4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36" name="Oval 4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137" name="Group 49"/>
          <p:cNvGrpSpPr>
            <a:grpSpLocks/>
          </p:cNvGrpSpPr>
          <p:nvPr/>
        </p:nvGrpSpPr>
        <p:grpSpPr bwMode="auto">
          <a:xfrm>
            <a:off x="1555750" y="2171700"/>
            <a:ext cx="234950" cy="247650"/>
            <a:chOff x="292" y="828"/>
            <a:chExt cx="148" cy="156"/>
          </a:xfrm>
        </p:grpSpPr>
        <p:sp>
          <p:nvSpPr>
            <p:cNvPr id="89138" name="Oval 5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39" name="Oval 5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40" name="Oval 5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41" name="Oval 5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42" name="Oval 5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43" name="Oval 5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9144" name="Oval 56"/>
          <p:cNvSpPr>
            <a:spLocks noChangeArrowheads="1"/>
          </p:cNvSpPr>
          <p:nvPr/>
        </p:nvSpPr>
        <p:spPr bwMode="auto">
          <a:xfrm>
            <a:off x="1379538" y="293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45" name="Oval 57"/>
          <p:cNvSpPr>
            <a:spLocks noChangeArrowheads="1"/>
          </p:cNvSpPr>
          <p:nvPr/>
        </p:nvSpPr>
        <p:spPr bwMode="auto">
          <a:xfrm>
            <a:off x="1327150" y="316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46" name="Oval 58"/>
          <p:cNvSpPr>
            <a:spLocks noChangeArrowheads="1"/>
          </p:cNvSpPr>
          <p:nvPr/>
        </p:nvSpPr>
        <p:spPr bwMode="auto">
          <a:xfrm>
            <a:off x="1460500" y="2911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47" name="Oval 59"/>
          <p:cNvSpPr>
            <a:spLocks noChangeArrowheads="1"/>
          </p:cNvSpPr>
          <p:nvPr/>
        </p:nvSpPr>
        <p:spPr bwMode="auto">
          <a:xfrm>
            <a:off x="1246188" y="2930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48" name="Oval 60"/>
          <p:cNvSpPr>
            <a:spLocks noChangeArrowheads="1"/>
          </p:cNvSpPr>
          <p:nvPr/>
        </p:nvSpPr>
        <p:spPr bwMode="auto">
          <a:xfrm>
            <a:off x="1322388" y="2901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49" name="Oval 61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9150" name="Group 62"/>
          <p:cNvGrpSpPr>
            <a:grpSpLocks/>
          </p:cNvGrpSpPr>
          <p:nvPr/>
        </p:nvGrpSpPr>
        <p:grpSpPr bwMode="auto">
          <a:xfrm>
            <a:off x="2971800" y="2482850"/>
            <a:ext cx="234950" cy="247650"/>
            <a:chOff x="292" y="828"/>
            <a:chExt cx="148" cy="156"/>
          </a:xfrm>
        </p:grpSpPr>
        <p:sp>
          <p:nvSpPr>
            <p:cNvPr id="89151" name="Oval 6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52" name="Oval 6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53" name="Oval 6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54" name="Oval 6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55" name="Oval 6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56" name="Oval 6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157" name="Group 69"/>
          <p:cNvGrpSpPr>
            <a:grpSpLocks/>
          </p:cNvGrpSpPr>
          <p:nvPr/>
        </p:nvGrpSpPr>
        <p:grpSpPr bwMode="auto">
          <a:xfrm>
            <a:off x="2298700" y="3028950"/>
            <a:ext cx="234950" cy="247650"/>
            <a:chOff x="292" y="828"/>
            <a:chExt cx="148" cy="156"/>
          </a:xfrm>
        </p:grpSpPr>
        <p:sp>
          <p:nvSpPr>
            <p:cNvPr id="89158" name="Oval 7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59" name="Oval 7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60" name="Oval 7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61" name="Oval 7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62" name="Oval 7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63" name="Oval 7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164" name="Group 76"/>
          <p:cNvGrpSpPr>
            <a:grpSpLocks/>
          </p:cNvGrpSpPr>
          <p:nvPr/>
        </p:nvGrpSpPr>
        <p:grpSpPr bwMode="auto">
          <a:xfrm>
            <a:off x="3879850" y="2794000"/>
            <a:ext cx="234950" cy="247650"/>
            <a:chOff x="292" y="828"/>
            <a:chExt cx="148" cy="156"/>
          </a:xfrm>
        </p:grpSpPr>
        <p:sp>
          <p:nvSpPr>
            <p:cNvPr id="89165" name="Oval 7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66" name="Oval 7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67" name="Oval 7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68" name="Oval 8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69" name="Oval 8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70" name="Oval 8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171" name="Group 83"/>
          <p:cNvGrpSpPr>
            <a:grpSpLocks/>
          </p:cNvGrpSpPr>
          <p:nvPr/>
        </p:nvGrpSpPr>
        <p:grpSpPr bwMode="auto">
          <a:xfrm>
            <a:off x="4356100" y="1555750"/>
            <a:ext cx="234950" cy="247650"/>
            <a:chOff x="292" y="828"/>
            <a:chExt cx="148" cy="156"/>
          </a:xfrm>
        </p:grpSpPr>
        <p:sp>
          <p:nvSpPr>
            <p:cNvPr id="89172" name="Oval 8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73" name="Oval 8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74" name="Oval 8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75" name="Oval 8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76" name="Oval 8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77" name="Oval 8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178" name="Group 90"/>
          <p:cNvGrpSpPr>
            <a:grpSpLocks/>
          </p:cNvGrpSpPr>
          <p:nvPr/>
        </p:nvGrpSpPr>
        <p:grpSpPr bwMode="auto">
          <a:xfrm>
            <a:off x="5435600" y="1708150"/>
            <a:ext cx="234950" cy="247650"/>
            <a:chOff x="292" y="828"/>
            <a:chExt cx="148" cy="156"/>
          </a:xfrm>
        </p:grpSpPr>
        <p:sp>
          <p:nvSpPr>
            <p:cNvPr id="89179" name="Oval 9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80" name="Oval 9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81" name="Oval 9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82" name="Oval 9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83" name="Oval 9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84" name="Oval 9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185" name="Group 97"/>
          <p:cNvGrpSpPr>
            <a:grpSpLocks/>
          </p:cNvGrpSpPr>
          <p:nvPr/>
        </p:nvGrpSpPr>
        <p:grpSpPr bwMode="auto">
          <a:xfrm>
            <a:off x="4743450" y="2425700"/>
            <a:ext cx="234950" cy="247650"/>
            <a:chOff x="292" y="828"/>
            <a:chExt cx="148" cy="156"/>
          </a:xfrm>
        </p:grpSpPr>
        <p:sp>
          <p:nvSpPr>
            <p:cNvPr id="89186" name="Oval 9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87" name="Oval 9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88" name="Oval 10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89" name="Oval 10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90" name="Oval 10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91" name="Oval 10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192" name="Group 104"/>
          <p:cNvGrpSpPr>
            <a:grpSpLocks/>
          </p:cNvGrpSpPr>
          <p:nvPr/>
        </p:nvGrpSpPr>
        <p:grpSpPr bwMode="auto">
          <a:xfrm>
            <a:off x="6496050" y="1644650"/>
            <a:ext cx="234950" cy="247650"/>
            <a:chOff x="292" y="828"/>
            <a:chExt cx="148" cy="156"/>
          </a:xfrm>
        </p:grpSpPr>
        <p:sp>
          <p:nvSpPr>
            <p:cNvPr id="89193" name="Oval 10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94" name="Oval 10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95" name="Oval 10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96" name="Oval 10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97" name="Oval 10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98" name="Oval 11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199" name="Group 111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89200" name="Oval 11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1" name="Oval 11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2" name="Oval 11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3" name="Oval 11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4" name="Oval 11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5" name="Oval 11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206" name="Group 118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89207" name="Oval 11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8" name="Oval 12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9" name="Oval 12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10" name="Oval 12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11" name="Oval 12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12" name="Oval 12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213" name="Group 125"/>
          <p:cNvGrpSpPr>
            <a:grpSpLocks/>
          </p:cNvGrpSpPr>
          <p:nvPr/>
        </p:nvGrpSpPr>
        <p:grpSpPr bwMode="auto">
          <a:xfrm>
            <a:off x="3727450" y="3886200"/>
            <a:ext cx="234950" cy="247650"/>
            <a:chOff x="292" y="828"/>
            <a:chExt cx="148" cy="156"/>
          </a:xfrm>
        </p:grpSpPr>
        <p:sp>
          <p:nvSpPr>
            <p:cNvPr id="89214" name="Oval 12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15" name="Oval 12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16" name="Oval 12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17" name="Oval 12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18" name="Oval 13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19" name="Oval 13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220" name="Group 132"/>
          <p:cNvGrpSpPr>
            <a:grpSpLocks/>
          </p:cNvGrpSpPr>
          <p:nvPr/>
        </p:nvGrpSpPr>
        <p:grpSpPr bwMode="auto">
          <a:xfrm>
            <a:off x="7404100" y="2343150"/>
            <a:ext cx="234950" cy="247650"/>
            <a:chOff x="292" y="828"/>
            <a:chExt cx="148" cy="156"/>
          </a:xfrm>
        </p:grpSpPr>
        <p:sp>
          <p:nvSpPr>
            <p:cNvPr id="89221" name="Oval 13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22" name="Oval 13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23" name="Oval 13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24" name="Oval 13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25" name="Oval 13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26" name="Oval 13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227" name="Group 139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89228" name="Oval 14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29" name="Oval 14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0" name="Oval 14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1" name="Oval 14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2" name="Oval 14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3" name="Oval 14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234" name="Group 146"/>
          <p:cNvGrpSpPr>
            <a:grpSpLocks/>
          </p:cNvGrpSpPr>
          <p:nvPr/>
        </p:nvGrpSpPr>
        <p:grpSpPr bwMode="auto">
          <a:xfrm>
            <a:off x="7950200" y="3187700"/>
            <a:ext cx="234950" cy="247650"/>
            <a:chOff x="292" y="828"/>
            <a:chExt cx="148" cy="156"/>
          </a:xfrm>
        </p:grpSpPr>
        <p:sp>
          <p:nvSpPr>
            <p:cNvPr id="89235" name="Oval 14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6" name="Oval 14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7" name="Oval 14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8" name="Oval 15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9" name="Oval 15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40" name="Oval 15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241" name="Group 153"/>
          <p:cNvGrpSpPr>
            <a:grpSpLocks/>
          </p:cNvGrpSpPr>
          <p:nvPr/>
        </p:nvGrpSpPr>
        <p:grpSpPr bwMode="auto">
          <a:xfrm>
            <a:off x="8166100" y="4216400"/>
            <a:ext cx="234950" cy="247650"/>
            <a:chOff x="292" y="828"/>
            <a:chExt cx="148" cy="156"/>
          </a:xfrm>
        </p:grpSpPr>
        <p:sp>
          <p:nvSpPr>
            <p:cNvPr id="89242" name="Oval 15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43" name="Oval 15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44" name="Oval 15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45" name="Oval 15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46" name="Oval 15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47" name="Oval 15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248" name="Group 160"/>
          <p:cNvGrpSpPr>
            <a:grpSpLocks/>
          </p:cNvGrpSpPr>
          <p:nvPr/>
        </p:nvGrpSpPr>
        <p:grpSpPr bwMode="auto">
          <a:xfrm>
            <a:off x="8020050" y="5289550"/>
            <a:ext cx="234950" cy="247650"/>
            <a:chOff x="292" y="828"/>
            <a:chExt cx="148" cy="156"/>
          </a:xfrm>
        </p:grpSpPr>
        <p:sp>
          <p:nvSpPr>
            <p:cNvPr id="89249" name="Oval 16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50" name="Oval 16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51" name="Oval 16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52" name="Oval 16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53" name="Oval 16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54" name="Oval 16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255" name="Group 167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89256" name="Oval 16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57" name="Oval 16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58" name="Oval 17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59" name="Oval 17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60" name="Oval 17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61" name="Oval 17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262" name="Group 174"/>
          <p:cNvGrpSpPr>
            <a:grpSpLocks/>
          </p:cNvGrpSpPr>
          <p:nvPr/>
        </p:nvGrpSpPr>
        <p:grpSpPr bwMode="auto">
          <a:xfrm>
            <a:off x="7156450" y="5842000"/>
            <a:ext cx="234950" cy="247650"/>
            <a:chOff x="292" y="828"/>
            <a:chExt cx="148" cy="156"/>
          </a:xfrm>
        </p:grpSpPr>
        <p:sp>
          <p:nvSpPr>
            <p:cNvPr id="89263" name="Oval 17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64" name="Oval 17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65" name="Oval 17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66" name="Oval 17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67" name="Oval 17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68" name="Oval 18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269" name="Group 181"/>
          <p:cNvGrpSpPr>
            <a:grpSpLocks/>
          </p:cNvGrpSpPr>
          <p:nvPr/>
        </p:nvGrpSpPr>
        <p:grpSpPr bwMode="auto">
          <a:xfrm>
            <a:off x="6083300" y="5721350"/>
            <a:ext cx="234950" cy="247650"/>
            <a:chOff x="292" y="828"/>
            <a:chExt cx="148" cy="156"/>
          </a:xfrm>
        </p:grpSpPr>
        <p:sp>
          <p:nvSpPr>
            <p:cNvPr id="89270" name="Oval 18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71" name="Oval 18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72" name="Oval 18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73" name="Oval 18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74" name="Oval 18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75" name="Oval 18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276" name="Group 188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89277" name="Oval 18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78" name="Oval 19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79" name="Oval 19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80" name="Oval 19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81" name="Oval 19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82" name="Oval 19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283" name="Group 195"/>
          <p:cNvGrpSpPr>
            <a:grpSpLocks/>
          </p:cNvGrpSpPr>
          <p:nvPr/>
        </p:nvGrpSpPr>
        <p:grpSpPr bwMode="auto">
          <a:xfrm>
            <a:off x="5200650" y="5238750"/>
            <a:ext cx="234950" cy="247650"/>
            <a:chOff x="292" y="828"/>
            <a:chExt cx="148" cy="156"/>
          </a:xfrm>
        </p:grpSpPr>
        <p:sp>
          <p:nvSpPr>
            <p:cNvPr id="89284" name="Oval 19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85" name="Oval 19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86" name="Oval 19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87" name="Oval 19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88" name="Oval 20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89" name="Oval 20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290" name="Group 202"/>
          <p:cNvGrpSpPr>
            <a:grpSpLocks/>
          </p:cNvGrpSpPr>
          <p:nvPr/>
        </p:nvGrpSpPr>
        <p:grpSpPr bwMode="auto">
          <a:xfrm>
            <a:off x="4502150" y="5937250"/>
            <a:ext cx="234950" cy="247650"/>
            <a:chOff x="292" y="828"/>
            <a:chExt cx="148" cy="156"/>
          </a:xfrm>
        </p:grpSpPr>
        <p:sp>
          <p:nvSpPr>
            <p:cNvPr id="89291" name="Oval 20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92" name="Oval 20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93" name="Oval 20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94" name="Oval 20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95" name="Oval 20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96" name="Oval 20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297" name="Group 209"/>
          <p:cNvGrpSpPr>
            <a:grpSpLocks/>
          </p:cNvGrpSpPr>
          <p:nvPr/>
        </p:nvGrpSpPr>
        <p:grpSpPr bwMode="auto">
          <a:xfrm>
            <a:off x="4324350" y="4718050"/>
            <a:ext cx="234950" cy="247650"/>
            <a:chOff x="292" y="828"/>
            <a:chExt cx="148" cy="156"/>
          </a:xfrm>
        </p:grpSpPr>
        <p:sp>
          <p:nvSpPr>
            <p:cNvPr id="89298" name="Oval 21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99" name="Oval 21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00" name="Oval 21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01" name="Oval 21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02" name="Oval 21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03" name="Oval 21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304" name="Group 216"/>
          <p:cNvGrpSpPr>
            <a:grpSpLocks/>
          </p:cNvGrpSpPr>
          <p:nvPr/>
        </p:nvGrpSpPr>
        <p:grpSpPr bwMode="auto">
          <a:xfrm>
            <a:off x="3282950" y="6165850"/>
            <a:ext cx="234950" cy="247650"/>
            <a:chOff x="292" y="828"/>
            <a:chExt cx="148" cy="156"/>
          </a:xfrm>
        </p:grpSpPr>
        <p:sp>
          <p:nvSpPr>
            <p:cNvPr id="89305" name="Oval 21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06" name="Oval 21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07" name="Oval 21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08" name="Oval 22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09" name="Oval 22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10" name="Oval 22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311" name="Group 223"/>
          <p:cNvGrpSpPr>
            <a:grpSpLocks/>
          </p:cNvGrpSpPr>
          <p:nvPr/>
        </p:nvGrpSpPr>
        <p:grpSpPr bwMode="auto">
          <a:xfrm>
            <a:off x="2203450" y="5835650"/>
            <a:ext cx="234950" cy="247650"/>
            <a:chOff x="292" y="828"/>
            <a:chExt cx="148" cy="156"/>
          </a:xfrm>
        </p:grpSpPr>
        <p:sp>
          <p:nvSpPr>
            <p:cNvPr id="89312" name="Oval 22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13" name="Oval 22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14" name="Oval 22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15" name="Oval 22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16" name="Oval 22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17" name="Oval 22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9325" name="Oval 237"/>
          <p:cNvSpPr>
            <a:spLocks noChangeArrowheads="1"/>
          </p:cNvSpPr>
          <p:nvPr/>
        </p:nvSpPr>
        <p:spPr bwMode="auto">
          <a:xfrm>
            <a:off x="1319213" y="40338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26" name="Oval 238"/>
          <p:cNvSpPr>
            <a:spLocks noChangeArrowheads="1"/>
          </p:cNvSpPr>
          <p:nvPr/>
        </p:nvSpPr>
        <p:spPr bwMode="auto">
          <a:xfrm>
            <a:off x="114300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27" name="Oval 239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28" name="Oval 240"/>
          <p:cNvSpPr>
            <a:spLocks noChangeArrowheads="1"/>
          </p:cNvSpPr>
          <p:nvPr/>
        </p:nvSpPr>
        <p:spPr bwMode="auto">
          <a:xfrm>
            <a:off x="1087438" y="3944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29" name="Oval 241"/>
          <p:cNvSpPr>
            <a:spLocks noChangeArrowheads="1"/>
          </p:cNvSpPr>
          <p:nvPr/>
        </p:nvSpPr>
        <p:spPr bwMode="auto">
          <a:xfrm>
            <a:off x="1198563" y="3927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30" name="Oval 242"/>
          <p:cNvSpPr>
            <a:spLocks noChangeArrowheads="1"/>
          </p:cNvSpPr>
          <p:nvPr/>
        </p:nvSpPr>
        <p:spPr bwMode="auto">
          <a:xfrm>
            <a:off x="1254125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9331" name="Group 243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89332" name="Oval 24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33" name="Oval 24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34" name="Oval 24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35" name="Oval 24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36" name="Oval 24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37" name="Oval 24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338" name="Group 250"/>
          <p:cNvGrpSpPr>
            <a:grpSpLocks/>
          </p:cNvGrpSpPr>
          <p:nvPr/>
        </p:nvGrpSpPr>
        <p:grpSpPr bwMode="auto">
          <a:xfrm>
            <a:off x="2152650" y="3930650"/>
            <a:ext cx="234950" cy="247650"/>
            <a:chOff x="292" y="828"/>
            <a:chExt cx="148" cy="156"/>
          </a:xfrm>
        </p:grpSpPr>
        <p:sp>
          <p:nvSpPr>
            <p:cNvPr id="89339" name="Oval 25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40" name="Oval 25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41" name="Oval 25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42" name="Oval 25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43" name="Oval 25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44" name="Oval 25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9345" name="Line 257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46" name="Line 258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47" name="Line 259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48" name="Line 260"/>
          <p:cNvSpPr>
            <a:spLocks noChangeShapeType="1"/>
          </p:cNvSpPr>
          <p:nvPr/>
        </p:nvSpPr>
        <p:spPr bwMode="auto">
          <a:xfrm flipH="1">
            <a:off x="1276350" y="3384550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49" name="Line 261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50" name="Line 262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52" name="Line 264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53" name="Line 265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54" name="Line 266"/>
          <p:cNvSpPr>
            <a:spLocks noChangeShapeType="1"/>
          </p:cNvSpPr>
          <p:nvPr/>
        </p:nvSpPr>
        <p:spPr bwMode="auto">
          <a:xfrm flipH="1">
            <a:off x="1401763" y="2463800"/>
            <a:ext cx="165100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55" name="Line 267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56" name="Line 268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57" name="Line 269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58" name="Line 270"/>
          <p:cNvSpPr>
            <a:spLocks noChangeShapeType="1"/>
          </p:cNvSpPr>
          <p:nvPr/>
        </p:nvSpPr>
        <p:spPr bwMode="auto">
          <a:xfrm flipH="1">
            <a:off x="1735138" y="1658938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59" name="Line 271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60" name="Line 272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61" name="Line 273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62" name="Text Box 274"/>
          <p:cNvSpPr txBox="1">
            <a:spLocks noChangeArrowheads="1"/>
          </p:cNvSpPr>
          <p:nvPr/>
        </p:nvSpPr>
        <p:spPr bwMode="auto">
          <a:xfrm>
            <a:off x="123825" y="804863"/>
            <a:ext cx="41878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Place 5 bars for rotatable dihedral bond</a:t>
            </a:r>
          </a:p>
        </p:txBody>
      </p:sp>
      <p:sp>
        <p:nvSpPr>
          <p:cNvPr id="89363" name="Oval 275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64" name="Oval 276"/>
          <p:cNvSpPr>
            <a:spLocks noChangeArrowheads="1"/>
          </p:cNvSpPr>
          <p:nvPr/>
        </p:nvSpPr>
        <p:spPr bwMode="auto">
          <a:xfrm>
            <a:off x="2362200" y="4933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65" name="Oval 277"/>
          <p:cNvSpPr>
            <a:spLocks noChangeArrowheads="1"/>
          </p:cNvSpPr>
          <p:nvPr/>
        </p:nvSpPr>
        <p:spPr bwMode="auto">
          <a:xfrm>
            <a:off x="2451100" y="4984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66" name="Oval 278"/>
          <p:cNvSpPr>
            <a:spLocks noChangeArrowheads="1"/>
          </p:cNvSpPr>
          <p:nvPr/>
        </p:nvSpPr>
        <p:spPr bwMode="auto">
          <a:xfrm>
            <a:off x="2368550" y="484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67" name="Oval 279"/>
          <p:cNvSpPr>
            <a:spLocks noChangeArrowheads="1"/>
          </p:cNvSpPr>
          <p:nvPr/>
        </p:nvSpPr>
        <p:spPr bwMode="auto">
          <a:xfrm>
            <a:off x="2444750" y="4787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68" name="Oval 280"/>
          <p:cNvSpPr>
            <a:spLocks noChangeArrowheads="1"/>
          </p:cNvSpPr>
          <p:nvPr/>
        </p:nvSpPr>
        <p:spPr bwMode="auto">
          <a:xfrm>
            <a:off x="2540000" y="4933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273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39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0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1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2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3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4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5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6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7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8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0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1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2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3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4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5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6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7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8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9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60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61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62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63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64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65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66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67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68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69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1171" name="Group 35"/>
          <p:cNvGrpSpPr>
            <a:grpSpLocks/>
          </p:cNvGrpSpPr>
          <p:nvPr/>
        </p:nvGrpSpPr>
        <p:grpSpPr bwMode="auto">
          <a:xfrm>
            <a:off x="2235200" y="1466850"/>
            <a:ext cx="234950" cy="247650"/>
            <a:chOff x="292" y="828"/>
            <a:chExt cx="148" cy="156"/>
          </a:xfrm>
        </p:grpSpPr>
        <p:sp>
          <p:nvSpPr>
            <p:cNvPr id="91172" name="Oval 3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73" name="Oval 3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74" name="Oval 3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75" name="Oval 3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76" name="Oval 4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77" name="Oval 4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178" name="Group 42"/>
          <p:cNvGrpSpPr>
            <a:grpSpLocks/>
          </p:cNvGrpSpPr>
          <p:nvPr/>
        </p:nvGrpSpPr>
        <p:grpSpPr bwMode="auto">
          <a:xfrm>
            <a:off x="3289300" y="1238250"/>
            <a:ext cx="234950" cy="247650"/>
            <a:chOff x="292" y="828"/>
            <a:chExt cx="148" cy="156"/>
          </a:xfrm>
        </p:grpSpPr>
        <p:sp>
          <p:nvSpPr>
            <p:cNvPr id="91179" name="Oval 4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80" name="Oval 4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81" name="Oval 4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82" name="Oval 4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83" name="Oval 4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84" name="Oval 4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1186" name="Oval 50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87" name="Oval 51"/>
          <p:cNvSpPr>
            <a:spLocks noChangeArrowheads="1"/>
          </p:cNvSpPr>
          <p:nvPr/>
        </p:nvSpPr>
        <p:spPr bwMode="auto">
          <a:xfrm>
            <a:off x="1651000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88" name="Oval 52"/>
          <p:cNvSpPr>
            <a:spLocks noChangeArrowheads="1"/>
          </p:cNvSpPr>
          <p:nvPr/>
        </p:nvSpPr>
        <p:spPr bwMode="auto">
          <a:xfrm>
            <a:off x="1835150" y="2085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89" name="Oval 53"/>
          <p:cNvSpPr>
            <a:spLocks noChangeArrowheads="1"/>
          </p:cNvSpPr>
          <p:nvPr/>
        </p:nvSpPr>
        <p:spPr bwMode="auto">
          <a:xfrm>
            <a:off x="1778000" y="2030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90" name="Oval 54"/>
          <p:cNvSpPr>
            <a:spLocks noChangeArrowheads="1"/>
          </p:cNvSpPr>
          <p:nvPr/>
        </p:nvSpPr>
        <p:spPr bwMode="auto">
          <a:xfrm>
            <a:off x="1685925" y="2028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91" name="Oval 55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92" name="Oval 56"/>
          <p:cNvSpPr>
            <a:spLocks noChangeArrowheads="1"/>
          </p:cNvSpPr>
          <p:nvPr/>
        </p:nvSpPr>
        <p:spPr bwMode="auto">
          <a:xfrm>
            <a:off x="1379538" y="293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93" name="Oval 57"/>
          <p:cNvSpPr>
            <a:spLocks noChangeArrowheads="1"/>
          </p:cNvSpPr>
          <p:nvPr/>
        </p:nvSpPr>
        <p:spPr bwMode="auto">
          <a:xfrm>
            <a:off x="1327150" y="316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94" name="Oval 58"/>
          <p:cNvSpPr>
            <a:spLocks noChangeArrowheads="1"/>
          </p:cNvSpPr>
          <p:nvPr/>
        </p:nvSpPr>
        <p:spPr bwMode="auto">
          <a:xfrm>
            <a:off x="1460500" y="2911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95" name="Oval 59"/>
          <p:cNvSpPr>
            <a:spLocks noChangeArrowheads="1"/>
          </p:cNvSpPr>
          <p:nvPr/>
        </p:nvSpPr>
        <p:spPr bwMode="auto">
          <a:xfrm>
            <a:off x="1246188" y="2930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96" name="Oval 60"/>
          <p:cNvSpPr>
            <a:spLocks noChangeArrowheads="1"/>
          </p:cNvSpPr>
          <p:nvPr/>
        </p:nvSpPr>
        <p:spPr bwMode="auto">
          <a:xfrm>
            <a:off x="1322388" y="2901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97" name="Oval 61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1198" name="Group 62"/>
          <p:cNvGrpSpPr>
            <a:grpSpLocks/>
          </p:cNvGrpSpPr>
          <p:nvPr/>
        </p:nvGrpSpPr>
        <p:grpSpPr bwMode="auto">
          <a:xfrm>
            <a:off x="2971800" y="2482850"/>
            <a:ext cx="234950" cy="247650"/>
            <a:chOff x="292" y="828"/>
            <a:chExt cx="148" cy="156"/>
          </a:xfrm>
        </p:grpSpPr>
        <p:sp>
          <p:nvSpPr>
            <p:cNvPr id="91199" name="Oval 6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00" name="Oval 6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01" name="Oval 6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02" name="Oval 6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03" name="Oval 6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04" name="Oval 6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205" name="Group 69"/>
          <p:cNvGrpSpPr>
            <a:grpSpLocks/>
          </p:cNvGrpSpPr>
          <p:nvPr/>
        </p:nvGrpSpPr>
        <p:grpSpPr bwMode="auto">
          <a:xfrm>
            <a:off x="2298700" y="3028950"/>
            <a:ext cx="234950" cy="247650"/>
            <a:chOff x="292" y="828"/>
            <a:chExt cx="148" cy="156"/>
          </a:xfrm>
        </p:grpSpPr>
        <p:sp>
          <p:nvSpPr>
            <p:cNvPr id="91206" name="Oval 7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07" name="Oval 7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08" name="Oval 7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09" name="Oval 7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10" name="Oval 7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11" name="Oval 7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212" name="Group 76"/>
          <p:cNvGrpSpPr>
            <a:grpSpLocks/>
          </p:cNvGrpSpPr>
          <p:nvPr/>
        </p:nvGrpSpPr>
        <p:grpSpPr bwMode="auto">
          <a:xfrm>
            <a:off x="3879850" y="2794000"/>
            <a:ext cx="234950" cy="247650"/>
            <a:chOff x="292" y="828"/>
            <a:chExt cx="148" cy="156"/>
          </a:xfrm>
        </p:grpSpPr>
        <p:sp>
          <p:nvSpPr>
            <p:cNvPr id="91213" name="Oval 7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14" name="Oval 7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15" name="Oval 7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16" name="Oval 8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17" name="Oval 8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18" name="Oval 8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219" name="Group 83"/>
          <p:cNvGrpSpPr>
            <a:grpSpLocks/>
          </p:cNvGrpSpPr>
          <p:nvPr/>
        </p:nvGrpSpPr>
        <p:grpSpPr bwMode="auto">
          <a:xfrm>
            <a:off x="4356100" y="1555750"/>
            <a:ext cx="234950" cy="247650"/>
            <a:chOff x="292" y="828"/>
            <a:chExt cx="148" cy="156"/>
          </a:xfrm>
        </p:grpSpPr>
        <p:sp>
          <p:nvSpPr>
            <p:cNvPr id="91220" name="Oval 8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21" name="Oval 8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22" name="Oval 8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23" name="Oval 8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24" name="Oval 8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25" name="Oval 8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226" name="Group 90"/>
          <p:cNvGrpSpPr>
            <a:grpSpLocks/>
          </p:cNvGrpSpPr>
          <p:nvPr/>
        </p:nvGrpSpPr>
        <p:grpSpPr bwMode="auto">
          <a:xfrm>
            <a:off x="5435600" y="1708150"/>
            <a:ext cx="234950" cy="247650"/>
            <a:chOff x="292" y="828"/>
            <a:chExt cx="148" cy="156"/>
          </a:xfrm>
        </p:grpSpPr>
        <p:sp>
          <p:nvSpPr>
            <p:cNvPr id="91227" name="Oval 9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28" name="Oval 9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29" name="Oval 9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30" name="Oval 9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31" name="Oval 9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32" name="Oval 9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233" name="Group 97"/>
          <p:cNvGrpSpPr>
            <a:grpSpLocks/>
          </p:cNvGrpSpPr>
          <p:nvPr/>
        </p:nvGrpSpPr>
        <p:grpSpPr bwMode="auto">
          <a:xfrm>
            <a:off x="4743450" y="2425700"/>
            <a:ext cx="234950" cy="247650"/>
            <a:chOff x="292" y="828"/>
            <a:chExt cx="148" cy="156"/>
          </a:xfrm>
        </p:grpSpPr>
        <p:sp>
          <p:nvSpPr>
            <p:cNvPr id="91234" name="Oval 9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35" name="Oval 9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36" name="Oval 10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37" name="Oval 10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38" name="Oval 10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39" name="Oval 10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240" name="Group 104"/>
          <p:cNvGrpSpPr>
            <a:grpSpLocks/>
          </p:cNvGrpSpPr>
          <p:nvPr/>
        </p:nvGrpSpPr>
        <p:grpSpPr bwMode="auto">
          <a:xfrm>
            <a:off x="6496050" y="1644650"/>
            <a:ext cx="234950" cy="247650"/>
            <a:chOff x="292" y="828"/>
            <a:chExt cx="148" cy="156"/>
          </a:xfrm>
        </p:grpSpPr>
        <p:sp>
          <p:nvSpPr>
            <p:cNvPr id="91241" name="Oval 10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42" name="Oval 10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43" name="Oval 10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44" name="Oval 10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45" name="Oval 10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46" name="Oval 11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247" name="Group 111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91248" name="Oval 11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49" name="Oval 11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50" name="Oval 11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51" name="Oval 11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52" name="Oval 11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53" name="Oval 11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254" name="Group 118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91255" name="Oval 11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56" name="Oval 12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57" name="Oval 12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58" name="Oval 12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59" name="Oval 12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60" name="Oval 12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261" name="Group 125"/>
          <p:cNvGrpSpPr>
            <a:grpSpLocks/>
          </p:cNvGrpSpPr>
          <p:nvPr/>
        </p:nvGrpSpPr>
        <p:grpSpPr bwMode="auto">
          <a:xfrm>
            <a:off x="3727450" y="3886200"/>
            <a:ext cx="234950" cy="247650"/>
            <a:chOff x="292" y="828"/>
            <a:chExt cx="148" cy="156"/>
          </a:xfrm>
        </p:grpSpPr>
        <p:sp>
          <p:nvSpPr>
            <p:cNvPr id="91262" name="Oval 12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63" name="Oval 12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64" name="Oval 12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65" name="Oval 12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66" name="Oval 13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67" name="Oval 13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268" name="Group 132"/>
          <p:cNvGrpSpPr>
            <a:grpSpLocks/>
          </p:cNvGrpSpPr>
          <p:nvPr/>
        </p:nvGrpSpPr>
        <p:grpSpPr bwMode="auto">
          <a:xfrm>
            <a:off x="7404100" y="2343150"/>
            <a:ext cx="234950" cy="247650"/>
            <a:chOff x="292" y="828"/>
            <a:chExt cx="148" cy="156"/>
          </a:xfrm>
        </p:grpSpPr>
        <p:sp>
          <p:nvSpPr>
            <p:cNvPr id="91269" name="Oval 13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70" name="Oval 13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71" name="Oval 13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72" name="Oval 13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73" name="Oval 13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74" name="Oval 13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275" name="Group 139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91276" name="Oval 14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77" name="Oval 14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78" name="Oval 14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79" name="Oval 14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80" name="Oval 14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81" name="Oval 14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282" name="Group 146"/>
          <p:cNvGrpSpPr>
            <a:grpSpLocks/>
          </p:cNvGrpSpPr>
          <p:nvPr/>
        </p:nvGrpSpPr>
        <p:grpSpPr bwMode="auto">
          <a:xfrm>
            <a:off x="7950200" y="3187700"/>
            <a:ext cx="234950" cy="247650"/>
            <a:chOff x="292" y="828"/>
            <a:chExt cx="148" cy="156"/>
          </a:xfrm>
        </p:grpSpPr>
        <p:sp>
          <p:nvSpPr>
            <p:cNvPr id="91283" name="Oval 14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84" name="Oval 14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85" name="Oval 14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86" name="Oval 15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87" name="Oval 15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88" name="Oval 15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289" name="Group 153"/>
          <p:cNvGrpSpPr>
            <a:grpSpLocks/>
          </p:cNvGrpSpPr>
          <p:nvPr/>
        </p:nvGrpSpPr>
        <p:grpSpPr bwMode="auto">
          <a:xfrm>
            <a:off x="8166100" y="4216400"/>
            <a:ext cx="234950" cy="247650"/>
            <a:chOff x="292" y="828"/>
            <a:chExt cx="148" cy="156"/>
          </a:xfrm>
        </p:grpSpPr>
        <p:sp>
          <p:nvSpPr>
            <p:cNvPr id="91290" name="Oval 15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91" name="Oval 15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92" name="Oval 15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93" name="Oval 15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94" name="Oval 15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95" name="Oval 15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296" name="Group 160"/>
          <p:cNvGrpSpPr>
            <a:grpSpLocks/>
          </p:cNvGrpSpPr>
          <p:nvPr/>
        </p:nvGrpSpPr>
        <p:grpSpPr bwMode="auto">
          <a:xfrm>
            <a:off x="8020050" y="5289550"/>
            <a:ext cx="234950" cy="247650"/>
            <a:chOff x="292" y="828"/>
            <a:chExt cx="148" cy="156"/>
          </a:xfrm>
        </p:grpSpPr>
        <p:sp>
          <p:nvSpPr>
            <p:cNvPr id="91297" name="Oval 16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98" name="Oval 16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99" name="Oval 16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00" name="Oval 16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01" name="Oval 16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02" name="Oval 16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303" name="Group 167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91304" name="Oval 16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05" name="Oval 16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06" name="Oval 17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07" name="Oval 17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08" name="Oval 17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09" name="Oval 17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310" name="Group 174"/>
          <p:cNvGrpSpPr>
            <a:grpSpLocks/>
          </p:cNvGrpSpPr>
          <p:nvPr/>
        </p:nvGrpSpPr>
        <p:grpSpPr bwMode="auto">
          <a:xfrm>
            <a:off x="7156450" y="5842000"/>
            <a:ext cx="234950" cy="247650"/>
            <a:chOff x="292" y="828"/>
            <a:chExt cx="148" cy="156"/>
          </a:xfrm>
        </p:grpSpPr>
        <p:sp>
          <p:nvSpPr>
            <p:cNvPr id="91311" name="Oval 17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12" name="Oval 17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13" name="Oval 17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14" name="Oval 17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15" name="Oval 17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16" name="Oval 18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317" name="Group 181"/>
          <p:cNvGrpSpPr>
            <a:grpSpLocks/>
          </p:cNvGrpSpPr>
          <p:nvPr/>
        </p:nvGrpSpPr>
        <p:grpSpPr bwMode="auto">
          <a:xfrm>
            <a:off x="6083300" y="5721350"/>
            <a:ext cx="234950" cy="247650"/>
            <a:chOff x="292" y="828"/>
            <a:chExt cx="148" cy="156"/>
          </a:xfrm>
        </p:grpSpPr>
        <p:sp>
          <p:nvSpPr>
            <p:cNvPr id="91318" name="Oval 18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19" name="Oval 18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20" name="Oval 18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21" name="Oval 18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22" name="Oval 18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23" name="Oval 18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324" name="Group 188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91325" name="Oval 18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26" name="Oval 19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27" name="Oval 19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28" name="Oval 19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29" name="Oval 19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30" name="Oval 19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331" name="Group 195"/>
          <p:cNvGrpSpPr>
            <a:grpSpLocks/>
          </p:cNvGrpSpPr>
          <p:nvPr/>
        </p:nvGrpSpPr>
        <p:grpSpPr bwMode="auto">
          <a:xfrm>
            <a:off x="5200650" y="5238750"/>
            <a:ext cx="234950" cy="247650"/>
            <a:chOff x="292" y="828"/>
            <a:chExt cx="148" cy="156"/>
          </a:xfrm>
        </p:grpSpPr>
        <p:sp>
          <p:nvSpPr>
            <p:cNvPr id="91332" name="Oval 19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33" name="Oval 19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34" name="Oval 19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35" name="Oval 19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36" name="Oval 20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37" name="Oval 20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338" name="Group 202"/>
          <p:cNvGrpSpPr>
            <a:grpSpLocks/>
          </p:cNvGrpSpPr>
          <p:nvPr/>
        </p:nvGrpSpPr>
        <p:grpSpPr bwMode="auto">
          <a:xfrm>
            <a:off x="4502150" y="5937250"/>
            <a:ext cx="234950" cy="247650"/>
            <a:chOff x="292" y="828"/>
            <a:chExt cx="148" cy="156"/>
          </a:xfrm>
        </p:grpSpPr>
        <p:sp>
          <p:nvSpPr>
            <p:cNvPr id="91339" name="Oval 20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40" name="Oval 20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41" name="Oval 20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42" name="Oval 20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43" name="Oval 20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44" name="Oval 20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345" name="Group 209"/>
          <p:cNvGrpSpPr>
            <a:grpSpLocks/>
          </p:cNvGrpSpPr>
          <p:nvPr/>
        </p:nvGrpSpPr>
        <p:grpSpPr bwMode="auto">
          <a:xfrm>
            <a:off x="4324350" y="4718050"/>
            <a:ext cx="234950" cy="247650"/>
            <a:chOff x="292" y="828"/>
            <a:chExt cx="148" cy="156"/>
          </a:xfrm>
        </p:grpSpPr>
        <p:sp>
          <p:nvSpPr>
            <p:cNvPr id="91346" name="Oval 21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47" name="Oval 21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48" name="Oval 21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49" name="Oval 21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50" name="Oval 21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51" name="Oval 21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352" name="Group 216"/>
          <p:cNvGrpSpPr>
            <a:grpSpLocks/>
          </p:cNvGrpSpPr>
          <p:nvPr/>
        </p:nvGrpSpPr>
        <p:grpSpPr bwMode="auto">
          <a:xfrm>
            <a:off x="3282950" y="6165850"/>
            <a:ext cx="234950" cy="247650"/>
            <a:chOff x="292" y="828"/>
            <a:chExt cx="148" cy="156"/>
          </a:xfrm>
        </p:grpSpPr>
        <p:sp>
          <p:nvSpPr>
            <p:cNvPr id="91353" name="Oval 21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54" name="Oval 21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55" name="Oval 21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56" name="Oval 22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57" name="Oval 22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58" name="Oval 22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359" name="Group 223"/>
          <p:cNvGrpSpPr>
            <a:grpSpLocks/>
          </p:cNvGrpSpPr>
          <p:nvPr/>
        </p:nvGrpSpPr>
        <p:grpSpPr bwMode="auto">
          <a:xfrm>
            <a:off x="2203450" y="5835650"/>
            <a:ext cx="234950" cy="247650"/>
            <a:chOff x="292" y="828"/>
            <a:chExt cx="148" cy="156"/>
          </a:xfrm>
        </p:grpSpPr>
        <p:sp>
          <p:nvSpPr>
            <p:cNvPr id="91360" name="Oval 22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61" name="Oval 22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62" name="Oval 22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63" name="Oval 22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64" name="Oval 22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65" name="Oval 22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1373" name="Oval 237"/>
          <p:cNvSpPr>
            <a:spLocks noChangeArrowheads="1"/>
          </p:cNvSpPr>
          <p:nvPr/>
        </p:nvSpPr>
        <p:spPr bwMode="auto">
          <a:xfrm>
            <a:off x="1319213" y="40338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374" name="Oval 238"/>
          <p:cNvSpPr>
            <a:spLocks noChangeArrowheads="1"/>
          </p:cNvSpPr>
          <p:nvPr/>
        </p:nvSpPr>
        <p:spPr bwMode="auto">
          <a:xfrm>
            <a:off x="114300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375" name="Oval 239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376" name="Oval 240"/>
          <p:cNvSpPr>
            <a:spLocks noChangeArrowheads="1"/>
          </p:cNvSpPr>
          <p:nvPr/>
        </p:nvSpPr>
        <p:spPr bwMode="auto">
          <a:xfrm>
            <a:off x="1087438" y="3944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377" name="Oval 241"/>
          <p:cNvSpPr>
            <a:spLocks noChangeArrowheads="1"/>
          </p:cNvSpPr>
          <p:nvPr/>
        </p:nvSpPr>
        <p:spPr bwMode="auto">
          <a:xfrm>
            <a:off x="1198563" y="3927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378" name="Oval 242"/>
          <p:cNvSpPr>
            <a:spLocks noChangeArrowheads="1"/>
          </p:cNvSpPr>
          <p:nvPr/>
        </p:nvSpPr>
        <p:spPr bwMode="auto">
          <a:xfrm>
            <a:off x="1254125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1379" name="Group 243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91380" name="Oval 24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81" name="Oval 24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82" name="Oval 24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83" name="Oval 24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84" name="Oval 24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85" name="Oval 24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386" name="Group 250"/>
          <p:cNvGrpSpPr>
            <a:grpSpLocks/>
          </p:cNvGrpSpPr>
          <p:nvPr/>
        </p:nvGrpSpPr>
        <p:grpSpPr bwMode="auto">
          <a:xfrm>
            <a:off x="2152650" y="3930650"/>
            <a:ext cx="234950" cy="247650"/>
            <a:chOff x="292" y="828"/>
            <a:chExt cx="148" cy="156"/>
          </a:xfrm>
        </p:grpSpPr>
        <p:sp>
          <p:nvSpPr>
            <p:cNvPr id="91387" name="Oval 25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88" name="Oval 25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89" name="Oval 25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90" name="Oval 25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91" name="Oval 25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392" name="Oval 25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1393" name="Line 257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394" name="Line 258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395" name="Line 259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396" name="Line 260"/>
          <p:cNvSpPr>
            <a:spLocks noChangeShapeType="1"/>
          </p:cNvSpPr>
          <p:nvPr/>
        </p:nvSpPr>
        <p:spPr bwMode="auto">
          <a:xfrm flipH="1">
            <a:off x="1276350" y="3384550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397" name="Line 261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398" name="Line 262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399" name="Text Box 263"/>
          <p:cNvSpPr txBox="1">
            <a:spLocks noChangeArrowheads="1"/>
          </p:cNvSpPr>
          <p:nvPr/>
        </p:nvSpPr>
        <p:spPr bwMode="auto">
          <a:xfrm>
            <a:off x="123825" y="804863"/>
            <a:ext cx="1784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Cover all 5 bars</a:t>
            </a:r>
          </a:p>
        </p:txBody>
      </p:sp>
      <p:sp>
        <p:nvSpPr>
          <p:cNvPr id="91400" name="Line 264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401" name="Line 265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402" name="Line 266"/>
          <p:cNvSpPr>
            <a:spLocks noChangeShapeType="1"/>
          </p:cNvSpPr>
          <p:nvPr/>
        </p:nvSpPr>
        <p:spPr bwMode="auto">
          <a:xfrm flipH="1">
            <a:off x="1401763" y="2463800"/>
            <a:ext cx="165100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403" name="Line 267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404" name="Line 268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405" name="Line 269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406" name="Line 270"/>
          <p:cNvSpPr>
            <a:spLocks noChangeShapeType="1"/>
          </p:cNvSpPr>
          <p:nvPr/>
        </p:nvSpPr>
        <p:spPr bwMode="auto">
          <a:xfrm flipH="1">
            <a:off x="1735138" y="1658938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407" name="Line 271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408" name="Line 272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409" name="Line 273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410" name="Oval 274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411" name="Oval 275"/>
          <p:cNvSpPr>
            <a:spLocks noChangeArrowheads="1"/>
          </p:cNvSpPr>
          <p:nvPr/>
        </p:nvSpPr>
        <p:spPr bwMode="auto">
          <a:xfrm>
            <a:off x="2362200" y="4933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412" name="Oval 276"/>
          <p:cNvSpPr>
            <a:spLocks noChangeArrowheads="1"/>
          </p:cNvSpPr>
          <p:nvPr/>
        </p:nvSpPr>
        <p:spPr bwMode="auto">
          <a:xfrm>
            <a:off x="2451100" y="4984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413" name="Oval 277"/>
          <p:cNvSpPr>
            <a:spLocks noChangeArrowheads="1"/>
          </p:cNvSpPr>
          <p:nvPr/>
        </p:nvSpPr>
        <p:spPr bwMode="auto">
          <a:xfrm>
            <a:off x="2368550" y="484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414" name="Oval 278"/>
          <p:cNvSpPr>
            <a:spLocks noChangeArrowheads="1"/>
          </p:cNvSpPr>
          <p:nvPr/>
        </p:nvSpPr>
        <p:spPr bwMode="auto">
          <a:xfrm>
            <a:off x="2444750" y="4787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415" name="Oval 279"/>
          <p:cNvSpPr>
            <a:spLocks noChangeArrowheads="1"/>
          </p:cNvSpPr>
          <p:nvPr/>
        </p:nvSpPr>
        <p:spPr bwMode="auto">
          <a:xfrm>
            <a:off x="2540000" y="4933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1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272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87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88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89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0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1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2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3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4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5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6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8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9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0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1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2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3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4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5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6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7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8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9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10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11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12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13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14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15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16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17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20" name="Oval 36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21" name="Oval 37"/>
          <p:cNvSpPr>
            <a:spLocks noChangeArrowheads="1"/>
          </p:cNvSpPr>
          <p:nvPr/>
        </p:nvSpPr>
        <p:spPr bwMode="auto">
          <a:xfrm>
            <a:off x="2330450" y="156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22" name="Oval 38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23" name="Oval 39"/>
          <p:cNvSpPr>
            <a:spLocks noChangeArrowheads="1"/>
          </p:cNvSpPr>
          <p:nvPr/>
        </p:nvSpPr>
        <p:spPr bwMode="auto">
          <a:xfrm>
            <a:off x="2538413" y="1417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24" name="Oval 40"/>
          <p:cNvSpPr>
            <a:spLocks noChangeArrowheads="1"/>
          </p:cNvSpPr>
          <p:nvPr/>
        </p:nvSpPr>
        <p:spPr bwMode="auto">
          <a:xfrm>
            <a:off x="2444750" y="1360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25" name="Oval 41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27" name="Oval 43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28" name="Oval 44"/>
          <p:cNvSpPr>
            <a:spLocks noChangeArrowheads="1"/>
          </p:cNvSpPr>
          <p:nvPr/>
        </p:nvSpPr>
        <p:spPr bwMode="auto">
          <a:xfrm>
            <a:off x="3384550" y="1325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29" name="Oval 45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30" name="Oval 46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31" name="Oval 47"/>
          <p:cNvSpPr>
            <a:spLocks noChangeArrowheads="1"/>
          </p:cNvSpPr>
          <p:nvPr/>
        </p:nvSpPr>
        <p:spPr bwMode="auto">
          <a:xfrm>
            <a:off x="3625850" y="123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32" name="Oval 48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33" name="Oval 49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34" name="Oval 50"/>
          <p:cNvSpPr>
            <a:spLocks noChangeArrowheads="1"/>
          </p:cNvSpPr>
          <p:nvPr/>
        </p:nvSpPr>
        <p:spPr bwMode="auto">
          <a:xfrm>
            <a:off x="1651000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35" name="Oval 51"/>
          <p:cNvSpPr>
            <a:spLocks noChangeArrowheads="1"/>
          </p:cNvSpPr>
          <p:nvPr/>
        </p:nvSpPr>
        <p:spPr bwMode="auto">
          <a:xfrm>
            <a:off x="1835150" y="2085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36" name="Oval 52"/>
          <p:cNvSpPr>
            <a:spLocks noChangeArrowheads="1"/>
          </p:cNvSpPr>
          <p:nvPr/>
        </p:nvSpPr>
        <p:spPr bwMode="auto">
          <a:xfrm>
            <a:off x="1778000" y="2030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37" name="Oval 53"/>
          <p:cNvSpPr>
            <a:spLocks noChangeArrowheads="1"/>
          </p:cNvSpPr>
          <p:nvPr/>
        </p:nvSpPr>
        <p:spPr bwMode="auto">
          <a:xfrm>
            <a:off x="1685925" y="2028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38" name="Oval 54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39" name="Oval 55"/>
          <p:cNvSpPr>
            <a:spLocks noChangeArrowheads="1"/>
          </p:cNvSpPr>
          <p:nvPr/>
        </p:nvSpPr>
        <p:spPr bwMode="auto">
          <a:xfrm>
            <a:off x="1379538" y="293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40" name="Oval 56"/>
          <p:cNvSpPr>
            <a:spLocks noChangeArrowheads="1"/>
          </p:cNvSpPr>
          <p:nvPr/>
        </p:nvSpPr>
        <p:spPr bwMode="auto">
          <a:xfrm>
            <a:off x="1327150" y="316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41" name="Oval 57"/>
          <p:cNvSpPr>
            <a:spLocks noChangeArrowheads="1"/>
          </p:cNvSpPr>
          <p:nvPr/>
        </p:nvSpPr>
        <p:spPr bwMode="auto">
          <a:xfrm>
            <a:off x="1460500" y="2911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42" name="Oval 58"/>
          <p:cNvSpPr>
            <a:spLocks noChangeArrowheads="1"/>
          </p:cNvSpPr>
          <p:nvPr/>
        </p:nvSpPr>
        <p:spPr bwMode="auto">
          <a:xfrm>
            <a:off x="1246188" y="2930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43" name="Oval 59"/>
          <p:cNvSpPr>
            <a:spLocks noChangeArrowheads="1"/>
          </p:cNvSpPr>
          <p:nvPr/>
        </p:nvSpPr>
        <p:spPr bwMode="auto">
          <a:xfrm>
            <a:off x="1322388" y="2901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44" name="Oval 60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3245" name="Group 61"/>
          <p:cNvGrpSpPr>
            <a:grpSpLocks/>
          </p:cNvGrpSpPr>
          <p:nvPr/>
        </p:nvGrpSpPr>
        <p:grpSpPr bwMode="auto">
          <a:xfrm>
            <a:off x="2971800" y="2482850"/>
            <a:ext cx="234950" cy="247650"/>
            <a:chOff x="292" y="828"/>
            <a:chExt cx="148" cy="156"/>
          </a:xfrm>
        </p:grpSpPr>
        <p:sp>
          <p:nvSpPr>
            <p:cNvPr id="93246" name="Oval 6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47" name="Oval 6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48" name="Oval 6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49" name="Oval 6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50" name="Oval 6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51" name="Oval 6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3252" name="Group 68"/>
          <p:cNvGrpSpPr>
            <a:grpSpLocks/>
          </p:cNvGrpSpPr>
          <p:nvPr/>
        </p:nvGrpSpPr>
        <p:grpSpPr bwMode="auto">
          <a:xfrm>
            <a:off x="2298700" y="3028950"/>
            <a:ext cx="234950" cy="247650"/>
            <a:chOff x="292" y="828"/>
            <a:chExt cx="148" cy="156"/>
          </a:xfrm>
        </p:grpSpPr>
        <p:sp>
          <p:nvSpPr>
            <p:cNvPr id="93253" name="Oval 6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54" name="Oval 7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55" name="Oval 7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56" name="Oval 7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57" name="Oval 7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58" name="Oval 7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3259" name="Group 75"/>
          <p:cNvGrpSpPr>
            <a:grpSpLocks/>
          </p:cNvGrpSpPr>
          <p:nvPr/>
        </p:nvGrpSpPr>
        <p:grpSpPr bwMode="auto">
          <a:xfrm>
            <a:off x="3879850" y="2794000"/>
            <a:ext cx="234950" cy="247650"/>
            <a:chOff x="292" y="828"/>
            <a:chExt cx="148" cy="156"/>
          </a:xfrm>
        </p:grpSpPr>
        <p:sp>
          <p:nvSpPr>
            <p:cNvPr id="93260" name="Oval 7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61" name="Oval 7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62" name="Oval 7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63" name="Oval 7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64" name="Oval 8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65" name="Oval 8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3267" name="Oval 83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68" name="Oval 84"/>
          <p:cNvSpPr>
            <a:spLocks noChangeArrowheads="1"/>
          </p:cNvSpPr>
          <p:nvPr/>
        </p:nvSpPr>
        <p:spPr bwMode="auto">
          <a:xfrm>
            <a:off x="4451350" y="1651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69" name="Oval 85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70" name="Oval 86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71" name="Oval 87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72" name="Oval 88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74" name="Oval 90"/>
          <p:cNvSpPr>
            <a:spLocks noChangeArrowheads="1"/>
          </p:cNvSpPr>
          <p:nvPr/>
        </p:nvSpPr>
        <p:spPr bwMode="auto">
          <a:xfrm>
            <a:off x="5795963" y="1752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75" name="Oval 91"/>
          <p:cNvSpPr>
            <a:spLocks noChangeArrowheads="1"/>
          </p:cNvSpPr>
          <p:nvPr/>
        </p:nvSpPr>
        <p:spPr bwMode="auto">
          <a:xfrm>
            <a:off x="5530850" y="1803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76" name="Oval 92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77" name="Oval 93"/>
          <p:cNvSpPr>
            <a:spLocks noChangeArrowheads="1"/>
          </p:cNvSpPr>
          <p:nvPr/>
        </p:nvSpPr>
        <p:spPr bwMode="auto">
          <a:xfrm>
            <a:off x="5738813" y="1689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78" name="Oval 94"/>
          <p:cNvSpPr>
            <a:spLocks noChangeArrowheads="1"/>
          </p:cNvSpPr>
          <p:nvPr/>
        </p:nvSpPr>
        <p:spPr bwMode="auto">
          <a:xfrm>
            <a:off x="5675313" y="1635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79" name="Oval 95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81" name="Oval 97"/>
          <p:cNvSpPr>
            <a:spLocks noChangeArrowheads="1"/>
          </p:cNvSpPr>
          <p:nvPr/>
        </p:nvSpPr>
        <p:spPr bwMode="auto">
          <a:xfrm>
            <a:off x="502285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82" name="Oval 98"/>
          <p:cNvSpPr>
            <a:spLocks noChangeArrowheads="1"/>
          </p:cNvSpPr>
          <p:nvPr/>
        </p:nvSpPr>
        <p:spPr bwMode="auto">
          <a:xfrm>
            <a:off x="4838700" y="2520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83" name="Oval 99"/>
          <p:cNvSpPr>
            <a:spLocks noChangeArrowheads="1"/>
          </p:cNvSpPr>
          <p:nvPr/>
        </p:nvSpPr>
        <p:spPr bwMode="auto">
          <a:xfrm>
            <a:off x="5103813" y="2368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84" name="Oval 100"/>
          <p:cNvSpPr>
            <a:spLocks noChangeArrowheads="1"/>
          </p:cNvSpPr>
          <p:nvPr/>
        </p:nvSpPr>
        <p:spPr bwMode="auto">
          <a:xfrm>
            <a:off x="5016500" y="230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85" name="Oval 101"/>
          <p:cNvSpPr>
            <a:spLocks noChangeArrowheads="1"/>
          </p:cNvSpPr>
          <p:nvPr/>
        </p:nvSpPr>
        <p:spPr bwMode="auto">
          <a:xfrm>
            <a:off x="4940300" y="2306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86" name="Oval 102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88" name="Oval 104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89" name="Oval 105"/>
          <p:cNvSpPr>
            <a:spLocks noChangeArrowheads="1"/>
          </p:cNvSpPr>
          <p:nvPr/>
        </p:nvSpPr>
        <p:spPr bwMode="auto">
          <a:xfrm>
            <a:off x="6591300" y="1739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90" name="Oval 106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91" name="Oval 107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92" name="Oval 108"/>
          <p:cNvSpPr>
            <a:spLocks noChangeArrowheads="1"/>
          </p:cNvSpPr>
          <p:nvPr/>
        </p:nvSpPr>
        <p:spPr bwMode="auto">
          <a:xfrm>
            <a:off x="6827838" y="180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93" name="Oval 109"/>
          <p:cNvSpPr>
            <a:spLocks noChangeArrowheads="1"/>
          </p:cNvSpPr>
          <p:nvPr/>
        </p:nvSpPr>
        <p:spPr bwMode="auto">
          <a:xfrm>
            <a:off x="6813550" y="1736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3294" name="Group 110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93295" name="Oval 11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96" name="Oval 11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97" name="Oval 11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98" name="Oval 11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99" name="Oval 11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00" name="Oval 11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3301" name="Group 117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93302" name="Oval 11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03" name="Oval 11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04" name="Oval 12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05" name="Oval 12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06" name="Oval 12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07" name="Oval 12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3308" name="Group 124"/>
          <p:cNvGrpSpPr>
            <a:grpSpLocks/>
          </p:cNvGrpSpPr>
          <p:nvPr/>
        </p:nvGrpSpPr>
        <p:grpSpPr bwMode="auto">
          <a:xfrm>
            <a:off x="3727450" y="3886200"/>
            <a:ext cx="234950" cy="247650"/>
            <a:chOff x="292" y="828"/>
            <a:chExt cx="148" cy="156"/>
          </a:xfrm>
        </p:grpSpPr>
        <p:sp>
          <p:nvSpPr>
            <p:cNvPr id="93309" name="Oval 12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10" name="Oval 12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11" name="Oval 12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12" name="Oval 12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13" name="Oval 12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14" name="Oval 13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3316" name="Oval 132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317" name="Oval 133"/>
          <p:cNvSpPr>
            <a:spLocks noChangeArrowheads="1"/>
          </p:cNvSpPr>
          <p:nvPr/>
        </p:nvSpPr>
        <p:spPr bwMode="auto">
          <a:xfrm>
            <a:off x="7499350" y="2443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318" name="Oval 134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319" name="Oval 135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320" name="Oval 136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321" name="Oval 137"/>
          <p:cNvSpPr>
            <a:spLocks noChangeArrowheads="1"/>
          </p:cNvSpPr>
          <p:nvPr/>
        </p:nvSpPr>
        <p:spPr bwMode="auto">
          <a:xfrm>
            <a:off x="7734300" y="250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3322" name="Group 138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93323" name="Oval 13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24" name="Oval 14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25" name="Oval 14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26" name="Oval 14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27" name="Oval 14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28" name="Oval 14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3329" name="Group 145"/>
          <p:cNvGrpSpPr>
            <a:grpSpLocks/>
          </p:cNvGrpSpPr>
          <p:nvPr/>
        </p:nvGrpSpPr>
        <p:grpSpPr bwMode="auto">
          <a:xfrm>
            <a:off x="7950200" y="3187700"/>
            <a:ext cx="234950" cy="247650"/>
            <a:chOff x="292" y="828"/>
            <a:chExt cx="148" cy="156"/>
          </a:xfrm>
        </p:grpSpPr>
        <p:sp>
          <p:nvSpPr>
            <p:cNvPr id="93330" name="Oval 14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31" name="Oval 14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32" name="Oval 14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33" name="Oval 14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34" name="Oval 15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35" name="Oval 15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3336" name="Group 152"/>
          <p:cNvGrpSpPr>
            <a:grpSpLocks/>
          </p:cNvGrpSpPr>
          <p:nvPr/>
        </p:nvGrpSpPr>
        <p:grpSpPr bwMode="auto">
          <a:xfrm>
            <a:off x="8166100" y="4216400"/>
            <a:ext cx="234950" cy="247650"/>
            <a:chOff x="292" y="828"/>
            <a:chExt cx="148" cy="156"/>
          </a:xfrm>
        </p:grpSpPr>
        <p:sp>
          <p:nvSpPr>
            <p:cNvPr id="93337" name="Oval 15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38" name="Oval 15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39" name="Oval 15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40" name="Oval 15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41" name="Oval 15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42" name="Oval 15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3343" name="Group 159"/>
          <p:cNvGrpSpPr>
            <a:grpSpLocks/>
          </p:cNvGrpSpPr>
          <p:nvPr/>
        </p:nvGrpSpPr>
        <p:grpSpPr bwMode="auto">
          <a:xfrm>
            <a:off x="8020050" y="5289550"/>
            <a:ext cx="234950" cy="247650"/>
            <a:chOff x="292" y="828"/>
            <a:chExt cx="148" cy="156"/>
          </a:xfrm>
        </p:grpSpPr>
        <p:sp>
          <p:nvSpPr>
            <p:cNvPr id="93344" name="Oval 16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45" name="Oval 16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46" name="Oval 16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47" name="Oval 16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48" name="Oval 16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49" name="Oval 16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3350" name="Group 166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93351" name="Oval 16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52" name="Oval 16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53" name="Oval 16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54" name="Oval 17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55" name="Oval 17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56" name="Oval 17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3357" name="Group 173"/>
          <p:cNvGrpSpPr>
            <a:grpSpLocks/>
          </p:cNvGrpSpPr>
          <p:nvPr/>
        </p:nvGrpSpPr>
        <p:grpSpPr bwMode="auto">
          <a:xfrm>
            <a:off x="7156450" y="5842000"/>
            <a:ext cx="234950" cy="247650"/>
            <a:chOff x="292" y="828"/>
            <a:chExt cx="148" cy="156"/>
          </a:xfrm>
        </p:grpSpPr>
        <p:sp>
          <p:nvSpPr>
            <p:cNvPr id="93358" name="Oval 17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59" name="Oval 17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60" name="Oval 17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61" name="Oval 17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62" name="Oval 17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63" name="Oval 17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3364" name="Group 180"/>
          <p:cNvGrpSpPr>
            <a:grpSpLocks/>
          </p:cNvGrpSpPr>
          <p:nvPr/>
        </p:nvGrpSpPr>
        <p:grpSpPr bwMode="auto">
          <a:xfrm>
            <a:off x="6083300" y="5721350"/>
            <a:ext cx="234950" cy="247650"/>
            <a:chOff x="292" y="828"/>
            <a:chExt cx="148" cy="156"/>
          </a:xfrm>
        </p:grpSpPr>
        <p:sp>
          <p:nvSpPr>
            <p:cNvPr id="93365" name="Oval 18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66" name="Oval 18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67" name="Oval 18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68" name="Oval 18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69" name="Oval 18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70" name="Oval 18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3371" name="Group 187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93372" name="Oval 18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73" name="Oval 18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74" name="Oval 19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75" name="Oval 19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76" name="Oval 19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77" name="Oval 19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3378" name="Group 194"/>
          <p:cNvGrpSpPr>
            <a:grpSpLocks/>
          </p:cNvGrpSpPr>
          <p:nvPr/>
        </p:nvGrpSpPr>
        <p:grpSpPr bwMode="auto">
          <a:xfrm>
            <a:off x="5200650" y="5238750"/>
            <a:ext cx="234950" cy="247650"/>
            <a:chOff x="292" y="828"/>
            <a:chExt cx="148" cy="156"/>
          </a:xfrm>
        </p:grpSpPr>
        <p:sp>
          <p:nvSpPr>
            <p:cNvPr id="93379" name="Oval 19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80" name="Oval 19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81" name="Oval 19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82" name="Oval 19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83" name="Oval 19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84" name="Oval 20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3385" name="Group 201"/>
          <p:cNvGrpSpPr>
            <a:grpSpLocks/>
          </p:cNvGrpSpPr>
          <p:nvPr/>
        </p:nvGrpSpPr>
        <p:grpSpPr bwMode="auto">
          <a:xfrm>
            <a:off x="4502150" y="5937250"/>
            <a:ext cx="234950" cy="247650"/>
            <a:chOff x="292" y="828"/>
            <a:chExt cx="148" cy="156"/>
          </a:xfrm>
        </p:grpSpPr>
        <p:sp>
          <p:nvSpPr>
            <p:cNvPr id="93386" name="Oval 20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87" name="Oval 20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88" name="Oval 20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89" name="Oval 20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90" name="Oval 20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91" name="Oval 20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3392" name="Group 208"/>
          <p:cNvGrpSpPr>
            <a:grpSpLocks/>
          </p:cNvGrpSpPr>
          <p:nvPr/>
        </p:nvGrpSpPr>
        <p:grpSpPr bwMode="auto">
          <a:xfrm>
            <a:off x="4324350" y="4718050"/>
            <a:ext cx="234950" cy="247650"/>
            <a:chOff x="292" y="828"/>
            <a:chExt cx="148" cy="156"/>
          </a:xfrm>
        </p:grpSpPr>
        <p:sp>
          <p:nvSpPr>
            <p:cNvPr id="93393" name="Oval 20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94" name="Oval 21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95" name="Oval 21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96" name="Oval 21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97" name="Oval 21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398" name="Oval 21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3399" name="Group 215"/>
          <p:cNvGrpSpPr>
            <a:grpSpLocks/>
          </p:cNvGrpSpPr>
          <p:nvPr/>
        </p:nvGrpSpPr>
        <p:grpSpPr bwMode="auto">
          <a:xfrm>
            <a:off x="3282950" y="6165850"/>
            <a:ext cx="234950" cy="247650"/>
            <a:chOff x="292" y="828"/>
            <a:chExt cx="148" cy="156"/>
          </a:xfrm>
        </p:grpSpPr>
        <p:sp>
          <p:nvSpPr>
            <p:cNvPr id="93400" name="Oval 21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401" name="Oval 21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402" name="Oval 21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403" name="Oval 21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404" name="Oval 22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405" name="Oval 22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3406" name="Group 222"/>
          <p:cNvGrpSpPr>
            <a:grpSpLocks/>
          </p:cNvGrpSpPr>
          <p:nvPr/>
        </p:nvGrpSpPr>
        <p:grpSpPr bwMode="auto">
          <a:xfrm>
            <a:off x="2203450" y="5835650"/>
            <a:ext cx="234950" cy="247650"/>
            <a:chOff x="292" y="828"/>
            <a:chExt cx="148" cy="156"/>
          </a:xfrm>
        </p:grpSpPr>
        <p:sp>
          <p:nvSpPr>
            <p:cNvPr id="93407" name="Oval 22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408" name="Oval 22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409" name="Oval 22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410" name="Oval 22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411" name="Oval 22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412" name="Oval 22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3420" name="Oval 236"/>
          <p:cNvSpPr>
            <a:spLocks noChangeArrowheads="1"/>
          </p:cNvSpPr>
          <p:nvPr/>
        </p:nvSpPr>
        <p:spPr bwMode="auto">
          <a:xfrm>
            <a:off x="1319213" y="40338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21" name="Oval 237"/>
          <p:cNvSpPr>
            <a:spLocks noChangeArrowheads="1"/>
          </p:cNvSpPr>
          <p:nvPr/>
        </p:nvSpPr>
        <p:spPr bwMode="auto">
          <a:xfrm>
            <a:off x="114300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22" name="Oval 238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23" name="Oval 239"/>
          <p:cNvSpPr>
            <a:spLocks noChangeArrowheads="1"/>
          </p:cNvSpPr>
          <p:nvPr/>
        </p:nvSpPr>
        <p:spPr bwMode="auto">
          <a:xfrm>
            <a:off x="1087438" y="3944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24" name="Oval 240"/>
          <p:cNvSpPr>
            <a:spLocks noChangeArrowheads="1"/>
          </p:cNvSpPr>
          <p:nvPr/>
        </p:nvSpPr>
        <p:spPr bwMode="auto">
          <a:xfrm>
            <a:off x="1198563" y="3927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25" name="Oval 241"/>
          <p:cNvSpPr>
            <a:spLocks noChangeArrowheads="1"/>
          </p:cNvSpPr>
          <p:nvPr/>
        </p:nvSpPr>
        <p:spPr bwMode="auto">
          <a:xfrm>
            <a:off x="1254125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3426" name="Group 242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93427" name="Oval 24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428" name="Oval 24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429" name="Oval 24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430" name="Oval 24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431" name="Oval 24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432" name="Oval 24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3433" name="Group 249"/>
          <p:cNvGrpSpPr>
            <a:grpSpLocks/>
          </p:cNvGrpSpPr>
          <p:nvPr/>
        </p:nvGrpSpPr>
        <p:grpSpPr bwMode="auto">
          <a:xfrm>
            <a:off x="2152650" y="3930650"/>
            <a:ext cx="234950" cy="247650"/>
            <a:chOff x="292" y="828"/>
            <a:chExt cx="148" cy="156"/>
          </a:xfrm>
        </p:grpSpPr>
        <p:sp>
          <p:nvSpPr>
            <p:cNvPr id="93434" name="Oval 25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435" name="Oval 25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436" name="Oval 25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437" name="Oval 25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438" name="Oval 25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439" name="Oval 25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3440" name="Line 256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41" name="Line 257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42" name="Line 258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43" name="Line 259"/>
          <p:cNvSpPr>
            <a:spLocks noChangeShapeType="1"/>
          </p:cNvSpPr>
          <p:nvPr/>
        </p:nvSpPr>
        <p:spPr bwMode="auto">
          <a:xfrm flipH="1">
            <a:off x="1276350" y="3384550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44" name="Line 260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45" name="Line 261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46" name="Text Box 262"/>
          <p:cNvSpPr txBox="1">
            <a:spLocks noChangeArrowheads="1"/>
          </p:cNvSpPr>
          <p:nvPr/>
        </p:nvSpPr>
        <p:spPr bwMode="auto">
          <a:xfrm>
            <a:off x="123825" y="804863"/>
            <a:ext cx="2573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Repeat process, etc, …</a:t>
            </a:r>
          </a:p>
        </p:txBody>
      </p:sp>
      <p:sp>
        <p:nvSpPr>
          <p:cNvPr id="93447" name="Line 263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48" name="Line 264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49" name="Line 265"/>
          <p:cNvSpPr>
            <a:spLocks noChangeShapeType="1"/>
          </p:cNvSpPr>
          <p:nvPr/>
        </p:nvSpPr>
        <p:spPr bwMode="auto">
          <a:xfrm flipH="1">
            <a:off x="1401763" y="2463800"/>
            <a:ext cx="165100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50" name="Line 266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51" name="Line 267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52" name="Line 268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53" name="Line 269"/>
          <p:cNvSpPr>
            <a:spLocks noChangeShapeType="1"/>
          </p:cNvSpPr>
          <p:nvPr/>
        </p:nvSpPr>
        <p:spPr bwMode="auto">
          <a:xfrm flipH="1">
            <a:off x="1735138" y="1658938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54" name="Line 270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55" name="Line 271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56" name="Line 272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57" name="Line 273"/>
          <p:cNvSpPr>
            <a:spLocks noChangeShapeType="1"/>
          </p:cNvSpPr>
          <p:nvPr/>
        </p:nvSpPr>
        <p:spPr bwMode="auto">
          <a:xfrm flipV="1">
            <a:off x="2368550" y="1206500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58" name="Line 274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59" name="Line 275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60" name="Line 276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61" name="Line 277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62" name="Line 278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63" name="Line 279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64" name="Line 280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65" name="Line 281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66" name="Line 282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67" name="Line 283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68" name="Line 284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69" name="Line 285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70" name="Line 286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71" name="Line 287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72" name="Line 288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73" name="Line 289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74" name="Line 290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75" name="Line 291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76" name="Line 292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77" name="Line 293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78" name="Line 294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79" name="Line 295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80" name="Line 296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81" name="Line 297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82" name="Line 298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83" name="Line 299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84" name="Line 300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85" name="Line 301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86" name="Line 302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87" name="Line 303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88" name="Line 304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89" name="Line 305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90" name="Line 306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91" name="Line 307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92" name="Oval 308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93" name="Oval 309"/>
          <p:cNvSpPr>
            <a:spLocks noChangeArrowheads="1"/>
          </p:cNvSpPr>
          <p:nvPr/>
        </p:nvSpPr>
        <p:spPr bwMode="auto">
          <a:xfrm>
            <a:off x="2362200" y="4933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94" name="Oval 310"/>
          <p:cNvSpPr>
            <a:spLocks noChangeArrowheads="1"/>
          </p:cNvSpPr>
          <p:nvPr/>
        </p:nvSpPr>
        <p:spPr bwMode="auto">
          <a:xfrm>
            <a:off x="2451100" y="4984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95" name="Oval 311"/>
          <p:cNvSpPr>
            <a:spLocks noChangeArrowheads="1"/>
          </p:cNvSpPr>
          <p:nvPr/>
        </p:nvSpPr>
        <p:spPr bwMode="auto">
          <a:xfrm>
            <a:off x="2368550" y="484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96" name="Oval 312"/>
          <p:cNvSpPr>
            <a:spLocks noChangeArrowheads="1"/>
          </p:cNvSpPr>
          <p:nvPr/>
        </p:nvSpPr>
        <p:spPr bwMode="auto">
          <a:xfrm>
            <a:off x="2444750" y="4787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497" name="Oval 313"/>
          <p:cNvSpPr>
            <a:spLocks noChangeArrowheads="1"/>
          </p:cNvSpPr>
          <p:nvPr/>
        </p:nvSpPr>
        <p:spPr bwMode="auto">
          <a:xfrm>
            <a:off x="2540000" y="4933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9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00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-685800" y="965200"/>
            <a:ext cx="10543822" cy="5930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81000" y="1527175"/>
            <a:ext cx="8699500" cy="2232748"/>
            <a:chOff x="393700" y="2416175"/>
            <a:chExt cx="8699500" cy="2232748"/>
          </a:xfrm>
        </p:grpSpPr>
        <p:sp>
          <p:nvSpPr>
            <p:cNvPr id="3093" name="Text Box 21"/>
            <p:cNvSpPr txBox="1">
              <a:spLocks noChangeArrowheads="1"/>
            </p:cNvSpPr>
            <p:nvPr/>
          </p:nvSpPr>
          <p:spPr bwMode="auto">
            <a:xfrm>
              <a:off x="393700" y="2416175"/>
              <a:ext cx="830579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solidFill>
                    <a:srgbClr val="800000"/>
                  </a:solidFill>
                  <a:latin typeface="Arial Black"/>
                  <a:cs typeface="Arial Black"/>
                </a:rPr>
                <a:t>FIRST</a:t>
              </a:r>
              <a:r>
                <a:rPr lang="en-US" sz="2000" b="1" dirty="0" err="1" smtClean="0">
                  <a:latin typeface="+mn-lt"/>
                  <a:sym typeface="Symbol" charset="0"/>
                </a:rPr>
                <a:t>molecular</a:t>
              </a:r>
              <a:r>
                <a:rPr lang="en-US" sz="2000" b="1" dirty="0" smtClean="0">
                  <a:latin typeface="+mn-lt"/>
                  <a:sym typeface="Symbol" charset="0"/>
                </a:rPr>
                <a:t> </a:t>
              </a:r>
              <a:r>
                <a:rPr lang="en-US" sz="2000" b="1" dirty="0">
                  <a:latin typeface="+mn-lt"/>
                  <a:sym typeface="Symbol" charset="0"/>
                </a:rPr>
                <a:t>structure</a:t>
              </a:r>
              <a:r>
                <a:rPr lang="en-US" sz="2400" b="1" dirty="0">
                  <a:latin typeface="+mn-lt"/>
                  <a:sym typeface="Symbol" charset="0"/>
                </a:rPr>
                <a:t>  </a:t>
              </a:r>
              <a:r>
                <a:rPr lang="en-US" sz="2400" b="1" dirty="0">
                  <a:latin typeface="Arial Black"/>
                  <a:cs typeface="Arial Black"/>
                  <a:sym typeface="Symbol" charset="0"/>
                </a:rPr>
                <a:t>M</a:t>
              </a:r>
              <a:r>
                <a:rPr lang="en-US" sz="2400" b="1" dirty="0" smtClean="0">
                  <a:latin typeface="Arial Black"/>
                  <a:cs typeface="Arial Black"/>
                </a:rPr>
                <a:t>echanical </a:t>
              </a:r>
              <a:r>
                <a:rPr lang="en-US" sz="2400" b="1" dirty="0">
                  <a:latin typeface="Arial Black"/>
                  <a:cs typeface="Arial Black"/>
                </a:rPr>
                <a:t>I</a:t>
              </a:r>
              <a:r>
                <a:rPr lang="en-US" sz="2400" b="1" dirty="0" smtClean="0">
                  <a:latin typeface="Arial Black"/>
                  <a:cs typeface="Arial Black"/>
                </a:rPr>
                <a:t>nformation</a:t>
              </a:r>
              <a:r>
                <a:rPr lang="en-US" sz="2400" b="1" dirty="0" smtClean="0">
                  <a:latin typeface="Arial Black"/>
                  <a:cs typeface="Arial Black"/>
                  <a:sym typeface="Symbol" charset="0"/>
                </a:rPr>
                <a:t> </a:t>
              </a:r>
              <a:endParaRPr lang="en-US" sz="2400" b="1" dirty="0">
                <a:latin typeface="Arial Black"/>
                <a:cs typeface="Arial Black"/>
              </a:endParaRPr>
            </a:p>
          </p:txBody>
        </p:sp>
        <p:sp>
          <p:nvSpPr>
            <p:cNvPr id="3094" name="Text Box 22"/>
            <p:cNvSpPr txBox="1">
              <a:spLocks noChangeArrowheads="1"/>
            </p:cNvSpPr>
            <p:nvPr/>
          </p:nvSpPr>
          <p:spPr bwMode="auto">
            <a:xfrm>
              <a:off x="4119563" y="2913063"/>
              <a:ext cx="4973637" cy="1735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800100" indent="-3429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257300" indent="-3429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714500" indent="-3429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171700" indent="-3429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628900" indent="-3429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3086100" indent="-3429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543300" indent="-3429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4000500" indent="-3429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15000"/>
                </a:spcBef>
                <a:buFont typeface="Arial" charset="0"/>
                <a:buAutoNum type="arabicPeriod"/>
              </a:pPr>
              <a:r>
                <a:rPr lang="en-US" sz="2400" b="1" dirty="0"/>
                <a:t>Independent constraints</a:t>
              </a:r>
            </a:p>
            <a:p>
              <a:pPr>
                <a:spcBef>
                  <a:spcPct val="15000"/>
                </a:spcBef>
                <a:buFont typeface="Arial" charset="0"/>
                <a:buAutoNum type="arabicPeriod"/>
              </a:pPr>
              <a:r>
                <a:rPr lang="en-US" sz="2400" b="1" dirty="0"/>
                <a:t>Over constrained regions</a:t>
              </a:r>
            </a:p>
            <a:p>
              <a:pPr>
                <a:spcBef>
                  <a:spcPct val="15000"/>
                </a:spcBef>
                <a:buFont typeface="Arial" charset="0"/>
                <a:buAutoNum type="arabicPeriod"/>
              </a:pPr>
              <a:r>
                <a:rPr lang="en-US" sz="2400" b="1" dirty="0"/>
                <a:t>Rigid cluster decomposition</a:t>
              </a:r>
            </a:p>
            <a:p>
              <a:pPr>
                <a:spcBef>
                  <a:spcPct val="15000"/>
                </a:spcBef>
                <a:buFont typeface="Arial" charset="0"/>
                <a:buAutoNum type="arabicPeriod"/>
              </a:pPr>
              <a:r>
                <a:rPr lang="en-US" sz="2400" b="1" dirty="0"/>
                <a:t>Correlated motions </a:t>
              </a:r>
            </a:p>
          </p:txBody>
        </p:sp>
      </p:grpSp>
      <p:sp>
        <p:nvSpPr>
          <p:cNvPr id="13" name="Rectangle 41"/>
          <p:cNvSpPr>
            <a:spLocks noChangeArrowheads="1"/>
          </p:cNvSpPr>
          <p:nvPr/>
        </p:nvSpPr>
        <p:spPr bwMode="auto">
          <a:xfrm>
            <a:off x="0" y="0"/>
            <a:ext cx="9144000" cy="10541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The Pebble Game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Floppy Inclusion and Rigid Substructure Topography (FIRST)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390525" y="2049463"/>
            <a:ext cx="2906640" cy="350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Aft>
                <a:spcPct val="30000"/>
              </a:spcAft>
            </a:pPr>
            <a:r>
              <a:rPr lang="en-US" sz="2000" b="1" dirty="0">
                <a:latin typeface="Arial Black"/>
                <a:cs typeface="Arial Black"/>
              </a:rPr>
              <a:t>A</a:t>
            </a:r>
            <a:r>
              <a:rPr lang="en-US" sz="2000" b="1" dirty="0" smtClean="0">
                <a:latin typeface="Arial Black"/>
                <a:cs typeface="Arial Black"/>
              </a:rPr>
              <a:t>cknowledgments</a:t>
            </a:r>
            <a:endParaRPr lang="en-US" sz="2000" b="1" dirty="0">
              <a:latin typeface="Arial Black"/>
              <a:cs typeface="Arial Black"/>
            </a:endParaRPr>
          </a:p>
          <a:p>
            <a:pPr>
              <a:spcAft>
                <a:spcPct val="10000"/>
              </a:spcAft>
            </a:pPr>
            <a:r>
              <a:rPr lang="en-US" sz="2000" b="1" dirty="0">
                <a:solidFill>
                  <a:srgbClr val="0000FF"/>
                </a:solidFill>
              </a:rPr>
              <a:t>Debbie </a:t>
            </a:r>
            <a:r>
              <a:rPr lang="en-US" sz="2000" b="1" dirty="0" err="1">
                <a:solidFill>
                  <a:srgbClr val="0000FF"/>
                </a:solidFill>
              </a:rPr>
              <a:t>Franzblau</a:t>
            </a:r>
            <a:endParaRPr lang="en-US" sz="2000" b="1" dirty="0">
              <a:solidFill>
                <a:srgbClr val="0000FF"/>
              </a:solidFill>
            </a:endParaRPr>
          </a:p>
          <a:p>
            <a:pPr>
              <a:spcAft>
                <a:spcPct val="10000"/>
              </a:spcAft>
            </a:pPr>
            <a:r>
              <a:rPr lang="en-US" sz="2000" b="1" dirty="0">
                <a:solidFill>
                  <a:srgbClr val="0000FF"/>
                </a:solidFill>
              </a:rPr>
              <a:t>Bruce Hendrickson</a:t>
            </a:r>
          </a:p>
          <a:p>
            <a:pPr>
              <a:spcAft>
                <a:spcPct val="10000"/>
              </a:spcAft>
            </a:pPr>
            <a:r>
              <a:rPr lang="en-US" sz="2000" b="1" dirty="0">
                <a:solidFill>
                  <a:srgbClr val="0000FF"/>
                </a:solidFill>
              </a:rPr>
              <a:t>Phil </a:t>
            </a:r>
            <a:r>
              <a:rPr lang="en-US" sz="2000" b="1" dirty="0" smtClean="0">
                <a:solidFill>
                  <a:srgbClr val="0000FF"/>
                </a:solidFill>
              </a:rPr>
              <a:t>Duxbury</a:t>
            </a:r>
          </a:p>
          <a:p>
            <a:pPr>
              <a:spcAft>
                <a:spcPct val="10000"/>
              </a:spcAft>
            </a:pPr>
            <a:r>
              <a:rPr lang="en-US" sz="2000" b="1" dirty="0">
                <a:solidFill>
                  <a:srgbClr val="0000FF"/>
                </a:solidFill>
              </a:rPr>
              <a:t>Mike Thorpe</a:t>
            </a:r>
          </a:p>
          <a:p>
            <a:pPr>
              <a:spcAft>
                <a:spcPct val="10000"/>
              </a:spcAft>
            </a:pPr>
            <a:r>
              <a:rPr lang="en-US" sz="2000" b="1" dirty="0">
                <a:solidFill>
                  <a:srgbClr val="0000FF"/>
                </a:solidFill>
              </a:rPr>
              <a:t>Walter </a:t>
            </a:r>
            <a:r>
              <a:rPr lang="en-US" sz="2000" b="1" dirty="0" err="1">
                <a:solidFill>
                  <a:srgbClr val="0000FF"/>
                </a:solidFill>
              </a:rPr>
              <a:t>Whiteley</a:t>
            </a:r>
            <a:endParaRPr lang="en-US" sz="2000" b="1" dirty="0">
              <a:solidFill>
                <a:srgbClr val="0000FF"/>
              </a:solidFill>
            </a:endParaRPr>
          </a:p>
          <a:p>
            <a:pPr>
              <a:spcAft>
                <a:spcPct val="10000"/>
              </a:spcAft>
            </a:pPr>
            <a:r>
              <a:rPr lang="en-US" sz="2000" b="1" dirty="0">
                <a:solidFill>
                  <a:srgbClr val="0000FF"/>
                </a:solidFill>
              </a:rPr>
              <a:t>Leslie Kuhn</a:t>
            </a:r>
          </a:p>
          <a:p>
            <a:pPr>
              <a:spcAft>
                <a:spcPct val="10000"/>
              </a:spcAft>
            </a:pPr>
            <a:r>
              <a:rPr lang="en-US" sz="2000" b="1" dirty="0" err="1">
                <a:solidFill>
                  <a:srgbClr val="0000FF"/>
                </a:solidFill>
              </a:rPr>
              <a:t>Mykyta</a:t>
            </a:r>
            <a:r>
              <a:rPr lang="en-US" sz="2000" b="1" dirty="0">
                <a:solidFill>
                  <a:srgbClr val="0000FF"/>
                </a:solidFill>
              </a:rPr>
              <a:t> </a:t>
            </a:r>
            <a:r>
              <a:rPr lang="en-US" sz="2000" b="1" dirty="0" err="1">
                <a:solidFill>
                  <a:srgbClr val="0000FF"/>
                </a:solidFill>
              </a:rPr>
              <a:t>Chubynsky</a:t>
            </a:r>
            <a:endParaRPr lang="en-US" sz="2000" b="1" dirty="0">
              <a:solidFill>
                <a:srgbClr val="0000FF"/>
              </a:solidFill>
            </a:endParaRPr>
          </a:p>
          <a:p>
            <a:pPr>
              <a:spcAft>
                <a:spcPct val="10000"/>
              </a:spcAft>
            </a:pPr>
            <a:r>
              <a:rPr lang="en-US" sz="2000" b="1" dirty="0">
                <a:solidFill>
                  <a:srgbClr val="0000FF"/>
                </a:solidFill>
              </a:rPr>
              <a:t>Andrew Rader</a:t>
            </a:r>
          </a:p>
          <a:p>
            <a:pPr>
              <a:spcAft>
                <a:spcPct val="10000"/>
              </a:spcAft>
            </a:pPr>
            <a:r>
              <a:rPr lang="en-US" sz="2000" b="1" dirty="0">
                <a:solidFill>
                  <a:srgbClr val="0000FF"/>
                </a:solidFill>
              </a:rPr>
              <a:t>Brandon </a:t>
            </a:r>
            <a:r>
              <a:rPr lang="en-US" sz="2000" b="1" dirty="0" err="1" smtClean="0">
                <a:solidFill>
                  <a:srgbClr val="0000FF"/>
                </a:solidFill>
              </a:rPr>
              <a:t>Hespenheide</a:t>
            </a:r>
            <a:endParaRPr lang="en-US" sz="20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35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36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37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38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39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0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1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2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3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4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6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7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8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9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50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51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52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53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54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55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56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57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58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59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60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61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62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63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64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65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67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68" name="Oval 36"/>
          <p:cNvSpPr>
            <a:spLocks noChangeArrowheads="1"/>
          </p:cNvSpPr>
          <p:nvPr/>
        </p:nvSpPr>
        <p:spPr bwMode="auto">
          <a:xfrm>
            <a:off x="2330450" y="156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69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70" name="Oval 38"/>
          <p:cNvSpPr>
            <a:spLocks noChangeArrowheads="1"/>
          </p:cNvSpPr>
          <p:nvPr/>
        </p:nvSpPr>
        <p:spPr bwMode="auto">
          <a:xfrm>
            <a:off x="2538413" y="1417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71" name="Oval 39"/>
          <p:cNvSpPr>
            <a:spLocks noChangeArrowheads="1"/>
          </p:cNvSpPr>
          <p:nvPr/>
        </p:nvSpPr>
        <p:spPr bwMode="auto">
          <a:xfrm>
            <a:off x="2444750" y="1360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72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73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74" name="Oval 42"/>
          <p:cNvSpPr>
            <a:spLocks noChangeArrowheads="1"/>
          </p:cNvSpPr>
          <p:nvPr/>
        </p:nvSpPr>
        <p:spPr bwMode="auto">
          <a:xfrm>
            <a:off x="3384550" y="1325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75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76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77" name="Oval 45"/>
          <p:cNvSpPr>
            <a:spLocks noChangeArrowheads="1"/>
          </p:cNvSpPr>
          <p:nvPr/>
        </p:nvSpPr>
        <p:spPr bwMode="auto">
          <a:xfrm>
            <a:off x="3625850" y="123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78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79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80" name="Oval 48"/>
          <p:cNvSpPr>
            <a:spLocks noChangeArrowheads="1"/>
          </p:cNvSpPr>
          <p:nvPr/>
        </p:nvSpPr>
        <p:spPr bwMode="auto">
          <a:xfrm>
            <a:off x="1651000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81" name="Oval 49"/>
          <p:cNvSpPr>
            <a:spLocks noChangeArrowheads="1"/>
          </p:cNvSpPr>
          <p:nvPr/>
        </p:nvSpPr>
        <p:spPr bwMode="auto">
          <a:xfrm>
            <a:off x="1835150" y="2085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82" name="Oval 50"/>
          <p:cNvSpPr>
            <a:spLocks noChangeArrowheads="1"/>
          </p:cNvSpPr>
          <p:nvPr/>
        </p:nvSpPr>
        <p:spPr bwMode="auto">
          <a:xfrm>
            <a:off x="1778000" y="2030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83" name="Oval 51"/>
          <p:cNvSpPr>
            <a:spLocks noChangeArrowheads="1"/>
          </p:cNvSpPr>
          <p:nvPr/>
        </p:nvSpPr>
        <p:spPr bwMode="auto">
          <a:xfrm>
            <a:off x="1685925" y="2028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84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85" name="Oval 53"/>
          <p:cNvSpPr>
            <a:spLocks noChangeArrowheads="1"/>
          </p:cNvSpPr>
          <p:nvPr/>
        </p:nvSpPr>
        <p:spPr bwMode="auto">
          <a:xfrm>
            <a:off x="1379538" y="293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86" name="Oval 54"/>
          <p:cNvSpPr>
            <a:spLocks noChangeArrowheads="1"/>
          </p:cNvSpPr>
          <p:nvPr/>
        </p:nvSpPr>
        <p:spPr bwMode="auto">
          <a:xfrm>
            <a:off x="1327150" y="316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87" name="Oval 55"/>
          <p:cNvSpPr>
            <a:spLocks noChangeArrowheads="1"/>
          </p:cNvSpPr>
          <p:nvPr/>
        </p:nvSpPr>
        <p:spPr bwMode="auto">
          <a:xfrm>
            <a:off x="1460500" y="2911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88" name="Oval 56"/>
          <p:cNvSpPr>
            <a:spLocks noChangeArrowheads="1"/>
          </p:cNvSpPr>
          <p:nvPr/>
        </p:nvSpPr>
        <p:spPr bwMode="auto">
          <a:xfrm>
            <a:off x="1246188" y="2930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89" name="Oval 57"/>
          <p:cNvSpPr>
            <a:spLocks noChangeArrowheads="1"/>
          </p:cNvSpPr>
          <p:nvPr/>
        </p:nvSpPr>
        <p:spPr bwMode="auto">
          <a:xfrm>
            <a:off x="1322388" y="2901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90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5291" name="Group 59"/>
          <p:cNvGrpSpPr>
            <a:grpSpLocks/>
          </p:cNvGrpSpPr>
          <p:nvPr/>
        </p:nvGrpSpPr>
        <p:grpSpPr bwMode="auto">
          <a:xfrm>
            <a:off x="2971800" y="2482850"/>
            <a:ext cx="234950" cy="247650"/>
            <a:chOff x="292" y="828"/>
            <a:chExt cx="148" cy="156"/>
          </a:xfrm>
        </p:grpSpPr>
        <p:sp>
          <p:nvSpPr>
            <p:cNvPr id="95292" name="Oval 6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93" name="Oval 6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94" name="Oval 6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95" name="Oval 6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96" name="Oval 6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97" name="Oval 6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5298" name="Group 66"/>
          <p:cNvGrpSpPr>
            <a:grpSpLocks/>
          </p:cNvGrpSpPr>
          <p:nvPr/>
        </p:nvGrpSpPr>
        <p:grpSpPr bwMode="auto">
          <a:xfrm>
            <a:off x="2298700" y="3028950"/>
            <a:ext cx="234950" cy="247650"/>
            <a:chOff x="292" y="828"/>
            <a:chExt cx="148" cy="156"/>
          </a:xfrm>
        </p:grpSpPr>
        <p:sp>
          <p:nvSpPr>
            <p:cNvPr id="95299" name="Oval 6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00" name="Oval 6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01" name="Oval 6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02" name="Oval 7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03" name="Oval 7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04" name="Oval 7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5305" name="Group 73"/>
          <p:cNvGrpSpPr>
            <a:grpSpLocks/>
          </p:cNvGrpSpPr>
          <p:nvPr/>
        </p:nvGrpSpPr>
        <p:grpSpPr bwMode="auto">
          <a:xfrm>
            <a:off x="3879850" y="2794000"/>
            <a:ext cx="234950" cy="247650"/>
            <a:chOff x="292" y="828"/>
            <a:chExt cx="148" cy="156"/>
          </a:xfrm>
        </p:grpSpPr>
        <p:sp>
          <p:nvSpPr>
            <p:cNvPr id="95306" name="Oval 7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07" name="Oval 7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08" name="Oval 7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09" name="Oval 7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10" name="Oval 7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11" name="Oval 7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5312" name="Oval 80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13" name="Oval 81"/>
          <p:cNvSpPr>
            <a:spLocks noChangeArrowheads="1"/>
          </p:cNvSpPr>
          <p:nvPr/>
        </p:nvSpPr>
        <p:spPr bwMode="auto">
          <a:xfrm>
            <a:off x="4451350" y="1651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14" name="Oval 82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15" name="Oval 83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16" name="Oval 84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17" name="Oval 85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18" name="Oval 86"/>
          <p:cNvSpPr>
            <a:spLocks noChangeArrowheads="1"/>
          </p:cNvSpPr>
          <p:nvPr/>
        </p:nvSpPr>
        <p:spPr bwMode="auto">
          <a:xfrm>
            <a:off x="5795963" y="1752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19" name="Oval 87"/>
          <p:cNvSpPr>
            <a:spLocks noChangeArrowheads="1"/>
          </p:cNvSpPr>
          <p:nvPr/>
        </p:nvSpPr>
        <p:spPr bwMode="auto">
          <a:xfrm>
            <a:off x="5530850" y="1803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20" name="Oval 88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21" name="Oval 89"/>
          <p:cNvSpPr>
            <a:spLocks noChangeArrowheads="1"/>
          </p:cNvSpPr>
          <p:nvPr/>
        </p:nvSpPr>
        <p:spPr bwMode="auto">
          <a:xfrm>
            <a:off x="5738813" y="1689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22" name="Oval 90"/>
          <p:cNvSpPr>
            <a:spLocks noChangeArrowheads="1"/>
          </p:cNvSpPr>
          <p:nvPr/>
        </p:nvSpPr>
        <p:spPr bwMode="auto">
          <a:xfrm>
            <a:off x="5675313" y="1635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23" name="Oval 91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24" name="Oval 92"/>
          <p:cNvSpPr>
            <a:spLocks noChangeArrowheads="1"/>
          </p:cNvSpPr>
          <p:nvPr/>
        </p:nvSpPr>
        <p:spPr bwMode="auto">
          <a:xfrm>
            <a:off x="502285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25" name="Oval 93"/>
          <p:cNvSpPr>
            <a:spLocks noChangeArrowheads="1"/>
          </p:cNvSpPr>
          <p:nvPr/>
        </p:nvSpPr>
        <p:spPr bwMode="auto">
          <a:xfrm>
            <a:off x="4838700" y="2520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26" name="Oval 94"/>
          <p:cNvSpPr>
            <a:spLocks noChangeArrowheads="1"/>
          </p:cNvSpPr>
          <p:nvPr/>
        </p:nvSpPr>
        <p:spPr bwMode="auto">
          <a:xfrm>
            <a:off x="5103813" y="2368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27" name="Oval 95"/>
          <p:cNvSpPr>
            <a:spLocks noChangeArrowheads="1"/>
          </p:cNvSpPr>
          <p:nvPr/>
        </p:nvSpPr>
        <p:spPr bwMode="auto">
          <a:xfrm>
            <a:off x="5016500" y="230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28" name="Oval 96"/>
          <p:cNvSpPr>
            <a:spLocks noChangeArrowheads="1"/>
          </p:cNvSpPr>
          <p:nvPr/>
        </p:nvSpPr>
        <p:spPr bwMode="auto">
          <a:xfrm>
            <a:off x="4940300" y="2306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29" name="Oval 97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30" name="Oval 98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31" name="Oval 99"/>
          <p:cNvSpPr>
            <a:spLocks noChangeArrowheads="1"/>
          </p:cNvSpPr>
          <p:nvPr/>
        </p:nvSpPr>
        <p:spPr bwMode="auto">
          <a:xfrm>
            <a:off x="6591300" y="1739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32" name="Oval 100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33" name="Oval 101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34" name="Oval 102"/>
          <p:cNvSpPr>
            <a:spLocks noChangeArrowheads="1"/>
          </p:cNvSpPr>
          <p:nvPr/>
        </p:nvSpPr>
        <p:spPr bwMode="auto">
          <a:xfrm>
            <a:off x="6827838" y="180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35" name="Oval 103"/>
          <p:cNvSpPr>
            <a:spLocks noChangeArrowheads="1"/>
          </p:cNvSpPr>
          <p:nvPr/>
        </p:nvSpPr>
        <p:spPr bwMode="auto">
          <a:xfrm>
            <a:off x="6813550" y="1736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5336" name="Group 104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95337" name="Oval 10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38" name="Oval 10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39" name="Oval 10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40" name="Oval 10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41" name="Oval 10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42" name="Oval 11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5343" name="Group 111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95344" name="Oval 11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45" name="Oval 11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46" name="Oval 11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47" name="Oval 11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48" name="Oval 11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49" name="Oval 11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5350" name="Group 118"/>
          <p:cNvGrpSpPr>
            <a:grpSpLocks/>
          </p:cNvGrpSpPr>
          <p:nvPr/>
        </p:nvGrpSpPr>
        <p:grpSpPr bwMode="auto">
          <a:xfrm>
            <a:off x="3727450" y="3886200"/>
            <a:ext cx="234950" cy="247650"/>
            <a:chOff x="292" y="828"/>
            <a:chExt cx="148" cy="156"/>
          </a:xfrm>
        </p:grpSpPr>
        <p:sp>
          <p:nvSpPr>
            <p:cNvPr id="95351" name="Oval 11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52" name="Oval 12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53" name="Oval 12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54" name="Oval 12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55" name="Oval 12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56" name="Oval 12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5357" name="Oval 125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58" name="Oval 126"/>
          <p:cNvSpPr>
            <a:spLocks noChangeArrowheads="1"/>
          </p:cNvSpPr>
          <p:nvPr/>
        </p:nvSpPr>
        <p:spPr bwMode="auto">
          <a:xfrm>
            <a:off x="7499350" y="2443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59" name="Oval 127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60" name="Oval 128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61" name="Oval 129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62" name="Oval 130"/>
          <p:cNvSpPr>
            <a:spLocks noChangeArrowheads="1"/>
          </p:cNvSpPr>
          <p:nvPr/>
        </p:nvSpPr>
        <p:spPr bwMode="auto">
          <a:xfrm>
            <a:off x="7734300" y="250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5363" name="Group 131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95364" name="Oval 13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65" name="Oval 13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66" name="Oval 13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67" name="Oval 13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68" name="Oval 13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69" name="Oval 13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5370" name="Group 138"/>
          <p:cNvGrpSpPr>
            <a:grpSpLocks/>
          </p:cNvGrpSpPr>
          <p:nvPr/>
        </p:nvGrpSpPr>
        <p:grpSpPr bwMode="auto">
          <a:xfrm>
            <a:off x="7950200" y="3187700"/>
            <a:ext cx="234950" cy="247650"/>
            <a:chOff x="292" y="828"/>
            <a:chExt cx="148" cy="156"/>
          </a:xfrm>
        </p:grpSpPr>
        <p:sp>
          <p:nvSpPr>
            <p:cNvPr id="95371" name="Oval 13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72" name="Oval 14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73" name="Oval 14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74" name="Oval 14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75" name="Oval 14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76" name="Oval 14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5377" name="Group 145"/>
          <p:cNvGrpSpPr>
            <a:grpSpLocks/>
          </p:cNvGrpSpPr>
          <p:nvPr/>
        </p:nvGrpSpPr>
        <p:grpSpPr bwMode="auto">
          <a:xfrm>
            <a:off x="8166100" y="4216400"/>
            <a:ext cx="234950" cy="247650"/>
            <a:chOff x="292" y="828"/>
            <a:chExt cx="148" cy="156"/>
          </a:xfrm>
        </p:grpSpPr>
        <p:sp>
          <p:nvSpPr>
            <p:cNvPr id="95378" name="Oval 14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79" name="Oval 14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80" name="Oval 14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81" name="Oval 14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82" name="Oval 15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83" name="Oval 15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5384" name="Group 152"/>
          <p:cNvGrpSpPr>
            <a:grpSpLocks/>
          </p:cNvGrpSpPr>
          <p:nvPr/>
        </p:nvGrpSpPr>
        <p:grpSpPr bwMode="auto">
          <a:xfrm>
            <a:off x="8020050" y="5289550"/>
            <a:ext cx="234950" cy="247650"/>
            <a:chOff x="292" y="828"/>
            <a:chExt cx="148" cy="156"/>
          </a:xfrm>
        </p:grpSpPr>
        <p:sp>
          <p:nvSpPr>
            <p:cNvPr id="95385" name="Oval 15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86" name="Oval 15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87" name="Oval 15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88" name="Oval 15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89" name="Oval 15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90" name="Oval 15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5391" name="Group 159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95392" name="Oval 16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93" name="Oval 16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94" name="Oval 16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95" name="Oval 16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96" name="Oval 16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97" name="Oval 16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5398" name="Group 166"/>
          <p:cNvGrpSpPr>
            <a:grpSpLocks/>
          </p:cNvGrpSpPr>
          <p:nvPr/>
        </p:nvGrpSpPr>
        <p:grpSpPr bwMode="auto">
          <a:xfrm>
            <a:off x="7156450" y="5842000"/>
            <a:ext cx="234950" cy="247650"/>
            <a:chOff x="292" y="828"/>
            <a:chExt cx="148" cy="156"/>
          </a:xfrm>
        </p:grpSpPr>
        <p:sp>
          <p:nvSpPr>
            <p:cNvPr id="95399" name="Oval 16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00" name="Oval 16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01" name="Oval 16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02" name="Oval 17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03" name="Oval 17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04" name="Oval 17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5405" name="Group 173"/>
          <p:cNvGrpSpPr>
            <a:grpSpLocks/>
          </p:cNvGrpSpPr>
          <p:nvPr/>
        </p:nvGrpSpPr>
        <p:grpSpPr bwMode="auto">
          <a:xfrm>
            <a:off x="6083300" y="5721350"/>
            <a:ext cx="234950" cy="247650"/>
            <a:chOff x="292" y="828"/>
            <a:chExt cx="148" cy="156"/>
          </a:xfrm>
        </p:grpSpPr>
        <p:sp>
          <p:nvSpPr>
            <p:cNvPr id="95406" name="Oval 17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07" name="Oval 17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08" name="Oval 17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09" name="Oval 17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10" name="Oval 17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11" name="Oval 17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5412" name="Group 180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95413" name="Oval 18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14" name="Oval 18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15" name="Oval 18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16" name="Oval 18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17" name="Oval 18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18" name="Oval 18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5419" name="Group 187"/>
          <p:cNvGrpSpPr>
            <a:grpSpLocks/>
          </p:cNvGrpSpPr>
          <p:nvPr/>
        </p:nvGrpSpPr>
        <p:grpSpPr bwMode="auto">
          <a:xfrm>
            <a:off x="5200650" y="5238750"/>
            <a:ext cx="234950" cy="247650"/>
            <a:chOff x="292" y="828"/>
            <a:chExt cx="148" cy="156"/>
          </a:xfrm>
        </p:grpSpPr>
        <p:sp>
          <p:nvSpPr>
            <p:cNvPr id="95420" name="Oval 18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21" name="Oval 18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22" name="Oval 19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23" name="Oval 19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24" name="Oval 19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25" name="Oval 19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5426" name="Group 194"/>
          <p:cNvGrpSpPr>
            <a:grpSpLocks/>
          </p:cNvGrpSpPr>
          <p:nvPr/>
        </p:nvGrpSpPr>
        <p:grpSpPr bwMode="auto">
          <a:xfrm>
            <a:off x="4502150" y="5937250"/>
            <a:ext cx="234950" cy="247650"/>
            <a:chOff x="292" y="828"/>
            <a:chExt cx="148" cy="156"/>
          </a:xfrm>
        </p:grpSpPr>
        <p:sp>
          <p:nvSpPr>
            <p:cNvPr id="95427" name="Oval 19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28" name="Oval 19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29" name="Oval 19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30" name="Oval 19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31" name="Oval 19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32" name="Oval 20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5433" name="Group 201"/>
          <p:cNvGrpSpPr>
            <a:grpSpLocks/>
          </p:cNvGrpSpPr>
          <p:nvPr/>
        </p:nvGrpSpPr>
        <p:grpSpPr bwMode="auto">
          <a:xfrm>
            <a:off x="4324350" y="4718050"/>
            <a:ext cx="234950" cy="247650"/>
            <a:chOff x="292" y="828"/>
            <a:chExt cx="148" cy="156"/>
          </a:xfrm>
        </p:grpSpPr>
        <p:sp>
          <p:nvSpPr>
            <p:cNvPr id="95434" name="Oval 20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35" name="Oval 20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36" name="Oval 20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37" name="Oval 20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38" name="Oval 20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39" name="Oval 20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5440" name="Group 208"/>
          <p:cNvGrpSpPr>
            <a:grpSpLocks/>
          </p:cNvGrpSpPr>
          <p:nvPr/>
        </p:nvGrpSpPr>
        <p:grpSpPr bwMode="auto">
          <a:xfrm>
            <a:off x="3282950" y="6165850"/>
            <a:ext cx="234950" cy="247650"/>
            <a:chOff x="292" y="828"/>
            <a:chExt cx="148" cy="156"/>
          </a:xfrm>
        </p:grpSpPr>
        <p:sp>
          <p:nvSpPr>
            <p:cNvPr id="95441" name="Oval 20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42" name="Oval 21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43" name="Oval 21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44" name="Oval 21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45" name="Oval 21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46" name="Oval 21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5447" name="Group 215"/>
          <p:cNvGrpSpPr>
            <a:grpSpLocks/>
          </p:cNvGrpSpPr>
          <p:nvPr/>
        </p:nvGrpSpPr>
        <p:grpSpPr bwMode="auto">
          <a:xfrm>
            <a:off x="2203450" y="5835650"/>
            <a:ext cx="234950" cy="247650"/>
            <a:chOff x="292" y="828"/>
            <a:chExt cx="148" cy="156"/>
          </a:xfrm>
        </p:grpSpPr>
        <p:sp>
          <p:nvSpPr>
            <p:cNvPr id="95448" name="Oval 21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49" name="Oval 21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50" name="Oval 21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51" name="Oval 21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52" name="Oval 22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53" name="Oval 22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5461" name="Oval 229"/>
          <p:cNvSpPr>
            <a:spLocks noChangeArrowheads="1"/>
          </p:cNvSpPr>
          <p:nvPr/>
        </p:nvSpPr>
        <p:spPr bwMode="auto">
          <a:xfrm>
            <a:off x="1319213" y="40338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462" name="Oval 230"/>
          <p:cNvSpPr>
            <a:spLocks noChangeArrowheads="1"/>
          </p:cNvSpPr>
          <p:nvPr/>
        </p:nvSpPr>
        <p:spPr bwMode="auto">
          <a:xfrm>
            <a:off x="114300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463" name="Oval 231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464" name="Oval 232"/>
          <p:cNvSpPr>
            <a:spLocks noChangeArrowheads="1"/>
          </p:cNvSpPr>
          <p:nvPr/>
        </p:nvSpPr>
        <p:spPr bwMode="auto">
          <a:xfrm>
            <a:off x="1087438" y="3944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465" name="Oval 233"/>
          <p:cNvSpPr>
            <a:spLocks noChangeArrowheads="1"/>
          </p:cNvSpPr>
          <p:nvPr/>
        </p:nvSpPr>
        <p:spPr bwMode="auto">
          <a:xfrm>
            <a:off x="1198563" y="3927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466" name="Oval 234"/>
          <p:cNvSpPr>
            <a:spLocks noChangeArrowheads="1"/>
          </p:cNvSpPr>
          <p:nvPr/>
        </p:nvSpPr>
        <p:spPr bwMode="auto">
          <a:xfrm>
            <a:off x="1254125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5467" name="Group 235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95468" name="Oval 23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69" name="Oval 23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70" name="Oval 23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71" name="Oval 23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72" name="Oval 24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73" name="Oval 24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5474" name="Group 242"/>
          <p:cNvGrpSpPr>
            <a:grpSpLocks/>
          </p:cNvGrpSpPr>
          <p:nvPr/>
        </p:nvGrpSpPr>
        <p:grpSpPr bwMode="auto">
          <a:xfrm>
            <a:off x="2152650" y="3930650"/>
            <a:ext cx="234950" cy="247650"/>
            <a:chOff x="292" y="828"/>
            <a:chExt cx="148" cy="156"/>
          </a:xfrm>
        </p:grpSpPr>
        <p:sp>
          <p:nvSpPr>
            <p:cNvPr id="95475" name="Oval 24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76" name="Oval 24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77" name="Oval 24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78" name="Oval 24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79" name="Oval 24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480" name="Oval 24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5481" name="Line 249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482" name="Line 250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483" name="Line 251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484" name="Line 252"/>
          <p:cNvSpPr>
            <a:spLocks noChangeShapeType="1"/>
          </p:cNvSpPr>
          <p:nvPr/>
        </p:nvSpPr>
        <p:spPr bwMode="auto">
          <a:xfrm flipH="1">
            <a:off x="1276350" y="3384550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485" name="Line 253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486" name="Line 254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487" name="Text Box 255"/>
          <p:cNvSpPr txBox="1">
            <a:spLocks noChangeArrowheads="1"/>
          </p:cNvSpPr>
          <p:nvPr/>
        </p:nvSpPr>
        <p:spPr bwMode="auto">
          <a:xfrm>
            <a:off x="123825" y="804863"/>
            <a:ext cx="4527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 freely-jointed chain with 9 internal dof</a:t>
            </a:r>
          </a:p>
        </p:txBody>
      </p:sp>
      <p:sp>
        <p:nvSpPr>
          <p:cNvPr id="95488" name="Line 256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489" name="Line 257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490" name="Line 258"/>
          <p:cNvSpPr>
            <a:spLocks noChangeShapeType="1"/>
          </p:cNvSpPr>
          <p:nvPr/>
        </p:nvSpPr>
        <p:spPr bwMode="auto">
          <a:xfrm flipH="1">
            <a:off x="1401763" y="2463800"/>
            <a:ext cx="165100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491" name="Line 259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492" name="Line 260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493" name="Line 261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494" name="Line 262"/>
          <p:cNvSpPr>
            <a:spLocks noChangeShapeType="1"/>
          </p:cNvSpPr>
          <p:nvPr/>
        </p:nvSpPr>
        <p:spPr bwMode="auto">
          <a:xfrm flipH="1">
            <a:off x="1735138" y="1658938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495" name="Line 263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496" name="Line 264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497" name="Line 265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498" name="Line 266"/>
          <p:cNvSpPr>
            <a:spLocks noChangeShapeType="1"/>
          </p:cNvSpPr>
          <p:nvPr/>
        </p:nvSpPr>
        <p:spPr bwMode="auto">
          <a:xfrm flipV="1">
            <a:off x="2368550" y="1206500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499" name="Line 267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00" name="Line 268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01" name="Line 269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02" name="Line 270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03" name="Line 271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04" name="Line 272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05" name="Line 273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06" name="Line 274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07" name="Line 275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08" name="Line 276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09" name="Line 277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10" name="Line 278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11" name="Line 279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12" name="Line 280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13" name="Line 281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14" name="Line 282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15" name="Line 283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16" name="Line 284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17" name="Line 285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18" name="Line 286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19" name="Line 287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20" name="Line 288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21" name="Line 289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22" name="Line 290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23" name="Line 291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24" name="Line 292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25" name="Line 293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26" name="Line 294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27" name="Line 295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28" name="Line 296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29" name="Line 297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30" name="Line 298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31" name="Line 299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32" name="Line 300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33" name="Text Box 301"/>
          <p:cNvSpPr txBox="1">
            <a:spLocks noChangeArrowheads="1"/>
          </p:cNvSpPr>
          <p:nvPr/>
        </p:nvSpPr>
        <p:spPr bwMode="auto">
          <a:xfrm>
            <a:off x="7616825" y="1160463"/>
            <a:ext cx="1289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Reference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6 dof</a:t>
            </a:r>
          </a:p>
        </p:txBody>
      </p:sp>
      <p:sp>
        <p:nvSpPr>
          <p:cNvPr id="95534" name="Line 302"/>
          <p:cNvSpPr>
            <a:spLocks noChangeShapeType="1"/>
          </p:cNvSpPr>
          <p:nvPr/>
        </p:nvSpPr>
        <p:spPr bwMode="auto">
          <a:xfrm flipH="1">
            <a:off x="8216900" y="1841500"/>
            <a:ext cx="1778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35" name="Freeform 303"/>
          <p:cNvSpPr>
            <a:spLocks/>
          </p:cNvSpPr>
          <p:nvPr/>
        </p:nvSpPr>
        <p:spPr bwMode="auto">
          <a:xfrm>
            <a:off x="7429500" y="2349500"/>
            <a:ext cx="547688" cy="681038"/>
          </a:xfrm>
          <a:custGeom>
            <a:avLst/>
            <a:gdLst>
              <a:gd name="T0" fmla="*/ 296 w 345"/>
              <a:gd name="T1" fmla="*/ 0 h 437"/>
              <a:gd name="T2" fmla="*/ 336 w 345"/>
              <a:gd name="T3" fmla="*/ 136 h 437"/>
              <a:gd name="T4" fmla="*/ 336 w 345"/>
              <a:gd name="T5" fmla="*/ 216 h 437"/>
              <a:gd name="T6" fmla="*/ 280 w 345"/>
              <a:gd name="T7" fmla="*/ 296 h 437"/>
              <a:gd name="T8" fmla="*/ 200 w 345"/>
              <a:gd name="T9" fmla="*/ 400 h 437"/>
              <a:gd name="T10" fmla="*/ 64 w 345"/>
              <a:gd name="T11" fmla="*/ 432 h 437"/>
              <a:gd name="T12" fmla="*/ 0 w 345"/>
              <a:gd name="T13" fmla="*/ 368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5" h="437">
                <a:moveTo>
                  <a:pt x="296" y="0"/>
                </a:moveTo>
                <a:cubicBezTo>
                  <a:pt x="312" y="50"/>
                  <a:pt x="329" y="100"/>
                  <a:pt x="336" y="136"/>
                </a:cubicBezTo>
                <a:cubicBezTo>
                  <a:pt x="343" y="172"/>
                  <a:pt x="345" y="189"/>
                  <a:pt x="336" y="216"/>
                </a:cubicBezTo>
                <a:cubicBezTo>
                  <a:pt x="327" y="243"/>
                  <a:pt x="303" y="265"/>
                  <a:pt x="280" y="296"/>
                </a:cubicBezTo>
                <a:cubicBezTo>
                  <a:pt x="257" y="327"/>
                  <a:pt x="236" y="377"/>
                  <a:pt x="200" y="400"/>
                </a:cubicBezTo>
                <a:cubicBezTo>
                  <a:pt x="164" y="423"/>
                  <a:pt x="97" y="437"/>
                  <a:pt x="64" y="432"/>
                </a:cubicBezTo>
                <a:cubicBezTo>
                  <a:pt x="31" y="427"/>
                  <a:pt x="11" y="380"/>
                  <a:pt x="0" y="368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36" name="Freeform 304"/>
          <p:cNvSpPr>
            <a:spLocks/>
          </p:cNvSpPr>
          <p:nvPr/>
        </p:nvSpPr>
        <p:spPr bwMode="auto">
          <a:xfrm>
            <a:off x="6553200" y="1536700"/>
            <a:ext cx="547688" cy="681038"/>
          </a:xfrm>
          <a:custGeom>
            <a:avLst/>
            <a:gdLst>
              <a:gd name="T0" fmla="*/ 296 w 345"/>
              <a:gd name="T1" fmla="*/ 0 h 437"/>
              <a:gd name="T2" fmla="*/ 336 w 345"/>
              <a:gd name="T3" fmla="*/ 136 h 437"/>
              <a:gd name="T4" fmla="*/ 336 w 345"/>
              <a:gd name="T5" fmla="*/ 216 h 437"/>
              <a:gd name="T6" fmla="*/ 280 w 345"/>
              <a:gd name="T7" fmla="*/ 296 h 437"/>
              <a:gd name="T8" fmla="*/ 200 w 345"/>
              <a:gd name="T9" fmla="*/ 400 h 437"/>
              <a:gd name="T10" fmla="*/ 64 w 345"/>
              <a:gd name="T11" fmla="*/ 432 h 437"/>
              <a:gd name="T12" fmla="*/ 0 w 345"/>
              <a:gd name="T13" fmla="*/ 368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5" h="437">
                <a:moveTo>
                  <a:pt x="296" y="0"/>
                </a:moveTo>
                <a:cubicBezTo>
                  <a:pt x="312" y="50"/>
                  <a:pt x="329" y="100"/>
                  <a:pt x="336" y="136"/>
                </a:cubicBezTo>
                <a:cubicBezTo>
                  <a:pt x="343" y="172"/>
                  <a:pt x="345" y="189"/>
                  <a:pt x="336" y="216"/>
                </a:cubicBezTo>
                <a:cubicBezTo>
                  <a:pt x="327" y="243"/>
                  <a:pt x="303" y="265"/>
                  <a:pt x="280" y="296"/>
                </a:cubicBezTo>
                <a:cubicBezTo>
                  <a:pt x="257" y="327"/>
                  <a:pt x="236" y="377"/>
                  <a:pt x="200" y="400"/>
                </a:cubicBezTo>
                <a:cubicBezTo>
                  <a:pt x="164" y="423"/>
                  <a:pt x="97" y="437"/>
                  <a:pt x="64" y="432"/>
                </a:cubicBezTo>
                <a:cubicBezTo>
                  <a:pt x="31" y="427"/>
                  <a:pt x="11" y="380"/>
                  <a:pt x="0" y="368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38" name="Freeform 306"/>
          <p:cNvSpPr>
            <a:spLocks/>
          </p:cNvSpPr>
          <p:nvPr/>
        </p:nvSpPr>
        <p:spPr bwMode="auto">
          <a:xfrm>
            <a:off x="5613400" y="1443038"/>
            <a:ext cx="425450" cy="728662"/>
          </a:xfrm>
          <a:custGeom>
            <a:avLst/>
            <a:gdLst>
              <a:gd name="T0" fmla="*/ 0 w 268"/>
              <a:gd name="T1" fmla="*/ 19 h 459"/>
              <a:gd name="T2" fmla="*/ 56 w 268"/>
              <a:gd name="T3" fmla="*/ 3 h 459"/>
              <a:gd name="T4" fmla="*/ 144 w 268"/>
              <a:gd name="T5" fmla="*/ 19 h 459"/>
              <a:gd name="T6" fmla="*/ 224 w 268"/>
              <a:gd name="T7" fmla="*/ 115 h 459"/>
              <a:gd name="T8" fmla="*/ 248 w 268"/>
              <a:gd name="T9" fmla="*/ 251 h 459"/>
              <a:gd name="T10" fmla="*/ 248 w 268"/>
              <a:gd name="T11" fmla="*/ 403 h 459"/>
              <a:gd name="T12" fmla="*/ 128 w 268"/>
              <a:gd name="T13" fmla="*/ 459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8" h="459">
                <a:moveTo>
                  <a:pt x="0" y="19"/>
                </a:moveTo>
                <a:cubicBezTo>
                  <a:pt x="16" y="11"/>
                  <a:pt x="32" y="3"/>
                  <a:pt x="56" y="3"/>
                </a:cubicBezTo>
                <a:cubicBezTo>
                  <a:pt x="80" y="3"/>
                  <a:pt x="116" y="0"/>
                  <a:pt x="144" y="19"/>
                </a:cubicBezTo>
                <a:cubicBezTo>
                  <a:pt x="172" y="38"/>
                  <a:pt x="207" y="76"/>
                  <a:pt x="224" y="115"/>
                </a:cubicBezTo>
                <a:cubicBezTo>
                  <a:pt x="241" y="154"/>
                  <a:pt x="244" y="203"/>
                  <a:pt x="248" y="251"/>
                </a:cubicBezTo>
                <a:cubicBezTo>
                  <a:pt x="252" y="299"/>
                  <a:pt x="268" y="368"/>
                  <a:pt x="248" y="403"/>
                </a:cubicBezTo>
                <a:cubicBezTo>
                  <a:pt x="228" y="438"/>
                  <a:pt x="155" y="451"/>
                  <a:pt x="128" y="459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39" name="Freeform 307"/>
          <p:cNvSpPr>
            <a:spLocks/>
          </p:cNvSpPr>
          <p:nvPr/>
        </p:nvSpPr>
        <p:spPr bwMode="auto">
          <a:xfrm>
            <a:off x="2438400" y="1214438"/>
            <a:ext cx="425450" cy="652462"/>
          </a:xfrm>
          <a:custGeom>
            <a:avLst/>
            <a:gdLst>
              <a:gd name="T0" fmla="*/ 0 w 268"/>
              <a:gd name="T1" fmla="*/ 19 h 459"/>
              <a:gd name="T2" fmla="*/ 56 w 268"/>
              <a:gd name="T3" fmla="*/ 3 h 459"/>
              <a:gd name="T4" fmla="*/ 144 w 268"/>
              <a:gd name="T5" fmla="*/ 19 h 459"/>
              <a:gd name="T6" fmla="*/ 224 w 268"/>
              <a:gd name="T7" fmla="*/ 115 h 459"/>
              <a:gd name="T8" fmla="*/ 248 w 268"/>
              <a:gd name="T9" fmla="*/ 251 h 459"/>
              <a:gd name="T10" fmla="*/ 248 w 268"/>
              <a:gd name="T11" fmla="*/ 403 h 459"/>
              <a:gd name="T12" fmla="*/ 128 w 268"/>
              <a:gd name="T13" fmla="*/ 459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8" h="459">
                <a:moveTo>
                  <a:pt x="0" y="19"/>
                </a:moveTo>
                <a:cubicBezTo>
                  <a:pt x="16" y="11"/>
                  <a:pt x="32" y="3"/>
                  <a:pt x="56" y="3"/>
                </a:cubicBezTo>
                <a:cubicBezTo>
                  <a:pt x="80" y="3"/>
                  <a:pt x="116" y="0"/>
                  <a:pt x="144" y="19"/>
                </a:cubicBezTo>
                <a:cubicBezTo>
                  <a:pt x="172" y="38"/>
                  <a:pt x="207" y="76"/>
                  <a:pt x="224" y="115"/>
                </a:cubicBezTo>
                <a:cubicBezTo>
                  <a:pt x="241" y="154"/>
                  <a:pt x="244" y="203"/>
                  <a:pt x="248" y="251"/>
                </a:cubicBezTo>
                <a:cubicBezTo>
                  <a:pt x="252" y="299"/>
                  <a:pt x="268" y="368"/>
                  <a:pt x="248" y="403"/>
                </a:cubicBezTo>
                <a:cubicBezTo>
                  <a:pt x="228" y="438"/>
                  <a:pt x="155" y="451"/>
                  <a:pt x="128" y="459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40" name="Freeform 308"/>
          <p:cNvSpPr>
            <a:spLocks/>
          </p:cNvSpPr>
          <p:nvPr/>
        </p:nvSpPr>
        <p:spPr bwMode="auto">
          <a:xfrm>
            <a:off x="3378200" y="1066800"/>
            <a:ext cx="547688" cy="681038"/>
          </a:xfrm>
          <a:custGeom>
            <a:avLst/>
            <a:gdLst>
              <a:gd name="T0" fmla="*/ 296 w 345"/>
              <a:gd name="T1" fmla="*/ 0 h 437"/>
              <a:gd name="T2" fmla="*/ 336 w 345"/>
              <a:gd name="T3" fmla="*/ 136 h 437"/>
              <a:gd name="T4" fmla="*/ 336 w 345"/>
              <a:gd name="T5" fmla="*/ 216 h 437"/>
              <a:gd name="T6" fmla="*/ 280 w 345"/>
              <a:gd name="T7" fmla="*/ 296 h 437"/>
              <a:gd name="T8" fmla="*/ 200 w 345"/>
              <a:gd name="T9" fmla="*/ 400 h 437"/>
              <a:gd name="T10" fmla="*/ 64 w 345"/>
              <a:gd name="T11" fmla="*/ 432 h 437"/>
              <a:gd name="T12" fmla="*/ 0 w 345"/>
              <a:gd name="T13" fmla="*/ 368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5" h="437">
                <a:moveTo>
                  <a:pt x="296" y="0"/>
                </a:moveTo>
                <a:cubicBezTo>
                  <a:pt x="312" y="50"/>
                  <a:pt x="329" y="100"/>
                  <a:pt x="336" y="136"/>
                </a:cubicBezTo>
                <a:cubicBezTo>
                  <a:pt x="343" y="172"/>
                  <a:pt x="345" y="189"/>
                  <a:pt x="336" y="216"/>
                </a:cubicBezTo>
                <a:cubicBezTo>
                  <a:pt x="327" y="243"/>
                  <a:pt x="303" y="265"/>
                  <a:pt x="280" y="296"/>
                </a:cubicBezTo>
                <a:cubicBezTo>
                  <a:pt x="257" y="327"/>
                  <a:pt x="236" y="377"/>
                  <a:pt x="200" y="400"/>
                </a:cubicBezTo>
                <a:cubicBezTo>
                  <a:pt x="164" y="423"/>
                  <a:pt x="97" y="437"/>
                  <a:pt x="64" y="432"/>
                </a:cubicBezTo>
                <a:cubicBezTo>
                  <a:pt x="31" y="427"/>
                  <a:pt x="11" y="380"/>
                  <a:pt x="0" y="368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41" name="Freeform 309"/>
          <p:cNvSpPr>
            <a:spLocks/>
          </p:cNvSpPr>
          <p:nvPr/>
        </p:nvSpPr>
        <p:spPr bwMode="auto">
          <a:xfrm>
            <a:off x="4902200" y="2103438"/>
            <a:ext cx="438150" cy="665162"/>
          </a:xfrm>
          <a:custGeom>
            <a:avLst/>
            <a:gdLst>
              <a:gd name="T0" fmla="*/ 0 w 268"/>
              <a:gd name="T1" fmla="*/ 19 h 459"/>
              <a:gd name="T2" fmla="*/ 56 w 268"/>
              <a:gd name="T3" fmla="*/ 3 h 459"/>
              <a:gd name="T4" fmla="*/ 144 w 268"/>
              <a:gd name="T5" fmla="*/ 19 h 459"/>
              <a:gd name="T6" fmla="*/ 224 w 268"/>
              <a:gd name="T7" fmla="*/ 115 h 459"/>
              <a:gd name="T8" fmla="*/ 248 w 268"/>
              <a:gd name="T9" fmla="*/ 251 h 459"/>
              <a:gd name="T10" fmla="*/ 248 w 268"/>
              <a:gd name="T11" fmla="*/ 403 h 459"/>
              <a:gd name="T12" fmla="*/ 128 w 268"/>
              <a:gd name="T13" fmla="*/ 459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8" h="459">
                <a:moveTo>
                  <a:pt x="0" y="19"/>
                </a:moveTo>
                <a:cubicBezTo>
                  <a:pt x="16" y="11"/>
                  <a:pt x="32" y="3"/>
                  <a:pt x="56" y="3"/>
                </a:cubicBezTo>
                <a:cubicBezTo>
                  <a:pt x="80" y="3"/>
                  <a:pt x="116" y="0"/>
                  <a:pt x="144" y="19"/>
                </a:cubicBezTo>
                <a:cubicBezTo>
                  <a:pt x="172" y="38"/>
                  <a:pt x="207" y="76"/>
                  <a:pt x="224" y="115"/>
                </a:cubicBezTo>
                <a:cubicBezTo>
                  <a:pt x="241" y="154"/>
                  <a:pt x="244" y="203"/>
                  <a:pt x="248" y="251"/>
                </a:cubicBezTo>
                <a:cubicBezTo>
                  <a:pt x="252" y="299"/>
                  <a:pt x="268" y="368"/>
                  <a:pt x="248" y="403"/>
                </a:cubicBezTo>
                <a:cubicBezTo>
                  <a:pt x="228" y="438"/>
                  <a:pt x="155" y="451"/>
                  <a:pt x="128" y="459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42" name="Freeform 310"/>
          <p:cNvSpPr>
            <a:spLocks/>
          </p:cNvSpPr>
          <p:nvPr/>
        </p:nvSpPr>
        <p:spPr bwMode="auto">
          <a:xfrm>
            <a:off x="4356100" y="1651000"/>
            <a:ext cx="487363" cy="512763"/>
          </a:xfrm>
          <a:custGeom>
            <a:avLst/>
            <a:gdLst>
              <a:gd name="T0" fmla="*/ 272 w 307"/>
              <a:gd name="T1" fmla="*/ 0 h 323"/>
              <a:gd name="T2" fmla="*/ 304 w 307"/>
              <a:gd name="T3" fmla="*/ 136 h 323"/>
              <a:gd name="T4" fmla="*/ 288 w 307"/>
              <a:gd name="T5" fmla="*/ 192 h 323"/>
              <a:gd name="T6" fmla="*/ 240 w 307"/>
              <a:gd name="T7" fmla="*/ 296 h 323"/>
              <a:gd name="T8" fmla="*/ 88 w 307"/>
              <a:gd name="T9" fmla="*/ 312 h 323"/>
              <a:gd name="T10" fmla="*/ 16 w 307"/>
              <a:gd name="T11" fmla="*/ 232 h 323"/>
              <a:gd name="T12" fmla="*/ 0 w 307"/>
              <a:gd name="T13" fmla="*/ 184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7" h="323">
                <a:moveTo>
                  <a:pt x="272" y="0"/>
                </a:moveTo>
                <a:cubicBezTo>
                  <a:pt x="286" y="52"/>
                  <a:pt x="301" y="104"/>
                  <a:pt x="304" y="136"/>
                </a:cubicBezTo>
                <a:cubicBezTo>
                  <a:pt x="307" y="168"/>
                  <a:pt x="299" y="165"/>
                  <a:pt x="288" y="192"/>
                </a:cubicBezTo>
                <a:cubicBezTo>
                  <a:pt x="277" y="219"/>
                  <a:pt x="273" y="276"/>
                  <a:pt x="240" y="296"/>
                </a:cubicBezTo>
                <a:cubicBezTo>
                  <a:pt x="207" y="316"/>
                  <a:pt x="125" y="323"/>
                  <a:pt x="88" y="312"/>
                </a:cubicBezTo>
                <a:cubicBezTo>
                  <a:pt x="51" y="301"/>
                  <a:pt x="31" y="253"/>
                  <a:pt x="16" y="232"/>
                </a:cubicBezTo>
                <a:cubicBezTo>
                  <a:pt x="1" y="211"/>
                  <a:pt x="0" y="197"/>
                  <a:pt x="0" y="184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43" name="Freeform 311"/>
          <p:cNvSpPr>
            <a:spLocks/>
          </p:cNvSpPr>
          <p:nvPr/>
        </p:nvSpPr>
        <p:spPr bwMode="auto">
          <a:xfrm>
            <a:off x="1054100" y="2773363"/>
            <a:ext cx="698500" cy="401637"/>
          </a:xfrm>
          <a:custGeom>
            <a:avLst/>
            <a:gdLst>
              <a:gd name="T0" fmla="*/ 0 w 480"/>
              <a:gd name="T1" fmla="*/ 77 h 253"/>
              <a:gd name="T2" fmla="*/ 64 w 480"/>
              <a:gd name="T3" fmla="*/ 29 h 253"/>
              <a:gd name="T4" fmla="*/ 176 w 480"/>
              <a:gd name="T5" fmla="*/ 13 h 253"/>
              <a:gd name="T6" fmla="*/ 336 w 480"/>
              <a:gd name="T7" fmla="*/ 5 h 253"/>
              <a:gd name="T8" fmla="*/ 448 w 480"/>
              <a:gd name="T9" fmla="*/ 45 h 253"/>
              <a:gd name="T10" fmla="*/ 480 w 480"/>
              <a:gd name="T11" fmla="*/ 165 h 253"/>
              <a:gd name="T12" fmla="*/ 448 w 480"/>
              <a:gd name="T13" fmla="*/ 25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0" h="253">
                <a:moveTo>
                  <a:pt x="0" y="77"/>
                </a:moveTo>
                <a:cubicBezTo>
                  <a:pt x="17" y="58"/>
                  <a:pt x="35" y="40"/>
                  <a:pt x="64" y="29"/>
                </a:cubicBezTo>
                <a:cubicBezTo>
                  <a:pt x="93" y="18"/>
                  <a:pt x="131" y="17"/>
                  <a:pt x="176" y="13"/>
                </a:cubicBezTo>
                <a:cubicBezTo>
                  <a:pt x="221" y="9"/>
                  <a:pt x="291" y="0"/>
                  <a:pt x="336" y="5"/>
                </a:cubicBezTo>
                <a:cubicBezTo>
                  <a:pt x="381" y="10"/>
                  <a:pt x="424" y="18"/>
                  <a:pt x="448" y="45"/>
                </a:cubicBezTo>
                <a:cubicBezTo>
                  <a:pt x="472" y="72"/>
                  <a:pt x="480" y="130"/>
                  <a:pt x="480" y="165"/>
                </a:cubicBezTo>
                <a:cubicBezTo>
                  <a:pt x="480" y="200"/>
                  <a:pt x="453" y="238"/>
                  <a:pt x="448" y="253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45" name="Freeform 313"/>
          <p:cNvSpPr>
            <a:spLocks/>
          </p:cNvSpPr>
          <p:nvPr/>
        </p:nvSpPr>
        <p:spPr bwMode="auto">
          <a:xfrm>
            <a:off x="1422400" y="1909763"/>
            <a:ext cx="698500" cy="401637"/>
          </a:xfrm>
          <a:custGeom>
            <a:avLst/>
            <a:gdLst>
              <a:gd name="T0" fmla="*/ 0 w 480"/>
              <a:gd name="T1" fmla="*/ 77 h 253"/>
              <a:gd name="T2" fmla="*/ 64 w 480"/>
              <a:gd name="T3" fmla="*/ 29 h 253"/>
              <a:gd name="T4" fmla="*/ 176 w 480"/>
              <a:gd name="T5" fmla="*/ 13 h 253"/>
              <a:gd name="T6" fmla="*/ 336 w 480"/>
              <a:gd name="T7" fmla="*/ 5 h 253"/>
              <a:gd name="T8" fmla="*/ 448 w 480"/>
              <a:gd name="T9" fmla="*/ 45 h 253"/>
              <a:gd name="T10" fmla="*/ 480 w 480"/>
              <a:gd name="T11" fmla="*/ 165 h 253"/>
              <a:gd name="T12" fmla="*/ 448 w 480"/>
              <a:gd name="T13" fmla="*/ 25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0" h="253">
                <a:moveTo>
                  <a:pt x="0" y="77"/>
                </a:moveTo>
                <a:cubicBezTo>
                  <a:pt x="17" y="58"/>
                  <a:pt x="35" y="40"/>
                  <a:pt x="64" y="29"/>
                </a:cubicBezTo>
                <a:cubicBezTo>
                  <a:pt x="93" y="18"/>
                  <a:pt x="131" y="17"/>
                  <a:pt x="176" y="13"/>
                </a:cubicBezTo>
                <a:cubicBezTo>
                  <a:pt x="221" y="9"/>
                  <a:pt x="291" y="0"/>
                  <a:pt x="336" y="5"/>
                </a:cubicBezTo>
                <a:cubicBezTo>
                  <a:pt x="381" y="10"/>
                  <a:pt x="424" y="18"/>
                  <a:pt x="448" y="45"/>
                </a:cubicBezTo>
                <a:cubicBezTo>
                  <a:pt x="472" y="72"/>
                  <a:pt x="480" y="130"/>
                  <a:pt x="480" y="165"/>
                </a:cubicBezTo>
                <a:cubicBezTo>
                  <a:pt x="480" y="200"/>
                  <a:pt x="453" y="238"/>
                  <a:pt x="448" y="253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46" name="Oval 314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47" name="Oval 315"/>
          <p:cNvSpPr>
            <a:spLocks noChangeArrowheads="1"/>
          </p:cNvSpPr>
          <p:nvPr/>
        </p:nvSpPr>
        <p:spPr bwMode="auto">
          <a:xfrm>
            <a:off x="2362200" y="4933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48" name="Oval 316"/>
          <p:cNvSpPr>
            <a:spLocks noChangeArrowheads="1"/>
          </p:cNvSpPr>
          <p:nvPr/>
        </p:nvSpPr>
        <p:spPr bwMode="auto">
          <a:xfrm>
            <a:off x="2451100" y="4984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49" name="Oval 317"/>
          <p:cNvSpPr>
            <a:spLocks noChangeArrowheads="1"/>
          </p:cNvSpPr>
          <p:nvPr/>
        </p:nvSpPr>
        <p:spPr bwMode="auto">
          <a:xfrm>
            <a:off x="2368550" y="484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50" name="Oval 318"/>
          <p:cNvSpPr>
            <a:spLocks noChangeArrowheads="1"/>
          </p:cNvSpPr>
          <p:nvPr/>
        </p:nvSpPr>
        <p:spPr bwMode="auto">
          <a:xfrm>
            <a:off x="2444750" y="4787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551" name="Oval 319"/>
          <p:cNvSpPr>
            <a:spLocks noChangeArrowheads="1"/>
          </p:cNvSpPr>
          <p:nvPr/>
        </p:nvSpPr>
        <p:spPr bwMode="auto">
          <a:xfrm>
            <a:off x="2540000" y="4933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11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83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84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85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86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87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88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89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0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1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2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4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5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6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7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8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9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0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1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2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3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4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5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6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7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8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9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10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11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12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13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15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16" name="Oval 36"/>
          <p:cNvSpPr>
            <a:spLocks noChangeArrowheads="1"/>
          </p:cNvSpPr>
          <p:nvPr/>
        </p:nvSpPr>
        <p:spPr bwMode="auto">
          <a:xfrm>
            <a:off x="2330450" y="156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17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18" name="Oval 38"/>
          <p:cNvSpPr>
            <a:spLocks noChangeArrowheads="1"/>
          </p:cNvSpPr>
          <p:nvPr/>
        </p:nvSpPr>
        <p:spPr bwMode="auto">
          <a:xfrm>
            <a:off x="2538413" y="1417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19" name="Oval 39"/>
          <p:cNvSpPr>
            <a:spLocks noChangeArrowheads="1"/>
          </p:cNvSpPr>
          <p:nvPr/>
        </p:nvSpPr>
        <p:spPr bwMode="auto">
          <a:xfrm>
            <a:off x="2444750" y="1360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20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21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22" name="Oval 42"/>
          <p:cNvSpPr>
            <a:spLocks noChangeArrowheads="1"/>
          </p:cNvSpPr>
          <p:nvPr/>
        </p:nvSpPr>
        <p:spPr bwMode="auto">
          <a:xfrm>
            <a:off x="3384550" y="1325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23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24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25" name="Oval 45"/>
          <p:cNvSpPr>
            <a:spLocks noChangeArrowheads="1"/>
          </p:cNvSpPr>
          <p:nvPr/>
        </p:nvSpPr>
        <p:spPr bwMode="auto">
          <a:xfrm>
            <a:off x="3625850" y="123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26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27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28" name="Oval 48"/>
          <p:cNvSpPr>
            <a:spLocks noChangeArrowheads="1"/>
          </p:cNvSpPr>
          <p:nvPr/>
        </p:nvSpPr>
        <p:spPr bwMode="auto">
          <a:xfrm>
            <a:off x="1651000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29" name="Oval 49"/>
          <p:cNvSpPr>
            <a:spLocks noChangeArrowheads="1"/>
          </p:cNvSpPr>
          <p:nvPr/>
        </p:nvSpPr>
        <p:spPr bwMode="auto">
          <a:xfrm>
            <a:off x="1835150" y="2085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30" name="Oval 50"/>
          <p:cNvSpPr>
            <a:spLocks noChangeArrowheads="1"/>
          </p:cNvSpPr>
          <p:nvPr/>
        </p:nvSpPr>
        <p:spPr bwMode="auto">
          <a:xfrm>
            <a:off x="1778000" y="2030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31" name="Oval 51"/>
          <p:cNvSpPr>
            <a:spLocks noChangeArrowheads="1"/>
          </p:cNvSpPr>
          <p:nvPr/>
        </p:nvSpPr>
        <p:spPr bwMode="auto">
          <a:xfrm>
            <a:off x="1685925" y="2028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32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33" name="Oval 53"/>
          <p:cNvSpPr>
            <a:spLocks noChangeArrowheads="1"/>
          </p:cNvSpPr>
          <p:nvPr/>
        </p:nvSpPr>
        <p:spPr bwMode="auto">
          <a:xfrm>
            <a:off x="1379538" y="293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34" name="Oval 54"/>
          <p:cNvSpPr>
            <a:spLocks noChangeArrowheads="1"/>
          </p:cNvSpPr>
          <p:nvPr/>
        </p:nvSpPr>
        <p:spPr bwMode="auto">
          <a:xfrm>
            <a:off x="1327150" y="316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35" name="Oval 55"/>
          <p:cNvSpPr>
            <a:spLocks noChangeArrowheads="1"/>
          </p:cNvSpPr>
          <p:nvPr/>
        </p:nvSpPr>
        <p:spPr bwMode="auto">
          <a:xfrm>
            <a:off x="1460500" y="2911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36" name="Oval 56"/>
          <p:cNvSpPr>
            <a:spLocks noChangeArrowheads="1"/>
          </p:cNvSpPr>
          <p:nvPr/>
        </p:nvSpPr>
        <p:spPr bwMode="auto">
          <a:xfrm>
            <a:off x="1246188" y="2930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37" name="Oval 57"/>
          <p:cNvSpPr>
            <a:spLocks noChangeArrowheads="1"/>
          </p:cNvSpPr>
          <p:nvPr/>
        </p:nvSpPr>
        <p:spPr bwMode="auto">
          <a:xfrm>
            <a:off x="1322388" y="2901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38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7339" name="Group 59"/>
          <p:cNvGrpSpPr>
            <a:grpSpLocks/>
          </p:cNvGrpSpPr>
          <p:nvPr/>
        </p:nvGrpSpPr>
        <p:grpSpPr bwMode="auto">
          <a:xfrm>
            <a:off x="2971800" y="2482850"/>
            <a:ext cx="234950" cy="247650"/>
            <a:chOff x="292" y="828"/>
            <a:chExt cx="148" cy="156"/>
          </a:xfrm>
        </p:grpSpPr>
        <p:sp>
          <p:nvSpPr>
            <p:cNvPr id="97340" name="Oval 6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41" name="Oval 6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42" name="Oval 6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43" name="Oval 6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44" name="Oval 6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45" name="Oval 6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7346" name="Group 66"/>
          <p:cNvGrpSpPr>
            <a:grpSpLocks/>
          </p:cNvGrpSpPr>
          <p:nvPr/>
        </p:nvGrpSpPr>
        <p:grpSpPr bwMode="auto">
          <a:xfrm>
            <a:off x="2298700" y="3028950"/>
            <a:ext cx="234950" cy="247650"/>
            <a:chOff x="292" y="828"/>
            <a:chExt cx="148" cy="156"/>
          </a:xfrm>
        </p:grpSpPr>
        <p:sp>
          <p:nvSpPr>
            <p:cNvPr id="97347" name="Oval 6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48" name="Oval 6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49" name="Oval 6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50" name="Oval 7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51" name="Oval 7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52" name="Oval 7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7353" name="Group 73"/>
          <p:cNvGrpSpPr>
            <a:grpSpLocks/>
          </p:cNvGrpSpPr>
          <p:nvPr/>
        </p:nvGrpSpPr>
        <p:grpSpPr bwMode="auto">
          <a:xfrm>
            <a:off x="3879850" y="2794000"/>
            <a:ext cx="234950" cy="247650"/>
            <a:chOff x="292" y="828"/>
            <a:chExt cx="148" cy="156"/>
          </a:xfrm>
        </p:grpSpPr>
        <p:sp>
          <p:nvSpPr>
            <p:cNvPr id="97354" name="Oval 7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55" name="Oval 7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56" name="Oval 7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57" name="Oval 7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58" name="Oval 7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59" name="Oval 7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7360" name="Oval 80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61" name="Oval 81"/>
          <p:cNvSpPr>
            <a:spLocks noChangeArrowheads="1"/>
          </p:cNvSpPr>
          <p:nvPr/>
        </p:nvSpPr>
        <p:spPr bwMode="auto">
          <a:xfrm>
            <a:off x="4451350" y="1651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62" name="Oval 82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63" name="Oval 83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64" name="Oval 84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65" name="Oval 85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66" name="Oval 86"/>
          <p:cNvSpPr>
            <a:spLocks noChangeArrowheads="1"/>
          </p:cNvSpPr>
          <p:nvPr/>
        </p:nvSpPr>
        <p:spPr bwMode="auto">
          <a:xfrm>
            <a:off x="5795963" y="1752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67" name="Oval 87"/>
          <p:cNvSpPr>
            <a:spLocks noChangeArrowheads="1"/>
          </p:cNvSpPr>
          <p:nvPr/>
        </p:nvSpPr>
        <p:spPr bwMode="auto">
          <a:xfrm>
            <a:off x="5530850" y="1803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68" name="Oval 88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69" name="Oval 89"/>
          <p:cNvSpPr>
            <a:spLocks noChangeArrowheads="1"/>
          </p:cNvSpPr>
          <p:nvPr/>
        </p:nvSpPr>
        <p:spPr bwMode="auto">
          <a:xfrm>
            <a:off x="5738813" y="1689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70" name="Oval 90"/>
          <p:cNvSpPr>
            <a:spLocks noChangeArrowheads="1"/>
          </p:cNvSpPr>
          <p:nvPr/>
        </p:nvSpPr>
        <p:spPr bwMode="auto">
          <a:xfrm>
            <a:off x="5675313" y="1635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71" name="Oval 91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72" name="Oval 92"/>
          <p:cNvSpPr>
            <a:spLocks noChangeArrowheads="1"/>
          </p:cNvSpPr>
          <p:nvPr/>
        </p:nvSpPr>
        <p:spPr bwMode="auto">
          <a:xfrm>
            <a:off x="502285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73" name="Oval 93"/>
          <p:cNvSpPr>
            <a:spLocks noChangeArrowheads="1"/>
          </p:cNvSpPr>
          <p:nvPr/>
        </p:nvSpPr>
        <p:spPr bwMode="auto">
          <a:xfrm>
            <a:off x="4838700" y="2520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74" name="Oval 94"/>
          <p:cNvSpPr>
            <a:spLocks noChangeArrowheads="1"/>
          </p:cNvSpPr>
          <p:nvPr/>
        </p:nvSpPr>
        <p:spPr bwMode="auto">
          <a:xfrm>
            <a:off x="5103813" y="2368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75" name="Oval 95"/>
          <p:cNvSpPr>
            <a:spLocks noChangeArrowheads="1"/>
          </p:cNvSpPr>
          <p:nvPr/>
        </p:nvSpPr>
        <p:spPr bwMode="auto">
          <a:xfrm>
            <a:off x="5016500" y="230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76" name="Oval 96"/>
          <p:cNvSpPr>
            <a:spLocks noChangeArrowheads="1"/>
          </p:cNvSpPr>
          <p:nvPr/>
        </p:nvSpPr>
        <p:spPr bwMode="auto">
          <a:xfrm>
            <a:off x="4940300" y="2306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77" name="Oval 97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78" name="Oval 98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79" name="Oval 99"/>
          <p:cNvSpPr>
            <a:spLocks noChangeArrowheads="1"/>
          </p:cNvSpPr>
          <p:nvPr/>
        </p:nvSpPr>
        <p:spPr bwMode="auto">
          <a:xfrm>
            <a:off x="6591300" y="1739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80" name="Oval 100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81" name="Oval 101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82" name="Oval 102"/>
          <p:cNvSpPr>
            <a:spLocks noChangeArrowheads="1"/>
          </p:cNvSpPr>
          <p:nvPr/>
        </p:nvSpPr>
        <p:spPr bwMode="auto">
          <a:xfrm>
            <a:off x="6827838" y="180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83" name="Oval 103"/>
          <p:cNvSpPr>
            <a:spLocks noChangeArrowheads="1"/>
          </p:cNvSpPr>
          <p:nvPr/>
        </p:nvSpPr>
        <p:spPr bwMode="auto">
          <a:xfrm>
            <a:off x="6813550" y="1736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7384" name="Group 104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97385" name="Oval 10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86" name="Oval 10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87" name="Oval 10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88" name="Oval 10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89" name="Oval 10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90" name="Oval 11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7391" name="Group 111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97392" name="Oval 11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93" name="Oval 11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94" name="Oval 11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95" name="Oval 11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96" name="Oval 11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97" name="Oval 11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7398" name="Group 118"/>
          <p:cNvGrpSpPr>
            <a:grpSpLocks/>
          </p:cNvGrpSpPr>
          <p:nvPr/>
        </p:nvGrpSpPr>
        <p:grpSpPr bwMode="auto">
          <a:xfrm>
            <a:off x="3727450" y="3886200"/>
            <a:ext cx="234950" cy="247650"/>
            <a:chOff x="292" y="828"/>
            <a:chExt cx="148" cy="156"/>
          </a:xfrm>
        </p:grpSpPr>
        <p:sp>
          <p:nvSpPr>
            <p:cNvPr id="97399" name="Oval 11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00" name="Oval 12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01" name="Oval 12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02" name="Oval 12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03" name="Oval 12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04" name="Oval 12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7405" name="Oval 125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406" name="Oval 126"/>
          <p:cNvSpPr>
            <a:spLocks noChangeArrowheads="1"/>
          </p:cNvSpPr>
          <p:nvPr/>
        </p:nvSpPr>
        <p:spPr bwMode="auto">
          <a:xfrm>
            <a:off x="7499350" y="2443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407" name="Oval 127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408" name="Oval 128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409" name="Oval 129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410" name="Oval 130"/>
          <p:cNvSpPr>
            <a:spLocks noChangeArrowheads="1"/>
          </p:cNvSpPr>
          <p:nvPr/>
        </p:nvSpPr>
        <p:spPr bwMode="auto">
          <a:xfrm>
            <a:off x="7734300" y="250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7411" name="Group 131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97412" name="Oval 13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13" name="Oval 13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14" name="Oval 13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15" name="Oval 13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16" name="Oval 13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17" name="Oval 13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7419" name="Oval 139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420" name="Oval 140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421" name="Oval 141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422" name="Oval 142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423" name="Oval 143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424" name="Oval 144"/>
          <p:cNvSpPr>
            <a:spLocks noChangeArrowheads="1"/>
          </p:cNvSpPr>
          <p:nvPr/>
        </p:nvSpPr>
        <p:spPr bwMode="auto">
          <a:xfrm>
            <a:off x="8255000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7425" name="Group 145"/>
          <p:cNvGrpSpPr>
            <a:grpSpLocks/>
          </p:cNvGrpSpPr>
          <p:nvPr/>
        </p:nvGrpSpPr>
        <p:grpSpPr bwMode="auto">
          <a:xfrm>
            <a:off x="8166100" y="4216400"/>
            <a:ext cx="234950" cy="247650"/>
            <a:chOff x="292" y="828"/>
            <a:chExt cx="148" cy="156"/>
          </a:xfrm>
        </p:grpSpPr>
        <p:sp>
          <p:nvSpPr>
            <p:cNvPr id="97426" name="Oval 14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27" name="Oval 14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28" name="Oval 14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29" name="Oval 14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30" name="Oval 15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31" name="Oval 15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7432" name="Group 152"/>
          <p:cNvGrpSpPr>
            <a:grpSpLocks/>
          </p:cNvGrpSpPr>
          <p:nvPr/>
        </p:nvGrpSpPr>
        <p:grpSpPr bwMode="auto">
          <a:xfrm>
            <a:off x="8020050" y="5289550"/>
            <a:ext cx="234950" cy="247650"/>
            <a:chOff x="292" y="828"/>
            <a:chExt cx="148" cy="156"/>
          </a:xfrm>
        </p:grpSpPr>
        <p:sp>
          <p:nvSpPr>
            <p:cNvPr id="97433" name="Oval 15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34" name="Oval 15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35" name="Oval 15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36" name="Oval 15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37" name="Oval 15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38" name="Oval 15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7439" name="Group 159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97440" name="Oval 16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41" name="Oval 16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42" name="Oval 16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43" name="Oval 16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44" name="Oval 16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45" name="Oval 16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7446" name="Group 166"/>
          <p:cNvGrpSpPr>
            <a:grpSpLocks/>
          </p:cNvGrpSpPr>
          <p:nvPr/>
        </p:nvGrpSpPr>
        <p:grpSpPr bwMode="auto">
          <a:xfrm>
            <a:off x="7156450" y="5842000"/>
            <a:ext cx="234950" cy="247650"/>
            <a:chOff x="292" y="828"/>
            <a:chExt cx="148" cy="156"/>
          </a:xfrm>
        </p:grpSpPr>
        <p:sp>
          <p:nvSpPr>
            <p:cNvPr id="97447" name="Oval 167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48" name="Oval 168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49" name="Oval 169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50" name="Oval 170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51" name="Oval 171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52" name="Oval 172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7453" name="Group 173"/>
          <p:cNvGrpSpPr>
            <a:grpSpLocks/>
          </p:cNvGrpSpPr>
          <p:nvPr/>
        </p:nvGrpSpPr>
        <p:grpSpPr bwMode="auto">
          <a:xfrm>
            <a:off x="6083300" y="5721350"/>
            <a:ext cx="234950" cy="247650"/>
            <a:chOff x="292" y="828"/>
            <a:chExt cx="148" cy="156"/>
          </a:xfrm>
        </p:grpSpPr>
        <p:sp>
          <p:nvSpPr>
            <p:cNvPr id="97454" name="Oval 17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55" name="Oval 17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56" name="Oval 17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57" name="Oval 17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58" name="Oval 17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59" name="Oval 17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7460" name="Group 180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97461" name="Oval 18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62" name="Oval 18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63" name="Oval 18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64" name="Oval 18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65" name="Oval 18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66" name="Oval 18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7467" name="Group 187"/>
          <p:cNvGrpSpPr>
            <a:grpSpLocks/>
          </p:cNvGrpSpPr>
          <p:nvPr/>
        </p:nvGrpSpPr>
        <p:grpSpPr bwMode="auto">
          <a:xfrm>
            <a:off x="5200650" y="5238750"/>
            <a:ext cx="234950" cy="247650"/>
            <a:chOff x="292" y="828"/>
            <a:chExt cx="148" cy="156"/>
          </a:xfrm>
        </p:grpSpPr>
        <p:sp>
          <p:nvSpPr>
            <p:cNvPr id="97468" name="Oval 18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69" name="Oval 18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70" name="Oval 19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71" name="Oval 19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72" name="Oval 19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73" name="Oval 19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7474" name="Group 194"/>
          <p:cNvGrpSpPr>
            <a:grpSpLocks/>
          </p:cNvGrpSpPr>
          <p:nvPr/>
        </p:nvGrpSpPr>
        <p:grpSpPr bwMode="auto">
          <a:xfrm>
            <a:off x="4502150" y="5937250"/>
            <a:ext cx="234950" cy="247650"/>
            <a:chOff x="292" y="828"/>
            <a:chExt cx="148" cy="156"/>
          </a:xfrm>
        </p:grpSpPr>
        <p:sp>
          <p:nvSpPr>
            <p:cNvPr id="97475" name="Oval 19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76" name="Oval 19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77" name="Oval 19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78" name="Oval 19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79" name="Oval 19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80" name="Oval 20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7481" name="Group 201"/>
          <p:cNvGrpSpPr>
            <a:grpSpLocks/>
          </p:cNvGrpSpPr>
          <p:nvPr/>
        </p:nvGrpSpPr>
        <p:grpSpPr bwMode="auto">
          <a:xfrm>
            <a:off x="4324350" y="4718050"/>
            <a:ext cx="234950" cy="247650"/>
            <a:chOff x="292" y="828"/>
            <a:chExt cx="148" cy="156"/>
          </a:xfrm>
        </p:grpSpPr>
        <p:sp>
          <p:nvSpPr>
            <p:cNvPr id="97482" name="Oval 20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83" name="Oval 20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84" name="Oval 20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85" name="Oval 20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86" name="Oval 20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87" name="Oval 20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7488" name="Group 208"/>
          <p:cNvGrpSpPr>
            <a:grpSpLocks/>
          </p:cNvGrpSpPr>
          <p:nvPr/>
        </p:nvGrpSpPr>
        <p:grpSpPr bwMode="auto">
          <a:xfrm>
            <a:off x="3282950" y="6165850"/>
            <a:ext cx="234950" cy="247650"/>
            <a:chOff x="292" y="828"/>
            <a:chExt cx="148" cy="156"/>
          </a:xfrm>
        </p:grpSpPr>
        <p:sp>
          <p:nvSpPr>
            <p:cNvPr id="97489" name="Oval 20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90" name="Oval 21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91" name="Oval 21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92" name="Oval 21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93" name="Oval 21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94" name="Oval 21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7495" name="Group 215"/>
          <p:cNvGrpSpPr>
            <a:grpSpLocks/>
          </p:cNvGrpSpPr>
          <p:nvPr/>
        </p:nvGrpSpPr>
        <p:grpSpPr bwMode="auto">
          <a:xfrm>
            <a:off x="2203450" y="5835650"/>
            <a:ext cx="234950" cy="247650"/>
            <a:chOff x="292" y="828"/>
            <a:chExt cx="148" cy="156"/>
          </a:xfrm>
        </p:grpSpPr>
        <p:sp>
          <p:nvSpPr>
            <p:cNvPr id="97496" name="Oval 21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97" name="Oval 21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98" name="Oval 21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99" name="Oval 21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500" name="Oval 22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501" name="Oval 22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7509" name="Oval 229"/>
          <p:cNvSpPr>
            <a:spLocks noChangeArrowheads="1"/>
          </p:cNvSpPr>
          <p:nvPr/>
        </p:nvSpPr>
        <p:spPr bwMode="auto">
          <a:xfrm>
            <a:off x="1319213" y="40338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10" name="Oval 230"/>
          <p:cNvSpPr>
            <a:spLocks noChangeArrowheads="1"/>
          </p:cNvSpPr>
          <p:nvPr/>
        </p:nvSpPr>
        <p:spPr bwMode="auto">
          <a:xfrm>
            <a:off x="114300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11" name="Oval 231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12" name="Oval 232"/>
          <p:cNvSpPr>
            <a:spLocks noChangeArrowheads="1"/>
          </p:cNvSpPr>
          <p:nvPr/>
        </p:nvSpPr>
        <p:spPr bwMode="auto">
          <a:xfrm>
            <a:off x="1087438" y="3944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13" name="Oval 233"/>
          <p:cNvSpPr>
            <a:spLocks noChangeArrowheads="1"/>
          </p:cNvSpPr>
          <p:nvPr/>
        </p:nvSpPr>
        <p:spPr bwMode="auto">
          <a:xfrm>
            <a:off x="1198563" y="3927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14" name="Oval 234"/>
          <p:cNvSpPr>
            <a:spLocks noChangeArrowheads="1"/>
          </p:cNvSpPr>
          <p:nvPr/>
        </p:nvSpPr>
        <p:spPr bwMode="auto">
          <a:xfrm>
            <a:off x="1254125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7515" name="Group 235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97516" name="Oval 23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517" name="Oval 23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518" name="Oval 23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519" name="Oval 23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520" name="Oval 24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521" name="Oval 24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7522" name="Group 242"/>
          <p:cNvGrpSpPr>
            <a:grpSpLocks/>
          </p:cNvGrpSpPr>
          <p:nvPr/>
        </p:nvGrpSpPr>
        <p:grpSpPr bwMode="auto">
          <a:xfrm>
            <a:off x="2152650" y="3930650"/>
            <a:ext cx="234950" cy="247650"/>
            <a:chOff x="292" y="828"/>
            <a:chExt cx="148" cy="156"/>
          </a:xfrm>
        </p:grpSpPr>
        <p:sp>
          <p:nvSpPr>
            <p:cNvPr id="97523" name="Oval 24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524" name="Oval 24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525" name="Oval 24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526" name="Oval 24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527" name="Oval 24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528" name="Oval 24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7529" name="Line 249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30" name="Line 250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31" name="Line 251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32" name="Line 252"/>
          <p:cNvSpPr>
            <a:spLocks noChangeShapeType="1"/>
          </p:cNvSpPr>
          <p:nvPr/>
        </p:nvSpPr>
        <p:spPr bwMode="auto">
          <a:xfrm flipH="1">
            <a:off x="1276350" y="3384550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33" name="Line 253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34" name="Line 254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35" name="Text Box 255"/>
          <p:cNvSpPr txBox="1">
            <a:spLocks noChangeArrowheads="1"/>
          </p:cNvSpPr>
          <p:nvPr/>
        </p:nvSpPr>
        <p:spPr bwMode="auto">
          <a:xfrm>
            <a:off x="123825" y="804863"/>
            <a:ext cx="68056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Place 6 bars at the other peptide bond and then </a:t>
            </a:r>
            <a:r>
              <a:rPr lang="en-US" b="1" u="sng"/>
              <a:t>cover</a:t>
            </a:r>
            <a:r>
              <a:rPr lang="en-US"/>
              <a:t> all of them</a:t>
            </a:r>
          </a:p>
        </p:txBody>
      </p:sp>
      <p:sp>
        <p:nvSpPr>
          <p:cNvPr id="97536" name="Line 256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37" name="Line 257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38" name="Line 258"/>
          <p:cNvSpPr>
            <a:spLocks noChangeShapeType="1"/>
          </p:cNvSpPr>
          <p:nvPr/>
        </p:nvSpPr>
        <p:spPr bwMode="auto">
          <a:xfrm flipH="1">
            <a:off x="1401763" y="2463800"/>
            <a:ext cx="165100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39" name="Line 259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40" name="Line 260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41" name="Line 261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42" name="Line 262"/>
          <p:cNvSpPr>
            <a:spLocks noChangeShapeType="1"/>
          </p:cNvSpPr>
          <p:nvPr/>
        </p:nvSpPr>
        <p:spPr bwMode="auto">
          <a:xfrm flipH="1">
            <a:off x="1735138" y="1658938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43" name="Line 263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44" name="Line 264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45" name="Line 265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46" name="Line 266"/>
          <p:cNvSpPr>
            <a:spLocks noChangeShapeType="1"/>
          </p:cNvSpPr>
          <p:nvPr/>
        </p:nvSpPr>
        <p:spPr bwMode="auto">
          <a:xfrm flipV="1">
            <a:off x="2368550" y="1206500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47" name="Line 267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48" name="Line 268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49" name="Line 269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50" name="Line 270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51" name="Line 271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52" name="Line 272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53" name="Line 273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54" name="Line 274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55" name="Line 275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56" name="Line 276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57" name="Line 277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58" name="Line 278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59" name="Line 279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60" name="Line 280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61" name="Line 281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62" name="Line 282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63" name="Line 283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64" name="Line 284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65" name="Line 285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66" name="Line 286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67" name="Line 287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68" name="Line 288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69" name="Line 289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70" name="Line 290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71" name="Line 291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72" name="Line 292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73" name="Line 293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74" name="Line 294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75" name="Line 295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76" name="Line 296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77" name="Line 297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78" name="Line 298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79" name="Line 299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80" name="Line 300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81" name="Line 301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82" name="Line 302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83" name="Line 303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84" name="Line 304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85" name="Line 305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86" name="Line 306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87" name="Oval 307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88" name="Oval 308"/>
          <p:cNvSpPr>
            <a:spLocks noChangeArrowheads="1"/>
          </p:cNvSpPr>
          <p:nvPr/>
        </p:nvSpPr>
        <p:spPr bwMode="auto">
          <a:xfrm>
            <a:off x="2362200" y="4933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89" name="Oval 309"/>
          <p:cNvSpPr>
            <a:spLocks noChangeArrowheads="1"/>
          </p:cNvSpPr>
          <p:nvPr/>
        </p:nvSpPr>
        <p:spPr bwMode="auto">
          <a:xfrm>
            <a:off x="2451100" y="4984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90" name="Oval 310"/>
          <p:cNvSpPr>
            <a:spLocks noChangeArrowheads="1"/>
          </p:cNvSpPr>
          <p:nvPr/>
        </p:nvSpPr>
        <p:spPr bwMode="auto">
          <a:xfrm>
            <a:off x="2368550" y="484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91" name="Oval 311"/>
          <p:cNvSpPr>
            <a:spLocks noChangeArrowheads="1"/>
          </p:cNvSpPr>
          <p:nvPr/>
        </p:nvSpPr>
        <p:spPr bwMode="auto">
          <a:xfrm>
            <a:off x="2444750" y="4787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92" name="Oval 312"/>
          <p:cNvSpPr>
            <a:spLocks noChangeArrowheads="1"/>
          </p:cNvSpPr>
          <p:nvPr/>
        </p:nvSpPr>
        <p:spPr bwMode="auto">
          <a:xfrm>
            <a:off x="2540000" y="4933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4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05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07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08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09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10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11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12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13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14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15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16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17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18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19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20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21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22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23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24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25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26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27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28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29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30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31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32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33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34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35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36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37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39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40" name="Oval 36"/>
          <p:cNvSpPr>
            <a:spLocks noChangeArrowheads="1"/>
          </p:cNvSpPr>
          <p:nvPr/>
        </p:nvSpPr>
        <p:spPr bwMode="auto">
          <a:xfrm>
            <a:off x="2330450" y="156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41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42" name="Oval 38"/>
          <p:cNvSpPr>
            <a:spLocks noChangeArrowheads="1"/>
          </p:cNvSpPr>
          <p:nvPr/>
        </p:nvSpPr>
        <p:spPr bwMode="auto">
          <a:xfrm>
            <a:off x="2538413" y="1417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43" name="Oval 39"/>
          <p:cNvSpPr>
            <a:spLocks noChangeArrowheads="1"/>
          </p:cNvSpPr>
          <p:nvPr/>
        </p:nvSpPr>
        <p:spPr bwMode="auto">
          <a:xfrm>
            <a:off x="2444750" y="1360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44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45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46" name="Oval 42"/>
          <p:cNvSpPr>
            <a:spLocks noChangeArrowheads="1"/>
          </p:cNvSpPr>
          <p:nvPr/>
        </p:nvSpPr>
        <p:spPr bwMode="auto">
          <a:xfrm>
            <a:off x="3384550" y="1325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47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48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49" name="Oval 45"/>
          <p:cNvSpPr>
            <a:spLocks noChangeArrowheads="1"/>
          </p:cNvSpPr>
          <p:nvPr/>
        </p:nvSpPr>
        <p:spPr bwMode="auto">
          <a:xfrm>
            <a:off x="3625850" y="123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50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51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52" name="Oval 48"/>
          <p:cNvSpPr>
            <a:spLocks noChangeArrowheads="1"/>
          </p:cNvSpPr>
          <p:nvPr/>
        </p:nvSpPr>
        <p:spPr bwMode="auto">
          <a:xfrm>
            <a:off x="1651000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53" name="Oval 49"/>
          <p:cNvSpPr>
            <a:spLocks noChangeArrowheads="1"/>
          </p:cNvSpPr>
          <p:nvPr/>
        </p:nvSpPr>
        <p:spPr bwMode="auto">
          <a:xfrm>
            <a:off x="1835150" y="2085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54" name="Oval 50"/>
          <p:cNvSpPr>
            <a:spLocks noChangeArrowheads="1"/>
          </p:cNvSpPr>
          <p:nvPr/>
        </p:nvSpPr>
        <p:spPr bwMode="auto">
          <a:xfrm>
            <a:off x="1778000" y="2030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55" name="Oval 51"/>
          <p:cNvSpPr>
            <a:spLocks noChangeArrowheads="1"/>
          </p:cNvSpPr>
          <p:nvPr/>
        </p:nvSpPr>
        <p:spPr bwMode="auto">
          <a:xfrm>
            <a:off x="1685925" y="2028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56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57" name="Oval 53"/>
          <p:cNvSpPr>
            <a:spLocks noChangeArrowheads="1"/>
          </p:cNvSpPr>
          <p:nvPr/>
        </p:nvSpPr>
        <p:spPr bwMode="auto">
          <a:xfrm>
            <a:off x="1379538" y="293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58" name="Oval 54"/>
          <p:cNvSpPr>
            <a:spLocks noChangeArrowheads="1"/>
          </p:cNvSpPr>
          <p:nvPr/>
        </p:nvSpPr>
        <p:spPr bwMode="auto">
          <a:xfrm>
            <a:off x="1327150" y="316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59" name="Oval 55"/>
          <p:cNvSpPr>
            <a:spLocks noChangeArrowheads="1"/>
          </p:cNvSpPr>
          <p:nvPr/>
        </p:nvSpPr>
        <p:spPr bwMode="auto">
          <a:xfrm>
            <a:off x="1460500" y="2911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60" name="Oval 56"/>
          <p:cNvSpPr>
            <a:spLocks noChangeArrowheads="1"/>
          </p:cNvSpPr>
          <p:nvPr/>
        </p:nvSpPr>
        <p:spPr bwMode="auto">
          <a:xfrm>
            <a:off x="1246188" y="2930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61" name="Oval 57"/>
          <p:cNvSpPr>
            <a:spLocks noChangeArrowheads="1"/>
          </p:cNvSpPr>
          <p:nvPr/>
        </p:nvSpPr>
        <p:spPr bwMode="auto">
          <a:xfrm>
            <a:off x="1322388" y="2901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62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64" name="Oval 60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65" name="Oval 61"/>
          <p:cNvSpPr>
            <a:spLocks noChangeArrowheads="1"/>
          </p:cNvSpPr>
          <p:nvPr/>
        </p:nvSpPr>
        <p:spPr bwMode="auto">
          <a:xfrm>
            <a:off x="3067050" y="2578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66" name="Oval 62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67" name="Oval 63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68" name="Oval 64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69" name="Oval 65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71" name="Oval 67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72" name="Oval 68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73" name="Oval 69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74" name="Oval 70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75" name="Oval 71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76" name="Oval 72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78" name="Oval 74"/>
          <p:cNvSpPr>
            <a:spLocks noChangeArrowheads="1"/>
          </p:cNvSpPr>
          <p:nvPr/>
        </p:nvSpPr>
        <p:spPr bwMode="auto">
          <a:xfrm>
            <a:off x="3727450" y="2924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79" name="Oval 75"/>
          <p:cNvSpPr>
            <a:spLocks noChangeArrowheads="1"/>
          </p:cNvSpPr>
          <p:nvPr/>
        </p:nvSpPr>
        <p:spPr bwMode="auto">
          <a:xfrm>
            <a:off x="3975100" y="2889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80" name="Oval 76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81" name="Oval 77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82" name="Oval 78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83" name="Oval 79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84" name="Oval 80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85" name="Oval 81"/>
          <p:cNvSpPr>
            <a:spLocks noChangeArrowheads="1"/>
          </p:cNvSpPr>
          <p:nvPr/>
        </p:nvSpPr>
        <p:spPr bwMode="auto">
          <a:xfrm>
            <a:off x="4451350" y="1651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86" name="Oval 82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87" name="Oval 83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88" name="Oval 84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89" name="Oval 85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90" name="Oval 86"/>
          <p:cNvSpPr>
            <a:spLocks noChangeArrowheads="1"/>
          </p:cNvSpPr>
          <p:nvPr/>
        </p:nvSpPr>
        <p:spPr bwMode="auto">
          <a:xfrm>
            <a:off x="5795963" y="1752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91" name="Oval 87"/>
          <p:cNvSpPr>
            <a:spLocks noChangeArrowheads="1"/>
          </p:cNvSpPr>
          <p:nvPr/>
        </p:nvSpPr>
        <p:spPr bwMode="auto">
          <a:xfrm>
            <a:off x="5530850" y="1803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92" name="Oval 88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93" name="Oval 89"/>
          <p:cNvSpPr>
            <a:spLocks noChangeArrowheads="1"/>
          </p:cNvSpPr>
          <p:nvPr/>
        </p:nvSpPr>
        <p:spPr bwMode="auto">
          <a:xfrm>
            <a:off x="5738813" y="1689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94" name="Oval 90"/>
          <p:cNvSpPr>
            <a:spLocks noChangeArrowheads="1"/>
          </p:cNvSpPr>
          <p:nvPr/>
        </p:nvSpPr>
        <p:spPr bwMode="auto">
          <a:xfrm>
            <a:off x="5675313" y="1635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95" name="Oval 91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96" name="Oval 92"/>
          <p:cNvSpPr>
            <a:spLocks noChangeArrowheads="1"/>
          </p:cNvSpPr>
          <p:nvPr/>
        </p:nvSpPr>
        <p:spPr bwMode="auto">
          <a:xfrm>
            <a:off x="502285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97" name="Oval 93"/>
          <p:cNvSpPr>
            <a:spLocks noChangeArrowheads="1"/>
          </p:cNvSpPr>
          <p:nvPr/>
        </p:nvSpPr>
        <p:spPr bwMode="auto">
          <a:xfrm>
            <a:off x="4838700" y="2520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98" name="Oval 94"/>
          <p:cNvSpPr>
            <a:spLocks noChangeArrowheads="1"/>
          </p:cNvSpPr>
          <p:nvPr/>
        </p:nvSpPr>
        <p:spPr bwMode="auto">
          <a:xfrm>
            <a:off x="5103813" y="2368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99" name="Oval 95"/>
          <p:cNvSpPr>
            <a:spLocks noChangeArrowheads="1"/>
          </p:cNvSpPr>
          <p:nvPr/>
        </p:nvSpPr>
        <p:spPr bwMode="auto">
          <a:xfrm>
            <a:off x="5016500" y="230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00" name="Oval 96"/>
          <p:cNvSpPr>
            <a:spLocks noChangeArrowheads="1"/>
          </p:cNvSpPr>
          <p:nvPr/>
        </p:nvSpPr>
        <p:spPr bwMode="auto">
          <a:xfrm>
            <a:off x="4940300" y="2306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01" name="Oval 97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02" name="Oval 98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03" name="Oval 99"/>
          <p:cNvSpPr>
            <a:spLocks noChangeArrowheads="1"/>
          </p:cNvSpPr>
          <p:nvPr/>
        </p:nvSpPr>
        <p:spPr bwMode="auto">
          <a:xfrm>
            <a:off x="6591300" y="1739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04" name="Oval 100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05" name="Oval 101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06" name="Oval 102"/>
          <p:cNvSpPr>
            <a:spLocks noChangeArrowheads="1"/>
          </p:cNvSpPr>
          <p:nvPr/>
        </p:nvSpPr>
        <p:spPr bwMode="auto">
          <a:xfrm>
            <a:off x="6827838" y="180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07" name="Oval 103"/>
          <p:cNvSpPr>
            <a:spLocks noChangeArrowheads="1"/>
          </p:cNvSpPr>
          <p:nvPr/>
        </p:nvSpPr>
        <p:spPr bwMode="auto">
          <a:xfrm>
            <a:off x="6813550" y="1736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8408" name="Group 104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98409" name="Oval 10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10" name="Oval 10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11" name="Oval 10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12" name="Oval 10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13" name="Oval 10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14" name="Oval 11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8415" name="Group 111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98416" name="Oval 11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17" name="Oval 11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18" name="Oval 11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19" name="Oval 11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20" name="Oval 11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21" name="Oval 11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8423" name="Oval 119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24" name="Oval 120"/>
          <p:cNvSpPr>
            <a:spLocks noChangeArrowheads="1"/>
          </p:cNvSpPr>
          <p:nvPr/>
        </p:nvSpPr>
        <p:spPr bwMode="auto">
          <a:xfrm>
            <a:off x="3822700" y="3981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25" name="Oval 121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26" name="Oval 122"/>
          <p:cNvSpPr>
            <a:spLocks noChangeArrowheads="1"/>
          </p:cNvSpPr>
          <p:nvPr/>
        </p:nvSpPr>
        <p:spPr bwMode="auto">
          <a:xfrm>
            <a:off x="3800475" y="3689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27" name="Oval 123"/>
          <p:cNvSpPr>
            <a:spLocks noChangeArrowheads="1"/>
          </p:cNvSpPr>
          <p:nvPr/>
        </p:nvSpPr>
        <p:spPr bwMode="auto">
          <a:xfrm>
            <a:off x="3716338" y="3763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28" name="Oval 124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29" name="Oval 125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30" name="Oval 126"/>
          <p:cNvSpPr>
            <a:spLocks noChangeArrowheads="1"/>
          </p:cNvSpPr>
          <p:nvPr/>
        </p:nvSpPr>
        <p:spPr bwMode="auto">
          <a:xfrm>
            <a:off x="7499350" y="2443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31" name="Oval 127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32" name="Oval 128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33" name="Oval 129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34" name="Oval 130"/>
          <p:cNvSpPr>
            <a:spLocks noChangeArrowheads="1"/>
          </p:cNvSpPr>
          <p:nvPr/>
        </p:nvSpPr>
        <p:spPr bwMode="auto">
          <a:xfrm>
            <a:off x="7734300" y="250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8435" name="Group 131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98436" name="Oval 13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37" name="Oval 13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38" name="Oval 13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39" name="Oval 13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40" name="Oval 13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41" name="Oval 13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8442" name="Oval 138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43" name="Oval 139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44" name="Oval 140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45" name="Oval 141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46" name="Oval 142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47" name="Oval 143"/>
          <p:cNvSpPr>
            <a:spLocks noChangeArrowheads="1"/>
          </p:cNvSpPr>
          <p:nvPr/>
        </p:nvSpPr>
        <p:spPr bwMode="auto">
          <a:xfrm>
            <a:off x="8255000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49" name="Oval 145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50" name="Oval 146"/>
          <p:cNvSpPr>
            <a:spLocks noChangeArrowheads="1"/>
          </p:cNvSpPr>
          <p:nvPr/>
        </p:nvSpPr>
        <p:spPr bwMode="auto">
          <a:xfrm>
            <a:off x="8261350" y="4311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51" name="Oval 147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52" name="Oval 148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53" name="Oval 149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54" name="Oval 150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56" name="Oval 152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57" name="Oval 153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58" name="Oval 154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59" name="Oval 155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60" name="Oval 156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61" name="Oval 157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8462" name="Group 158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98463" name="Oval 15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64" name="Oval 16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65" name="Oval 16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66" name="Oval 16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67" name="Oval 16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68" name="Oval 16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8470" name="Oval 166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71" name="Oval 167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72" name="Oval 168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73" name="Oval 169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74" name="Oval 170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75" name="Oval 171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77" name="Oval 173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78" name="Oval 174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79" name="Oval 175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80" name="Oval 176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81" name="Oval 177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82" name="Oval 178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8483" name="Group 179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98484" name="Oval 18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85" name="Oval 18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86" name="Oval 18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87" name="Oval 18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88" name="Oval 18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89" name="Oval 18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8491" name="Oval 187"/>
          <p:cNvSpPr>
            <a:spLocks noChangeArrowheads="1"/>
          </p:cNvSpPr>
          <p:nvPr/>
        </p:nvSpPr>
        <p:spPr bwMode="auto">
          <a:xfrm>
            <a:off x="5043488" y="5387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92" name="Oval 188"/>
          <p:cNvSpPr>
            <a:spLocks noChangeArrowheads="1"/>
          </p:cNvSpPr>
          <p:nvPr/>
        </p:nvSpPr>
        <p:spPr bwMode="auto">
          <a:xfrm>
            <a:off x="5295900" y="5334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93" name="Oval 189"/>
          <p:cNvSpPr>
            <a:spLocks noChangeArrowheads="1"/>
          </p:cNvSpPr>
          <p:nvPr/>
        </p:nvSpPr>
        <p:spPr bwMode="auto">
          <a:xfrm>
            <a:off x="5035550" y="529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94" name="Oval 190"/>
          <p:cNvSpPr>
            <a:spLocks noChangeArrowheads="1"/>
          </p:cNvSpPr>
          <p:nvPr/>
        </p:nvSpPr>
        <p:spPr bwMode="auto">
          <a:xfrm>
            <a:off x="5072063" y="5168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95" name="Oval 191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496" name="Oval 192"/>
          <p:cNvSpPr>
            <a:spLocks noChangeArrowheads="1"/>
          </p:cNvSpPr>
          <p:nvPr/>
        </p:nvSpPr>
        <p:spPr bwMode="auto">
          <a:xfrm>
            <a:off x="5068888" y="5232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8497" name="Group 193"/>
          <p:cNvGrpSpPr>
            <a:grpSpLocks/>
          </p:cNvGrpSpPr>
          <p:nvPr/>
        </p:nvGrpSpPr>
        <p:grpSpPr bwMode="auto">
          <a:xfrm>
            <a:off x="4502150" y="5937250"/>
            <a:ext cx="234950" cy="247650"/>
            <a:chOff x="292" y="828"/>
            <a:chExt cx="148" cy="156"/>
          </a:xfrm>
        </p:grpSpPr>
        <p:sp>
          <p:nvSpPr>
            <p:cNvPr id="98498" name="Oval 194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99" name="Oval 195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00" name="Oval 196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01" name="Oval 197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02" name="Oval 198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03" name="Oval 199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8505" name="Oval 201"/>
          <p:cNvSpPr>
            <a:spLocks noChangeArrowheads="1"/>
          </p:cNvSpPr>
          <p:nvPr/>
        </p:nvSpPr>
        <p:spPr bwMode="auto">
          <a:xfrm>
            <a:off x="4189413" y="4716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06" name="Oval 202"/>
          <p:cNvSpPr>
            <a:spLocks noChangeArrowheads="1"/>
          </p:cNvSpPr>
          <p:nvPr/>
        </p:nvSpPr>
        <p:spPr bwMode="auto">
          <a:xfrm>
            <a:off x="4419600" y="4813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07" name="Oval 203"/>
          <p:cNvSpPr>
            <a:spLocks noChangeArrowheads="1"/>
          </p:cNvSpPr>
          <p:nvPr/>
        </p:nvSpPr>
        <p:spPr bwMode="auto">
          <a:xfrm>
            <a:off x="4248150" y="463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08" name="Oval 204"/>
          <p:cNvSpPr>
            <a:spLocks noChangeArrowheads="1"/>
          </p:cNvSpPr>
          <p:nvPr/>
        </p:nvSpPr>
        <p:spPr bwMode="auto">
          <a:xfrm>
            <a:off x="4186238" y="4622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09" name="Oval 205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10" name="Oval 206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8511" name="Group 207"/>
          <p:cNvGrpSpPr>
            <a:grpSpLocks/>
          </p:cNvGrpSpPr>
          <p:nvPr/>
        </p:nvGrpSpPr>
        <p:grpSpPr bwMode="auto">
          <a:xfrm>
            <a:off x="3282950" y="6165850"/>
            <a:ext cx="234950" cy="247650"/>
            <a:chOff x="292" y="828"/>
            <a:chExt cx="148" cy="156"/>
          </a:xfrm>
        </p:grpSpPr>
        <p:sp>
          <p:nvSpPr>
            <p:cNvPr id="98512" name="Oval 20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13" name="Oval 20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14" name="Oval 21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15" name="Oval 21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16" name="Oval 21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17" name="Oval 21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8518" name="Group 214"/>
          <p:cNvGrpSpPr>
            <a:grpSpLocks/>
          </p:cNvGrpSpPr>
          <p:nvPr/>
        </p:nvGrpSpPr>
        <p:grpSpPr bwMode="auto">
          <a:xfrm>
            <a:off x="2203450" y="5835650"/>
            <a:ext cx="234950" cy="247650"/>
            <a:chOff x="292" y="828"/>
            <a:chExt cx="148" cy="156"/>
          </a:xfrm>
        </p:grpSpPr>
        <p:sp>
          <p:nvSpPr>
            <p:cNvPr id="98519" name="Oval 21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0" name="Oval 21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1" name="Oval 21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2" name="Oval 21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3" name="Oval 21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4" name="Oval 22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8526" name="Oval 222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28" name="Oval 224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29" name="Oval 225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30" name="Oval 226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31" name="Oval 227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32" name="Oval 228"/>
          <p:cNvSpPr>
            <a:spLocks noChangeArrowheads="1"/>
          </p:cNvSpPr>
          <p:nvPr/>
        </p:nvSpPr>
        <p:spPr bwMode="auto">
          <a:xfrm>
            <a:off x="1319213" y="40338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33" name="Oval 229"/>
          <p:cNvSpPr>
            <a:spLocks noChangeArrowheads="1"/>
          </p:cNvSpPr>
          <p:nvPr/>
        </p:nvSpPr>
        <p:spPr bwMode="auto">
          <a:xfrm>
            <a:off x="114300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34" name="Oval 230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35" name="Oval 231"/>
          <p:cNvSpPr>
            <a:spLocks noChangeArrowheads="1"/>
          </p:cNvSpPr>
          <p:nvPr/>
        </p:nvSpPr>
        <p:spPr bwMode="auto">
          <a:xfrm>
            <a:off x="1087438" y="3944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36" name="Oval 232"/>
          <p:cNvSpPr>
            <a:spLocks noChangeArrowheads="1"/>
          </p:cNvSpPr>
          <p:nvPr/>
        </p:nvSpPr>
        <p:spPr bwMode="auto">
          <a:xfrm>
            <a:off x="1198563" y="3927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37" name="Oval 233"/>
          <p:cNvSpPr>
            <a:spLocks noChangeArrowheads="1"/>
          </p:cNvSpPr>
          <p:nvPr/>
        </p:nvSpPr>
        <p:spPr bwMode="auto">
          <a:xfrm>
            <a:off x="1254125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8538" name="Group 234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98539" name="Oval 23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40" name="Oval 23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41" name="Oval 23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42" name="Oval 23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43" name="Oval 23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44" name="Oval 24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8546" name="Oval 242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47" name="Oval 243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48" name="Oval 244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49" name="Oval 245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50" name="Oval 246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51" name="Oval 247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52" name="Line 248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53" name="Line 249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54" name="Line 250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55" name="Line 251"/>
          <p:cNvSpPr>
            <a:spLocks noChangeShapeType="1"/>
          </p:cNvSpPr>
          <p:nvPr/>
        </p:nvSpPr>
        <p:spPr bwMode="auto">
          <a:xfrm flipH="1">
            <a:off x="1276350" y="3384550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56" name="Line 252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57" name="Line 253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58" name="Text Box 254"/>
          <p:cNvSpPr txBox="1">
            <a:spLocks noChangeArrowheads="1"/>
          </p:cNvSpPr>
          <p:nvPr/>
        </p:nvSpPr>
        <p:spPr bwMode="auto">
          <a:xfrm>
            <a:off x="123825" y="804863"/>
            <a:ext cx="27511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Continue process, etc, …</a:t>
            </a:r>
          </a:p>
        </p:txBody>
      </p:sp>
      <p:sp>
        <p:nvSpPr>
          <p:cNvPr id="98559" name="Line 255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60" name="Line 256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61" name="Line 257"/>
          <p:cNvSpPr>
            <a:spLocks noChangeShapeType="1"/>
          </p:cNvSpPr>
          <p:nvPr/>
        </p:nvSpPr>
        <p:spPr bwMode="auto">
          <a:xfrm flipH="1">
            <a:off x="1401763" y="2463800"/>
            <a:ext cx="165100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62" name="Line 258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63" name="Line 259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64" name="Line 260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65" name="Line 261"/>
          <p:cNvSpPr>
            <a:spLocks noChangeShapeType="1"/>
          </p:cNvSpPr>
          <p:nvPr/>
        </p:nvSpPr>
        <p:spPr bwMode="auto">
          <a:xfrm flipH="1">
            <a:off x="1735138" y="1658938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66" name="Line 262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67" name="Line 263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68" name="Line 264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69" name="Line 265"/>
          <p:cNvSpPr>
            <a:spLocks noChangeShapeType="1"/>
          </p:cNvSpPr>
          <p:nvPr/>
        </p:nvSpPr>
        <p:spPr bwMode="auto">
          <a:xfrm flipV="1">
            <a:off x="2368550" y="1206500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70" name="Line 266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71" name="Line 267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72" name="Line 268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73" name="Line 269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74" name="Line 270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75" name="Line 271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76" name="Line 272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77" name="Line 273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78" name="Line 274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79" name="Line 275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80" name="Line 276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81" name="Line 277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82" name="Line 278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83" name="Line 279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84" name="Line 280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85" name="Line 281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86" name="Line 282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87" name="Line 283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88" name="Line 284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89" name="Line 285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90" name="Line 286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91" name="Line 287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92" name="Line 288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93" name="Line 289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94" name="Line 290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95" name="Line 291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96" name="Line 292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97" name="Line 293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98" name="Line 294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599" name="Line 295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00" name="Line 296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01" name="Line 297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02" name="Line 298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03" name="Line 299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04" name="Line 300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05" name="Line 301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06" name="Line 302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07" name="Line 303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08" name="Line 304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09" name="Line 305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10" name="Line 306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11" name="Line 307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12" name="Line 308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13" name="Line 309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14" name="Line 310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15" name="Line 311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16" name="Line 312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17" name="Line 313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18" name="Line 314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19" name="Line 315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20" name="Line 316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21" name="Line 317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22" name="Line 318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23" name="Line 319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24" name="Line 320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25" name="Line 321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26" name="Line 322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27" name="Line 323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28" name="Line 324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29" name="Line 325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30" name="Line 326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31" name="Line 327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32" name="Line 328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33" name="Line 329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34" name="Line 330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35" name="Line 331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36" name="Line 332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37" name="Line 333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38" name="Line 334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39" name="Line 335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40" name="Line 336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41" name="Line 337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42" name="Line 338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43" name="Line 339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44" name="Line 340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45" name="Line 341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46" name="Line 342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47" name="Line 343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48" name="Line 344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49" name="Line 345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50" name="Line 346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51" name="Line 347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52" name="Line 348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53" name="Line 349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54" name="Line 350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55" name="Line 351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56" name="Line 352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57" name="Line 353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58" name="Line 354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59" name="Line 355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60" name="Line 356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61" name="Line 357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62" name="Line 358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63" name="Line 359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664" name="Line 360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49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79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0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1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2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3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4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5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6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7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8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9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90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91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92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93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94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95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96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97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98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99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00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01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02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03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04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05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06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07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08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09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11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12" name="Oval 36"/>
          <p:cNvSpPr>
            <a:spLocks noChangeArrowheads="1"/>
          </p:cNvSpPr>
          <p:nvPr/>
        </p:nvSpPr>
        <p:spPr bwMode="auto">
          <a:xfrm>
            <a:off x="2330450" y="156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13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14" name="Oval 38"/>
          <p:cNvSpPr>
            <a:spLocks noChangeArrowheads="1"/>
          </p:cNvSpPr>
          <p:nvPr/>
        </p:nvSpPr>
        <p:spPr bwMode="auto">
          <a:xfrm>
            <a:off x="2538413" y="1417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15" name="Oval 39"/>
          <p:cNvSpPr>
            <a:spLocks noChangeArrowheads="1"/>
          </p:cNvSpPr>
          <p:nvPr/>
        </p:nvSpPr>
        <p:spPr bwMode="auto">
          <a:xfrm>
            <a:off x="2444750" y="1360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16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17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18" name="Oval 42"/>
          <p:cNvSpPr>
            <a:spLocks noChangeArrowheads="1"/>
          </p:cNvSpPr>
          <p:nvPr/>
        </p:nvSpPr>
        <p:spPr bwMode="auto">
          <a:xfrm>
            <a:off x="3384550" y="1325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19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20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21" name="Oval 45"/>
          <p:cNvSpPr>
            <a:spLocks noChangeArrowheads="1"/>
          </p:cNvSpPr>
          <p:nvPr/>
        </p:nvSpPr>
        <p:spPr bwMode="auto">
          <a:xfrm>
            <a:off x="3625850" y="123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22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23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24" name="Oval 48"/>
          <p:cNvSpPr>
            <a:spLocks noChangeArrowheads="1"/>
          </p:cNvSpPr>
          <p:nvPr/>
        </p:nvSpPr>
        <p:spPr bwMode="auto">
          <a:xfrm>
            <a:off x="1651000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25" name="Oval 49"/>
          <p:cNvSpPr>
            <a:spLocks noChangeArrowheads="1"/>
          </p:cNvSpPr>
          <p:nvPr/>
        </p:nvSpPr>
        <p:spPr bwMode="auto">
          <a:xfrm>
            <a:off x="1835150" y="2085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26" name="Oval 50"/>
          <p:cNvSpPr>
            <a:spLocks noChangeArrowheads="1"/>
          </p:cNvSpPr>
          <p:nvPr/>
        </p:nvSpPr>
        <p:spPr bwMode="auto">
          <a:xfrm>
            <a:off x="1778000" y="2030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27" name="Oval 51"/>
          <p:cNvSpPr>
            <a:spLocks noChangeArrowheads="1"/>
          </p:cNvSpPr>
          <p:nvPr/>
        </p:nvSpPr>
        <p:spPr bwMode="auto">
          <a:xfrm>
            <a:off x="1685925" y="2028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28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29" name="Oval 53"/>
          <p:cNvSpPr>
            <a:spLocks noChangeArrowheads="1"/>
          </p:cNvSpPr>
          <p:nvPr/>
        </p:nvSpPr>
        <p:spPr bwMode="auto">
          <a:xfrm>
            <a:off x="1379538" y="293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30" name="Oval 54"/>
          <p:cNvSpPr>
            <a:spLocks noChangeArrowheads="1"/>
          </p:cNvSpPr>
          <p:nvPr/>
        </p:nvSpPr>
        <p:spPr bwMode="auto">
          <a:xfrm>
            <a:off x="1327150" y="316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31" name="Oval 55"/>
          <p:cNvSpPr>
            <a:spLocks noChangeArrowheads="1"/>
          </p:cNvSpPr>
          <p:nvPr/>
        </p:nvSpPr>
        <p:spPr bwMode="auto">
          <a:xfrm>
            <a:off x="1460500" y="2911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32" name="Oval 56"/>
          <p:cNvSpPr>
            <a:spLocks noChangeArrowheads="1"/>
          </p:cNvSpPr>
          <p:nvPr/>
        </p:nvSpPr>
        <p:spPr bwMode="auto">
          <a:xfrm>
            <a:off x="1246188" y="2930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33" name="Oval 57"/>
          <p:cNvSpPr>
            <a:spLocks noChangeArrowheads="1"/>
          </p:cNvSpPr>
          <p:nvPr/>
        </p:nvSpPr>
        <p:spPr bwMode="auto">
          <a:xfrm>
            <a:off x="1322388" y="2901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34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35" name="Oval 59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36" name="Oval 60"/>
          <p:cNvSpPr>
            <a:spLocks noChangeArrowheads="1"/>
          </p:cNvSpPr>
          <p:nvPr/>
        </p:nvSpPr>
        <p:spPr bwMode="auto">
          <a:xfrm>
            <a:off x="3067050" y="2578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37" name="Oval 61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38" name="Oval 62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39" name="Oval 63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40" name="Oval 64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41" name="Oval 65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42" name="Oval 66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43" name="Oval 67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44" name="Oval 68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45" name="Oval 69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46" name="Oval 70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47" name="Oval 71"/>
          <p:cNvSpPr>
            <a:spLocks noChangeArrowheads="1"/>
          </p:cNvSpPr>
          <p:nvPr/>
        </p:nvSpPr>
        <p:spPr bwMode="auto">
          <a:xfrm>
            <a:off x="3727450" y="2924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48" name="Oval 72"/>
          <p:cNvSpPr>
            <a:spLocks noChangeArrowheads="1"/>
          </p:cNvSpPr>
          <p:nvPr/>
        </p:nvSpPr>
        <p:spPr bwMode="auto">
          <a:xfrm>
            <a:off x="3975100" y="2889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49" name="Oval 73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50" name="Oval 74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51" name="Oval 75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52" name="Oval 76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53" name="Oval 77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54" name="Oval 78"/>
          <p:cNvSpPr>
            <a:spLocks noChangeArrowheads="1"/>
          </p:cNvSpPr>
          <p:nvPr/>
        </p:nvSpPr>
        <p:spPr bwMode="auto">
          <a:xfrm>
            <a:off x="4451350" y="1651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55" name="Oval 79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56" name="Oval 80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57" name="Oval 81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58" name="Oval 82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59" name="Oval 83"/>
          <p:cNvSpPr>
            <a:spLocks noChangeArrowheads="1"/>
          </p:cNvSpPr>
          <p:nvPr/>
        </p:nvSpPr>
        <p:spPr bwMode="auto">
          <a:xfrm>
            <a:off x="5795963" y="1752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60" name="Oval 84"/>
          <p:cNvSpPr>
            <a:spLocks noChangeArrowheads="1"/>
          </p:cNvSpPr>
          <p:nvPr/>
        </p:nvSpPr>
        <p:spPr bwMode="auto">
          <a:xfrm>
            <a:off x="5530850" y="1803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61" name="Oval 85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62" name="Oval 86"/>
          <p:cNvSpPr>
            <a:spLocks noChangeArrowheads="1"/>
          </p:cNvSpPr>
          <p:nvPr/>
        </p:nvSpPr>
        <p:spPr bwMode="auto">
          <a:xfrm>
            <a:off x="5738813" y="1689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63" name="Oval 87"/>
          <p:cNvSpPr>
            <a:spLocks noChangeArrowheads="1"/>
          </p:cNvSpPr>
          <p:nvPr/>
        </p:nvSpPr>
        <p:spPr bwMode="auto">
          <a:xfrm>
            <a:off x="5675313" y="1635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64" name="Oval 88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65" name="Oval 89"/>
          <p:cNvSpPr>
            <a:spLocks noChangeArrowheads="1"/>
          </p:cNvSpPr>
          <p:nvPr/>
        </p:nvSpPr>
        <p:spPr bwMode="auto">
          <a:xfrm>
            <a:off x="502285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66" name="Oval 90"/>
          <p:cNvSpPr>
            <a:spLocks noChangeArrowheads="1"/>
          </p:cNvSpPr>
          <p:nvPr/>
        </p:nvSpPr>
        <p:spPr bwMode="auto">
          <a:xfrm>
            <a:off x="4838700" y="2520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67" name="Oval 91"/>
          <p:cNvSpPr>
            <a:spLocks noChangeArrowheads="1"/>
          </p:cNvSpPr>
          <p:nvPr/>
        </p:nvSpPr>
        <p:spPr bwMode="auto">
          <a:xfrm>
            <a:off x="5103813" y="2368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68" name="Oval 92"/>
          <p:cNvSpPr>
            <a:spLocks noChangeArrowheads="1"/>
          </p:cNvSpPr>
          <p:nvPr/>
        </p:nvSpPr>
        <p:spPr bwMode="auto">
          <a:xfrm>
            <a:off x="5016500" y="230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69" name="Oval 93"/>
          <p:cNvSpPr>
            <a:spLocks noChangeArrowheads="1"/>
          </p:cNvSpPr>
          <p:nvPr/>
        </p:nvSpPr>
        <p:spPr bwMode="auto">
          <a:xfrm>
            <a:off x="4940300" y="2306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70" name="Oval 94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71" name="Oval 95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72" name="Oval 96"/>
          <p:cNvSpPr>
            <a:spLocks noChangeArrowheads="1"/>
          </p:cNvSpPr>
          <p:nvPr/>
        </p:nvSpPr>
        <p:spPr bwMode="auto">
          <a:xfrm>
            <a:off x="6591300" y="1739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73" name="Oval 97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74" name="Oval 98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75" name="Oval 99"/>
          <p:cNvSpPr>
            <a:spLocks noChangeArrowheads="1"/>
          </p:cNvSpPr>
          <p:nvPr/>
        </p:nvSpPr>
        <p:spPr bwMode="auto">
          <a:xfrm>
            <a:off x="6827838" y="180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76" name="Oval 100"/>
          <p:cNvSpPr>
            <a:spLocks noChangeArrowheads="1"/>
          </p:cNvSpPr>
          <p:nvPr/>
        </p:nvSpPr>
        <p:spPr bwMode="auto">
          <a:xfrm>
            <a:off x="6813550" y="1736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1477" name="Group 101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101478" name="Oval 10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479" name="Oval 10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480" name="Oval 10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481" name="Oval 10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482" name="Oval 10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483" name="Oval 10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1484" name="Group 108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101485" name="Oval 10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486" name="Oval 11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487" name="Oval 11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488" name="Oval 11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489" name="Oval 11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490" name="Oval 11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1491" name="Oval 115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92" name="Oval 116"/>
          <p:cNvSpPr>
            <a:spLocks noChangeArrowheads="1"/>
          </p:cNvSpPr>
          <p:nvPr/>
        </p:nvSpPr>
        <p:spPr bwMode="auto">
          <a:xfrm>
            <a:off x="3822700" y="3981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93" name="Oval 117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94" name="Oval 118"/>
          <p:cNvSpPr>
            <a:spLocks noChangeArrowheads="1"/>
          </p:cNvSpPr>
          <p:nvPr/>
        </p:nvSpPr>
        <p:spPr bwMode="auto">
          <a:xfrm>
            <a:off x="3800475" y="3689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95" name="Oval 119"/>
          <p:cNvSpPr>
            <a:spLocks noChangeArrowheads="1"/>
          </p:cNvSpPr>
          <p:nvPr/>
        </p:nvSpPr>
        <p:spPr bwMode="auto">
          <a:xfrm>
            <a:off x="3716338" y="3763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96" name="Oval 120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97" name="Oval 121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98" name="Oval 122"/>
          <p:cNvSpPr>
            <a:spLocks noChangeArrowheads="1"/>
          </p:cNvSpPr>
          <p:nvPr/>
        </p:nvSpPr>
        <p:spPr bwMode="auto">
          <a:xfrm>
            <a:off x="7499350" y="2443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99" name="Oval 123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00" name="Oval 124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01" name="Oval 125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02" name="Oval 126"/>
          <p:cNvSpPr>
            <a:spLocks noChangeArrowheads="1"/>
          </p:cNvSpPr>
          <p:nvPr/>
        </p:nvSpPr>
        <p:spPr bwMode="auto">
          <a:xfrm>
            <a:off x="7734300" y="250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1503" name="Group 127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101504" name="Oval 12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05" name="Oval 12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06" name="Oval 13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07" name="Oval 13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08" name="Oval 13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09" name="Oval 13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1510" name="Oval 134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11" name="Oval 135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12" name="Oval 136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13" name="Oval 137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14" name="Oval 138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15" name="Oval 139"/>
          <p:cNvSpPr>
            <a:spLocks noChangeArrowheads="1"/>
          </p:cNvSpPr>
          <p:nvPr/>
        </p:nvSpPr>
        <p:spPr bwMode="auto">
          <a:xfrm>
            <a:off x="8255000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16" name="Oval 140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17" name="Oval 141"/>
          <p:cNvSpPr>
            <a:spLocks noChangeArrowheads="1"/>
          </p:cNvSpPr>
          <p:nvPr/>
        </p:nvSpPr>
        <p:spPr bwMode="auto">
          <a:xfrm>
            <a:off x="8261350" y="4311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18" name="Oval 142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19" name="Oval 143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20" name="Oval 144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21" name="Oval 145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22" name="Oval 146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23" name="Oval 147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24" name="Oval 148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25" name="Oval 149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26" name="Oval 150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27" name="Oval 151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1528" name="Group 152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101529" name="Oval 15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30" name="Oval 15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31" name="Oval 15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32" name="Oval 15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33" name="Oval 15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34" name="Oval 15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1535" name="Oval 159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36" name="Oval 160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37" name="Oval 161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38" name="Oval 162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39" name="Oval 163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40" name="Oval 164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41" name="Oval 165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42" name="Oval 166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43" name="Oval 167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44" name="Oval 168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45" name="Oval 169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46" name="Oval 170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1547" name="Group 171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101548" name="Oval 17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49" name="Oval 17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50" name="Oval 17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51" name="Oval 17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52" name="Oval 17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53" name="Oval 17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1554" name="Oval 178"/>
          <p:cNvSpPr>
            <a:spLocks noChangeArrowheads="1"/>
          </p:cNvSpPr>
          <p:nvPr/>
        </p:nvSpPr>
        <p:spPr bwMode="auto">
          <a:xfrm>
            <a:off x="5043488" y="5387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55" name="Oval 179"/>
          <p:cNvSpPr>
            <a:spLocks noChangeArrowheads="1"/>
          </p:cNvSpPr>
          <p:nvPr/>
        </p:nvSpPr>
        <p:spPr bwMode="auto">
          <a:xfrm>
            <a:off x="5295900" y="5334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56" name="Oval 180"/>
          <p:cNvSpPr>
            <a:spLocks noChangeArrowheads="1"/>
          </p:cNvSpPr>
          <p:nvPr/>
        </p:nvSpPr>
        <p:spPr bwMode="auto">
          <a:xfrm>
            <a:off x="5035550" y="529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57" name="Oval 181"/>
          <p:cNvSpPr>
            <a:spLocks noChangeArrowheads="1"/>
          </p:cNvSpPr>
          <p:nvPr/>
        </p:nvSpPr>
        <p:spPr bwMode="auto">
          <a:xfrm>
            <a:off x="5072063" y="5168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58" name="Oval 18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59" name="Oval 183"/>
          <p:cNvSpPr>
            <a:spLocks noChangeArrowheads="1"/>
          </p:cNvSpPr>
          <p:nvPr/>
        </p:nvSpPr>
        <p:spPr bwMode="auto">
          <a:xfrm>
            <a:off x="5068888" y="5232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1560" name="Group 184"/>
          <p:cNvGrpSpPr>
            <a:grpSpLocks/>
          </p:cNvGrpSpPr>
          <p:nvPr/>
        </p:nvGrpSpPr>
        <p:grpSpPr bwMode="auto">
          <a:xfrm>
            <a:off x="4502150" y="5937250"/>
            <a:ext cx="234950" cy="247650"/>
            <a:chOff x="292" y="828"/>
            <a:chExt cx="148" cy="156"/>
          </a:xfrm>
        </p:grpSpPr>
        <p:sp>
          <p:nvSpPr>
            <p:cNvPr id="101561" name="Oval 18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62" name="Oval 18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63" name="Oval 18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64" name="Oval 18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65" name="Oval 18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66" name="Oval 19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1567" name="Oval 191"/>
          <p:cNvSpPr>
            <a:spLocks noChangeArrowheads="1"/>
          </p:cNvSpPr>
          <p:nvPr/>
        </p:nvSpPr>
        <p:spPr bwMode="auto">
          <a:xfrm>
            <a:off x="4189413" y="4716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68" name="Oval 192"/>
          <p:cNvSpPr>
            <a:spLocks noChangeArrowheads="1"/>
          </p:cNvSpPr>
          <p:nvPr/>
        </p:nvSpPr>
        <p:spPr bwMode="auto">
          <a:xfrm>
            <a:off x="4419600" y="4813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69" name="Oval 193"/>
          <p:cNvSpPr>
            <a:spLocks noChangeArrowheads="1"/>
          </p:cNvSpPr>
          <p:nvPr/>
        </p:nvSpPr>
        <p:spPr bwMode="auto">
          <a:xfrm>
            <a:off x="4248150" y="463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70" name="Oval 194"/>
          <p:cNvSpPr>
            <a:spLocks noChangeArrowheads="1"/>
          </p:cNvSpPr>
          <p:nvPr/>
        </p:nvSpPr>
        <p:spPr bwMode="auto">
          <a:xfrm>
            <a:off x="4186238" y="4622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71" name="Oval 195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72" name="Oval 196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1573" name="Group 197"/>
          <p:cNvGrpSpPr>
            <a:grpSpLocks/>
          </p:cNvGrpSpPr>
          <p:nvPr/>
        </p:nvGrpSpPr>
        <p:grpSpPr bwMode="auto">
          <a:xfrm>
            <a:off x="3282950" y="6165850"/>
            <a:ext cx="234950" cy="247650"/>
            <a:chOff x="292" y="828"/>
            <a:chExt cx="148" cy="156"/>
          </a:xfrm>
        </p:grpSpPr>
        <p:sp>
          <p:nvSpPr>
            <p:cNvPr id="101574" name="Oval 19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75" name="Oval 19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76" name="Oval 20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77" name="Oval 20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78" name="Oval 20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79" name="Oval 20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1580" name="Group 204"/>
          <p:cNvGrpSpPr>
            <a:grpSpLocks/>
          </p:cNvGrpSpPr>
          <p:nvPr/>
        </p:nvGrpSpPr>
        <p:grpSpPr bwMode="auto">
          <a:xfrm>
            <a:off x="2203450" y="5835650"/>
            <a:ext cx="234950" cy="247650"/>
            <a:chOff x="292" y="828"/>
            <a:chExt cx="148" cy="156"/>
          </a:xfrm>
        </p:grpSpPr>
        <p:sp>
          <p:nvSpPr>
            <p:cNvPr id="101581" name="Oval 20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2" name="Oval 20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3" name="Oval 20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4" name="Oval 20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5" name="Oval 20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6" name="Oval 21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1587" name="Oval 211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8" name="Oval 212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9" name="Oval 213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0" name="Oval 214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1" name="Oval 215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2" name="Oval 216"/>
          <p:cNvSpPr>
            <a:spLocks noChangeArrowheads="1"/>
          </p:cNvSpPr>
          <p:nvPr/>
        </p:nvSpPr>
        <p:spPr bwMode="auto">
          <a:xfrm>
            <a:off x="1319213" y="40338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3" name="Oval 217"/>
          <p:cNvSpPr>
            <a:spLocks noChangeArrowheads="1"/>
          </p:cNvSpPr>
          <p:nvPr/>
        </p:nvSpPr>
        <p:spPr bwMode="auto">
          <a:xfrm>
            <a:off x="114300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4" name="Oval 218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5" name="Oval 219"/>
          <p:cNvSpPr>
            <a:spLocks noChangeArrowheads="1"/>
          </p:cNvSpPr>
          <p:nvPr/>
        </p:nvSpPr>
        <p:spPr bwMode="auto">
          <a:xfrm>
            <a:off x="1087438" y="3944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6" name="Oval 220"/>
          <p:cNvSpPr>
            <a:spLocks noChangeArrowheads="1"/>
          </p:cNvSpPr>
          <p:nvPr/>
        </p:nvSpPr>
        <p:spPr bwMode="auto">
          <a:xfrm>
            <a:off x="1198563" y="3927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7" name="Oval 221"/>
          <p:cNvSpPr>
            <a:spLocks noChangeArrowheads="1"/>
          </p:cNvSpPr>
          <p:nvPr/>
        </p:nvSpPr>
        <p:spPr bwMode="auto">
          <a:xfrm>
            <a:off x="1254125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1598" name="Group 222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101599" name="Oval 22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00" name="Oval 22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01" name="Oval 22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02" name="Oval 22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03" name="Oval 22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04" name="Oval 22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1605" name="Oval 229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06" name="Oval 230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07" name="Oval 231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08" name="Oval 232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09" name="Oval 233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10" name="Oval 234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11" name="Line 235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12" name="Line 236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13" name="Line 237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14" name="Line 238"/>
          <p:cNvSpPr>
            <a:spLocks noChangeShapeType="1"/>
          </p:cNvSpPr>
          <p:nvPr/>
        </p:nvSpPr>
        <p:spPr bwMode="auto">
          <a:xfrm flipH="1">
            <a:off x="1276350" y="3384550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15" name="Line 239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16" name="Line 240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17" name="Text Box 241"/>
          <p:cNvSpPr txBox="1">
            <a:spLocks noChangeArrowheads="1"/>
          </p:cNvSpPr>
          <p:nvPr/>
        </p:nvSpPr>
        <p:spPr bwMode="auto">
          <a:xfrm>
            <a:off x="123825" y="804863"/>
            <a:ext cx="3221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Pebble Exchange Operation</a:t>
            </a:r>
          </a:p>
        </p:txBody>
      </p:sp>
      <p:sp>
        <p:nvSpPr>
          <p:cNvPr id="101618" name="Line 242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19" name="Line 243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20" name="Line 244"/>
          <p:cNvSpPr>
            <a:spLocks noChangeShapeType="1"/>
          </p:cNvSpPr>
          <p:nvPr/>
        </p:nvSpPr>
        <p:spPr bwMode="auto">
          <a:xfrm flipH="1">
            <a:off x="1401763" y="2463800"/>
            <a:ext cx="165100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21" name="Line 245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22" name="Line 246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23" name="Line 247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24" name="Line 248"/>
          <p:cNvSpPr>
            <a:spLocks noChangeShapeType="1"/>
          </p:cNvSpPr>
          <p:nvPr/>
        </p:nvSpPr>
        <p:spPr bwMode="auto">
          <a:xfrm flipH="1">
            <a:off x="1735138" y="1658938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25" name="Line 249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26" name="Line 250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27" name="Line 251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28" name="Line 252"/>
          <p:cNvSpPr>
            <a:spLocks noChangeShapeType="1"/>
          </p:cNvSpPr>
          <p:nvPr/>
        </p:nvSpPr>
        <p:spPr bwMode="auto">
          <a:xfrm flipV="1">
            <a:off x="2368550" y="1206500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29" name="Line 253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30" name="Line 254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31" name="Line 255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32" name="Line 256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33" name="Line 257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34" name="Line 258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35" name="Line 259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36" name="Line 260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37" name="Line 261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38" name="Line 262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39" name="Line 263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40" name="Line 264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41" name="Line 265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42" name="Line 266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43" name="Line 267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44" name="Line 268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45" name="Line 269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46" name="Line 270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47" name="Line 271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48" name="Line 272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49" name="Line 273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50" name="Line 274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51" name="Line 275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52" name="Line 276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53" name="Line 277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54" name="Line 278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55" name="Line 279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56" name="Line 280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57" name="Line 281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58" name="Line 282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59" name="Line 283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60" name="Line 284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61" name="Line 285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62" name="Line 286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63" name="Line 287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64" name="Line 288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65" name="Line 289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66" name="Line 290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67" name="Line 291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68" name="Line 292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69" name="Line 293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70" name="Line 294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71" name="Line 295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72" name="Line 296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73" name="Line 297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74" name="Line 298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75" name="Line 299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76" name="Line 300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77" name="Line 301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78" name="Line 302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79" name="Line 303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0" name="Line 304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1" name="Line 305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2" name="Line 306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3" name="Line 307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" name="Line 308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" name="Line 309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" name="Line 310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" name="Line 311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" name="Line 312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" name="Line 313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" name="Line 314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1" name="Line 315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" name="Line 316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" name="Line 317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4" name="Line 318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5" name="Line 319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6" name="Line 320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7" name="Line 321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8" name="Line 322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9" name="Line 323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00" name="Line 324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01" name="Line 325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02" name="Line 326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03" name="Line 327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04" name="Line 328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05" name="Line 329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06" name="Line 330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07" name="Line 331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08" name="Line 332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09" name="Line 333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10" name="Line 334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11" name="Line 335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12" name="Line 336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13" name="Line 337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14" name="Line 338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15" name="Line 339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16" name="Line 340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17" name="Line 341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18" name="Line 342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19" name="Line 343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20" name="Line 344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21" name="Line 345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22" name="Line 346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23" name="Line 347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49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27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28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29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0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1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2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3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4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5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6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7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8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9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40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41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42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43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44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45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46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47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48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49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50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51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52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53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54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55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56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57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59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60" name="Oval 36"/>
          <p:cNvSpPr>
            <a:spLocks noChangeArrowheads="1"/>
          </p:cNvSpPr>
          <p:nvPr/>
        </p:nvSpPr>
        <p:spPr bwMode="auto">
          <a:xfrm>
            <a:off x="2330450" y="156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61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62" name="Oval 38"/>
          <p:cNvSpPr>
            <a:spLocks noChangeArrowheads="1"/>
          </p:cNvSpPr>
          <p:nvPr/>
        </p:nvSpPr>
        <p:spPr bwMode="auto">
          <a:xfrm>
            <a:off x="2538413" y="1417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63" name="Oval 39"/>
          <p:cNvSpPr>
            <a:spLocks noChangeArrowheads="1"/>
          </p:cNvSpPr>
          <p:nvPr/>
        </p:nvSpPr>
        <p:spPr bwMode="auto">
          <a:xfrm>
            <a:off x="2444750" y="1360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64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65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66" name="Oval 42"/>
          <p:cNvSpPr>
            <a:spLocks noChangeArrowheads="1"/>
          </p:cNvSpPr>
          <p:nvPr/>
        </p:nvSpPr>
        <p:spPr bwMode="auto">
          <a:xfrm>
            <a:off x="3384550" y="1325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67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68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69" name="Oval 45"/>
          <p:cNvSpPr>
            <a:spLocks noChangeArrowheads="1"/>
          </p:cNvSpPr>
          <p:nvPr/>
        </p:nvSpPr>
        <p:spPr bwMode="auto">
          <a:xfrm>
            <a:off x="3625850" y="123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70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71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72" name="Oval 48"/>
          <p:cNvSpPr>
            <a:spLocks noChangeArrowheads="1"/>
          </p:cNvSpPr>
          <p:nvPr/>
        </p:nvSpPr>
        <p:spPr bwMode="auto">
          <a:xfrm>
            <a:off x="1651000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73" name="Oval 49"/>
          <p:cNvSpPr>
            <a:spLocks noChangeArrowheads="1"/>
          </p:cNvSpPr>
          <p:nvPr/>
        </p:nvSpPr>
        <p:spPr bwMode="auto">
          <a:xfrm>
            <a:off x="1835150" y="2085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74" name="Oval 50"/>
          <p:cNvSpPr>
            <a:spLocks noChangeArrowheads="1"/>
          </p:cNvSpPr>
          <p:nvPr/>
        </p:nvSpPr>
        <p:spPr bwMode="auto">
          <a:xfrm>
            <a:off x="1778000" y="2030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75" name="Oval 51"/>
          <p:cNvSpPr>
            <a:spLocks noChangeArrowheads="1"/>
          </p:cNvSpPr>
          <p:nvPr/>
        </p:nvSpPr>
        <p:spPr bwMode="auto">
          <a:xfrm>
            <a:off x="1685925" y="2028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76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77" name="Oval 53"/>
          <p:cNvSpPr>
            <a:spLocks noChangeArrowheads="1"/>
          </p:cNvSpPr>
          <p:nvPr/>
        </p:nvSpPr>
        <p:spPr bwMode="auto">
          <a:xfrm>
            <a:off x="1379538" y="293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78" name="Oval 54"/>
          <p:cNvSpPr>
            <a:spLocks noChangeArrowheads="1"/>
          </p:cNvSpPr>
          <p:nvPr/>
        </p:nvSpPr>
        <p:spPr bwMode="auto">
          <a:xfrm>
            <a:off x="1327150" y="316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79" name="Oval 55"/>
          <p:cNvSpPr>
            <a:spLocks noChangeArrowheads="1"/>
          </p:cNvSpPr>
          <p:nvPr/>
        </p:nvSpPr>
        <p:spPr bwMode="auto">
          <a:xfrm>
            <a:off x="1460500" y="2911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80" name="Oval 56"/>
          <p:cNvSpPr>
            <a:spLocks noChangeArrowheads="1"/>
          </p:cNvSpPr>
          <p:nvPr/>
        </p:nvSpPr>
        <p:spPr bwMode="auto">
          <a:xfrm>
            <a:off x="1246188" y="2930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81" name="Oval 57"/>
          <p:cNvSpPr>
            <a:spLocks noChangeArrowheads="1"/>
          </p:cNvSpPr>
          <p:nvPr/>
        </p:nvSpPr>
        <p:spPr bwMode="auto">
          <a:xfrm>
            <a:off x="1322388" y="2901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82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83" name="Oval 59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84" name="Oval 60"/>
          <p:cNvSpPr>
            <a:spLocks noChangeArrowheads="1"/>
          </p:cNvSpPr>
          <p:nvPr/>
        </p:nvSpPr>
        <p:spPr bwMode="auto">
          <a:xfrm>
            <a:off x="3067050" y="2578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85" name="Oval 61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86" name="Oval 62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87" name="Oval 63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88" name="Oval 64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89" name="Oval 65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90" name="Oval 66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91" name="Oval 67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92" name="Oval 68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93" name="Oval 69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94" name="Oval 70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95" name="Oval 71"/>
          <p:cNvSpPr>
            <a:spLocks noChangeArrowheads="1"/>
          </p:cNvSpPr>
          <p:nvPr/>
        </p:nvSpPr>
        <p:spPr bwMode="auto">
          <a:xfrm>
            <a:off x="3727450" y="2924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96" name="Oval 72"/>
          <p:cNvSpPr>
            <a:spLocks noChangeArrowheads="1"/>
          </p:cNvSpPr>
          <p:nvPr/>
        </p:nvSpPr>
        <p:spPr bwMode="auto">
          <a:xfrm>
            <a:off x="3975100" y="2889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97" name="Oval 73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98" name="Oval 74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99" name="Oval 75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00" name="Oval 76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01" name="Oval 77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02" name="Oval 78"/>
          <p:cNvSpPr>
            <a:spLocks noChangeArrowheads="1"/>
          </p:cNvSpPr>
          <p:nvPr/>
        </p:nvSpPr>
        <p:spPr bwMode="auto">
          <a:xfrm>
            <a:off x="4451350" y="1651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03" name="Oval 79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04" name="Oval 80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05" name="Oval 81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06" name="Oval 82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07" name="Oval 83"/>
          <p:cNvSpPr>
            <a:spLocks noChangeArrowheads="1"/>
          </p:cNvSpPr>
          <p:nvPr/>
        </p:nvSpPr>
        <p:spPr bwMode="auto">
          <a:xfrm>
            <a:off x="5795963" y="1752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08" name="Oval 84"/>
          <p:cNvSpPr>
            <a:spLocks noChangeArrowheads="1"/>
          </p:cNvSpPr>
          <p:nvPr/>
        </p:nvSpPr>
        <p:spPr bwMode="auto">
          <a:xfrm>
            <a:off x="5530850" y="1803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09" name="Oval 85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10" name="Oval 86"/>
          <p:cNvSpPr>
            <a:spLocks noChangeArrowheads="1"/>
          </p:cNvSpPr>
          <p:nvPr/>
        </p:nvSpPr>
        <p:spPr bwMode="auto">
          <a:xfrm>
            <a:off x="5738813" y="1689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11" name="Oval 87"/>
          <p:cNvSpPr>
            <a:spLocks noChangeArrowheads="1"/>
          </p:cNvSpPr>
          <p:nvPr/>
        </p:nvSpPr>
        <p:spPr bwMode="auto">
          <a:xfrm>
            <a:off x="5675313" y="1635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12" name="Oval 88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13" name="Oval 89"/>
          <p:cNvSpPr>
            <a:spLocks noChangeArrowheads="1"/>
          </p:cNvSpPr>
          <p:nvPr/>
        </p:nvSpPr>
        <p:spPr bwMode="auto">
          <a:xfrm>
            <a:off x="502285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14" name="Oval 90"/>
          <p:cNvSpPr>
            <a:spLocks noChangeArrowheads="1"/>
          </p:cNvSpPr>
          <p:nvPr/>
        </p:nvSpPr>
        <p:spPr bwMode="auto">
          <a:xfrm>
            <a:off x="4838700" y="2520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15" name="Oval 91"/>
          <p:cNvSpPr>
            <a:spLocks noChangeArrowheads="1"/>
          </p:cNvSpPr>
          <p:nvPr/>
        </p:nvSpPr>
        <p:spPr bwMode="auto">
          <a:xfrm>
            <a:off x="5103813" y="2368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16" name="Oval 92"/>
          <p:cNvSpPr>
            <a:spLocks noChangeArrowheads="1"/>
          </p:cNvSpPr>
          <p:nvPr/>
        </p:nvSpPr>
        <p:spPr bwMode="auto">
          <a:xfrm>
            <a:off x="5016500" y="230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17" name="Oval 93"/>
          <p:cNvSpPr>
            <a:spLocks noChangeArrowheads="1"/>
          </p:cNvSpPr>
          <p:nvPr/>
        </p:nvSpPr>
        <p:spPr bwMode="auto">
          <a:xfrm>
            <a:off x="4940300" y="2306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18" name="Oval 94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19" name="Oval 95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20" name="Oval 96"/>
          <p:cNvSpPr>
            <a:spLocks noChangeArrowheads="1"/>
          </p:cNvSpPr>
          <p:nvPr/>
        </p:nvSpPr>
        <p:spPr bwMode="auto">
          <a:xfrm>
            <a:off x="6591300" y="1739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21" name="Oval 97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22" name="Oval 98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23" name="Oval 99"/>
          <p:cNvSpPr>
            <a:spLocks noChangeArrowheads="1"/>
          </p:cNvSpPr>
          <p:nvPr/>
        </p:nvSpPr>
        <p:spPr bwMode="auto">
          <a:xfrm>
            <a:off x="6827838" y="180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24" name="Oval 100"/>
          <p:cNvSpPr>
            <a:spLocks noChangeArrowheads="1"/>
          </p:cNvSpPr>
          <p:nvPr/>
        </p:nvSpPr>
        <p:spPr bwMode="auto">
          <a:xfrm>
            <a:off x="6813550" y="1736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3525" name="Group 101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103526" name="Oval 10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27" name="Oval 10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28" name="Oval 10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29" name="Oval 10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30" name="Oval 10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31" name="Oval 10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3532" name="Group 108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103533" name="Oval 10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34" name="Oval 11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35" name="Oval 11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36" name="Oval 11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37" name="Oval 11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38" name="Oval 11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539" name="Oval 115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40" name="Oval 116"/>
          <p:cNvSpPr>
            <a:spLocks noChangeArrowheads="1"/>
          </p:cNvSpPr>
          <p:nvPr/>
        </p:nvSpPr>
        <p:spPr bwMode="auto">
          <a:xfrm>
            <a:off x="3822700" y="3981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41" name="Oval 117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42" name="Oval 118"/>
          <p:cNvSpPr>
            <a:spLocks noChangeArrowheads="1"/>
          </p:cNvSpPr>
          <p:nvPr/>
        </p:nvSpPr>
        <p:spPr bwMode="auto">
          <a:xfrm>
            <a:off x="3800475" y="3689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43" name="Oval 119"/>
          <p:cNvSpPr>
            <a:spLocks noChangeArrowheads="1"/>
          </p:cNvSpPr>
          <p:nvPr/>
        </p:nvSpPr>
        <p:spPr bwMode="auto">
          <a:xfrm>
            <a:off x="3716338" y="3763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44" name="Oval 120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45" name="Oval 121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46" name="Oval 122"/>
          <p:cNvSpPr>
            <a:spLocks noChangeArrowheads="1"/>
          </p:cNvSpPr>
          <p:nvPr/>
        </p:nvSpPr>
        <p:spPr bwMode="auto">
          <a:xfrm>
            <a:off x="7499350" y="2443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47" name="Oval 123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48" name="Oval 124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49" name="Oval 125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50" name="Oval 126"/>
          <p:cNvSpPr>
            <a:spLocks noChangeArrowheads="1"/>
          </p:cNvSpPr>
          <p:nvPr/>
        </p:nvSpPr>
        <p:spPr bwMode="auto">
          <a:xfrm>
            <a:off x="7734300" y="250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3551" name="Group 127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103552" name="Oval 12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53" name="Oval 12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54" name="Oval 13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55" name="Oval 13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56" name="Oval 13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57" name="Oval 13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558" name="Oval 134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59" name="Oval 135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60" name="Oval 136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61" name="Oval 137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62" name="Oval 138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63" name="Oval 139"/>
          <p:cNvSpPr>
            <a:spLocks noChangeArrowheads="1"/>
          </p:cNvSpPr>
          <p:nvPr/>
        </p:nvSpPr>
        <p:spPr bwMode="auto">
          <a:xfrm>
            <a:off x="8255000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64" name="Oval 140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65" name="Oval 141"/>
          <p:cNvSpPr>
            <a:spLocks noChangeArrowheads="1"/>
          </p:cNvSpPr>
          <p:nvPr/>
        </p:nvSpPr>
        <p:spPr bwMode="auto">
          <a:xfrm>
            <a:off x="8261350" y="4311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66" name="Oval 142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67" name="Oval 143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68" name="Oval 144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69" name="Oval 145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70" name="Oval 146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71" name="Oval 147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72" name="Oval 148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73" name="Oval 149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74" name="Oval 150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75" name="Oval 151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3576" name="Group 152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103577" name="Oval 15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78" name="Oval 15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79" name="Oval 15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80" name="Oval 15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81" name="Oval 15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82" name="Oval 15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583" name="Oval 159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84" name="Oval 160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85" name="Oval 161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86" name="Oval 162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87" name="Oval 163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88" name="Oval 164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89" name="Oval 165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90" name="Oval 166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91" name="Oval 167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92" name="Oval 168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93" name="Oval 169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94" name="Oval 170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3595" name="Group 171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103596" name="Oval 17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97" name="Oval 17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98" name="Oval 17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99" name="Oval 17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00" name="Oval 17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01" name="Oval 17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602" name="Oval 178"/>
          <p:cNvSpPr>
            <a:spLocks noChangeArrowheads="1"/>
          </p:cNvSpPr>
          <p:nvPr/>
        </p:nvSpPr>
        <p:spPr bwMode="auto">
          <a:xfrm>
            <a:off x="5043488" y="5387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03" name="Oval 179"/>
          <p:cNvSpPr>
            <a:spLocks noChangeArrowheads="1"/>
          </p:cNvSpPr>
          <p:nvPr/>
        </p:nvSpPr>
        <p:spPr bwMode="auto">
          <a:xfrm>
            <a:off x="5295900" y="5334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04" name="Oval 180"/>
          <p:cNvSpPr>
            <a:spLocks noChangeArrowheads="1"/>
          </p:cNvSpPr>
          <p:nvPr/>
        </p:nvSpPr>
        <p:spPr bwMode="auto">
          <a:xfrm>
            <a:off x="5035550" y="529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05" name="Oval 181"/>
          <p:cNvSpPr>
            <a:spLocks noChangeArrowheads="1"/>
          </p:cNvSpPr>
          <p:nvPr/>
        </p:nvSpPr>
        <p:spPr bwMode="auto">
          <a:xfrm>
            <a:off x="5072063" y="5168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06" name="Oval 18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07" name="Oval 183"/>
          <p:cNvSpPr>
            <a:spLocks noChangeArrowheads="1"/>
          </p:cNvSpPr>
          <p:nvPr/>
        </p:nvSpPr>
        <p:spPr bwMode="auto">
          <a:xfrm>
            <a:off x="5068888" y="5232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3608" name="Group 184"/>
          <p:cNvGrpSpPr>
            <a:grpSpLocks/>
          </p:cNvGrpSpPr>
          <p:nvPr/>
        </p:nvGrpSpPr>
        <p:grpSpPr bwMode="auto">
          <a:xfrm>
            <a:off x="4502150" y="5937250"/>
            <a:ext cx="234950" cy="247650"/>
            <a:chOff x="292" y="828"/>
            <a:chExt cx="148" cy="156"/>
          </a:xfrm>
        </p:grpSpPr>
        <p:sp>
          <p:nvSpPr>
            <p:cNvPr id="103609" name="Oval 18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10" name="Oval 18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11" name="Oval 18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12" name="Oval 18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13" name="Oval 18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14" name="Oval 19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615" name="Oval 191"/>
          <p:cNvSpPr>
            <a:spLocks noChangeArrowheads="1"/>
          </p:cNvSpPr>
          <p:nvPr/>
        </p:nvSpPr>
        <p:spPr bwMode="auto">
          <a:xfrm>
            <a:off x="4189413" y="4716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16" name="Oval 192"/>
          <p:cNvSpPr>
            <a:spLocks noChangeArrowheads="1"/>
          </p:cNvSpPr>
          <p:nvPr/>
        </p:nvSpPr>
        <p:spPr bwMode="auto">
          <a:xfrm>
            <a:off x="4419600" y="4813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17" name="Oval 193"/>
          <p:cNvSpPr>
            <a:spLocks noChangeArrowheads="1"/>
          </p:cNvSpPr>
          <p:nvPr/>
        </p:nvSpPr>
        <p:spPr bwMode="auto">
          <a:xfrm>
            <a:off x="4248150" y="463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18" name="Oval 194"/>
          <p:cNvSpPr>
            <a:spLocks noChangeArrowheads="1"/>
          </p:cNvSpPr>
          <p:nvPr/>
        </p:nvSpPr>
        <p:spPr bwMode="auto">
          <a:xfrm>
            <a:off x="4186238" y="4622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19" name="Oval 195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20" name="Oval 196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3621" name="Group 197"/>
          <p:cNvGrpSpPr>
            <a:grpSpLocks/>
          </p:cNvGrpSpPr>
          <p:nvPr/>
        </p:nvGrpSpPr>
        <p:grpSpPr bwMode="auto">
          <a:xfrm>
            <a:off x="3282950" y="6165850"/>
            <a:ext cx="234950" cy="247650"/>
            <a:chOff x="292" y="828"/>
            <a:chExt cx="148" cy="156"/>
          </a:xfrm>
        </p:grpSpPr>
        <p:sp>
          <p:nvSpPr>
            <p:cNvPr id="103622" name="Oval 19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23" name="Oval 19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24" name="Oval 20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25" name="Oval 20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26" name="Oval 20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27" name="Oval 20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3628" name="Group 204"/>
          <p:cNvGrpSpPr>
            <a:grpSpLocks/>
          </p:cNvGrpSpPr>
          <p:nvPr/>
        </p:nvGrpSpPr>
        <p:grpSpPr bwMode="auto">
          <a:xfrm>
            <a:off x="2203450" y="5835650"/>
            <a:ext cx="234950" cy="247650"/>
            <a:chOff x="292" y="828"/>
            <a:chExt cx="148" cy="156"/>
          </a:xfrm>
        </p:grpSpPr>
        <p:sp>
          <p:nvSpPr>
            <p:cNvPr id="103629" name="Oval 20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30" name="Oval 20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31" name="Oval 20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32" name="Oval 20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33" name="Oval 20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34" name="Oval 21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635" name="Oval 211"/>
          <p:cNvSpPr>
            <a:spLocks noChangeArrowheads="1"/>
          </p:cNvSpPr>
          <p:nvPr/>
        </p:nvSpPr>
        <p:spPr bwMode="auto">
          <a:xfrm>
            <a:off x="2374900" y="4929188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36" name="Oval 212"/>
          <p:cNvSpPr>
            <a:spLocks noChangeArrowheads="1"/>
          </p:cNvSpPr>
          <p:nvPr/>
        </p:nvSpPr>
        <p:spPr bwMode="auto">
          <a:xfrm>
            <a:off x="2476500" y="4978400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37" name="Oval 213"/>
          <p:cNvSpPr>
            <a:spLocks noChangeArrowheads="1"/>
          </p:cNvSpPr>
          <p:nvPr/>
        </p:nvSpPr>
        <p:spPr bwMode="auto">
          <a:xfrm>
            <a:off x="2554288" y="4899025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38" name="Oval 214"/>
          <p:cNvSpPr>
            <a:spLocks noChangeArrowheads="1"/>
          </p:cNvSpPr>
          <p:nvPr/>
        </p:nvSpPr>
        <p:spPr bwMode="auto">
          <a:xfrm>
            <a:off x="2487613" y="4808538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39" name="Oval 215"/>
          <p:cNvSpPr>
            <a:spLocks noChangeArrowheads="1"/>
          </p:cNvSpPr>
          <p:nvPr/>
        </p:nvSpPr>
        <p:spPr bwMode="auto">
          <a:xfrm>
            <a:off x="2387600" y="4832350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40" name="Oval 216"/>
          <p:cNvSpPr>
            <a:spLocks noChangeArrowheads="1"/>
          </p:cNvSpPr>
          <p:nvPr/>
        </p:nvSpPr>
        <p:spPr bwMode="auto">
          <a:xfrm>
            <a:off x="1319213" y="40338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41" name="Oval 217"/>
          <p:cNvSpPr>
            <a:spLocks noChangeArrowheads="1"/>
          </p:cNvSpPr>
          <p:nvPr/>
        </p:nvSpPr>
        <p:spPr bwMode="auto">
          <a:xfrm>
            <a:off x="114300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42" name="Oval 218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43" name="Oval 219"/>
          <p:cNvSpPr>
            <a:spLocks noChangeArrowheads="1"/>
          </p:cNvSpPr>
          <p:nvPr/>
        </p:nvSpPr>
        <p:spPr bwMode="auto">
          <a:xfrm>
            <a:off x="1087438" y="3944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44" name="Oval 220"/>
          <p:cNvSpPr>
            <a:spLocks noChangeArrowheads="1"/>
          </p:cNvSpPr>
          <p:nvPr/>
        </p:nvSpPr>
        <p:spPr bwMode="auto">
          <a:xfrm>
            <a:off x="1198563" y="3927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45" name="Oval 221"/>
          <p:cNvSpPr>
            <a:spLocks noChangeArrowheads="1"/>
          </p:cNvSpPr>
          <p:nvPr/>
        </p:nvSpPr>
        <p:spPr bwMode="auto">
          <a:xfrm>
            <a:off x="1254125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3646" name="Group 222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103647" name="Oval 22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48" name="Oval 22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49" name="Oval 22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50" name="Oval 22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51" name="Oval 22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52" name="Oval 22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653" name="Oval 229"/>
          <p:cNvSpPr>
            <a:spLocks noChangeArrowheads="1"/>
          </p:cNvSpPr>
          <p:nvPr/>
        </p:nvSpPr>
        <p:spPr bwMode="auto">
          <a:xfrm>
            <a:off x="2173288" y="4305300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54" name="Oval 230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55" name="Oval 231"/>
          <p:cNvSpPr>
            <a:spLocks noChangeArrowheads="1"/>
          </p:cNvSpPr>
          <p:nvPr/>
        </p:nvSpPr>
        <p:spPr bwMode="auto">
          <a:xfrm>
            <a:off x="2089150" y="4249738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56" name="Oval 232"/>
          <p:cNvSpPr>
            <a:spLocks noChangeArrowheads="1"/>
          </p:cNvSpPr>
          <p:nvPr/>
        </p:nvSpPr>
        <p:spPr bwMode="auto">
          <a:xfrm>
            <a:off x="2247900" y="4322763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57" name="Oval 233"/>
          <p:cNvSpPr>
            <a:spLocks noChangeArrowheads="1"/>
          </p:cNvSpPr>
          <p:nvPr/>
        </p:nvSpPr>
        <p:spPr bwMode="auto">
          <a:xfrm>
            <a:off x="2336800" y="4283075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58" name="Oval 234"/>
          <p:cNvSpPr>
            <a:spLocks noChangeArrowheads="1"/>
          </p:cNvSpPr>
          <p:nvPr/>
        </p:nvSpPr>
        <p:spPr bwMode="auto">
          <a:xfrm>
            <a:off x="2411413" y="4257675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59" name="Line 235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60" name="Line 236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61" name="Line 237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62" name="Line 238"/>
          <p:cNvSpPr>
            <a:spLocks noChangeShapeType="1"/>
          </p:cNvSpPr>
          <p:nvPr/>
        </p:nvSpPr>
        <p:spPr bwMode="auto">
          <a:xfrm flipH="1">
            <a:off x="1276350" y="3384550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63" name="Line 239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64" name="Line 240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65" name="Text Box 241"/>
          <p:cNvSpPr txBox="1">
            <a:spLocks noChangeArrowheads="1"/>
          </p:cNvSpPr>
          <p:nvPr/>
        </p:nvSpPr>
        <p:spPr bwMode="auto">
          <a:xfrm>
            <a:off x="123825" y="804863"/>
            <a:ext cx="3221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Pebble Exchange Operation</a:t>
            </a:r>
          </a:p>
        </p:txBody>
      </p:sp>
      <p:sp>
        <p:nvSpPr>
          <p:cNvPr id="103666" name="Line 242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67" name="Line 243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68" name="Line 244"/>
          <p:cNvSpPr>
            <a:spLocks noChangeShapeType="1"/>
          </p:cNvSpPr>
          <p:nvPr/>
        </p:nvSpPr>
        <p:spPr bwMode="auto">
          <a:xfrm flipH="1">
            <a:off x="1401763" y="2463800"/>
            <a:ext cx="165100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69" name="Line 245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70" name="Line 246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71" name="Line 247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72" name="Line 248"/>
          <p:cNvSpPr>
            <a:spLocks noChangeShapeType="1"/>
          </p:cNvSpPr>
          <p:nvPr/>
        </p:nvSpPr>
        <p:spPr bwMode="auto">
          <a:xfrm flipH="1">
            <a:off x="1735138" y="1658938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73" name="Line 249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74" name="Line 250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75" name="Line 251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76" name="Line 252"/>
          <p:cNvSpPr>
            <a:spLocks noChangeShapeType="1"/>
          </p:cNvSpPr>
          <p:nvPr/>
        </p:nvSpPr>
        <p:spPr bwMode="auto">
          <a:xfrm flipV="1">
            <a:off x="2368550" y="1206500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77" name="Line 253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78" name="Line 254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79" name="Line 255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80" name="Line 256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81" name="Line 257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82" name="Line 258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83" name="Line 259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84" name="Line 260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85" name="Line 261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86" name="Line 262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87" name="Line 263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88" name="Line 264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89" name="Line 265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90" name="Line 266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91" name="Line 267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92" name="Line 268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93" name="Line 269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94" name="Line 270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95" name="Line 271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96" name="Line 272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97" name="Line 273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98" name="Line 274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99" name="Line 275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00" name="Line 276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01" name="Line 277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02" name="Line 278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03" name="Line 279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04" name="Line 280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05" name="Line 281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06" name="Line 282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07" name="Line 283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08" name="Line 284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09" name="Line 285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10" name="Line 286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11" name="Line 287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12" name="Line 288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13" name="Line 289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14" name="Line 290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15" name="Line 291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16" name="Line 292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17" name="Line 293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18" name="Line 294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19" name="Line 295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20" name="Line 296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21" name="Line 297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22" name="Line 298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23" name="Line 299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24" name="Line 300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25" name="Line 301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26" name="Line 302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27" name="Line 303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28" name="Line 304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29" name="Line 305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30" name="Line 306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31" name="Line 307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32" name="Line 308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33" name="Line 309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34" name="Line 310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35" name="Line 311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36" name="Line 312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37" name="Line 313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38" name="Line 314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39" name="Line 315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40" name="Line 316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41" name="Line 317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42" name="Line 318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43" name="Line 319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44" name="Line 320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45" name="Line 321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46" name="Line 322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47" name="Line 323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48" name="Line 324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49" name="Line 325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50" name="Line 326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51" name="Line 327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52" name="Line 328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53" name="Line 329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54" name="Line 330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55" name="Line 331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56" name="Line 332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57" name="Line 333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58" name="Line 334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59" name="Line 335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60" name="Line 336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61" name="Line 337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62" name="Line 338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63" name="Line 339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64" name="Line 340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65" name="Line 341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66" name="Line 342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67" name="Line 343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68" name="Line 344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69" name="Line 345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70" name="Line 346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71" name="Line 347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49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5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6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7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8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9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0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1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2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3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4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5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6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7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8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9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0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1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2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3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4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5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6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7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8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9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0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1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2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3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4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5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7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8" name="Oval 36"/>
          <p:cNvSpPr>
            <a:spLocks noChangeArrowheads="1"/>
          </p:cNvSpPr>
          <p:nvPr/>
        </p:nvSpPr>
        <p:spPr bwMode="auto">
          <a:xfrm>
            <a:off x="2330450" y="156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9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10" name="Oval 38"/>
          <p:cNvSpPr>
            <a:spLocks noChangeArrowheads="1"/>
          </p:cNvSpPr>
          <p:nvPr/>
        </p:nvSpPr>
        <p:spPr bwMode="auto">
          <a:xfrm>
            <a:off x="2538413" y="1417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11" name="Oval 39"/>
          <p:cNvSpPr>
            <a:spLocks noChangeArrowheads="1"/>
          </p:cNvSpPr>
          <p:nvPr/>
        </p:nvSpPr>
        <p:spPr bwMode="auto">
          <a:xfrm>
            <a:off x="2444750" y="1360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12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13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14" name="Oval 42"/>
          <p:cNvSpPr>
            <a:spLocks noChangeArrowheads="1"/>
          </p:cNvSpPr>
          <p:nvPr/>
        </p:nvSpPr>
        <p:spPr bwMode="auto">
          <a:xfrm>
            <a:off x="3384550" y="1325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15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16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17" name="Oval 45"/>
          <p:cNvSpPr>
            <a:spLocks noChangeArrowheads="1"/>
          </p:cNvSpPr>
          <p:nvPr/>
        </p:nvSpPr>
        <p:spPr bwMode="auto">
          <a:xfrm>
            <a:off x="3625850" y="123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18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19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20" name="Oval 48"/>
          <p:cNvSpPr>
            <a:spLocks noChangeArrowheads="1"/>
          </p:cNvSpPr>
          <p:nvPr/>
        </p:nvSpPr>
        <p:spPr bwMode="auto">
          <a:xfrm>
            <a:off x="1651000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21" name="Oval 49"/>
          <p:cNvSpPr>
            <a:spLocks noChangeArrowheads="1"/>
          </p:cNvSpPr>
          <p:nvPr/>
        </p:nvSpPr>
        <p:spPr bwMode="auto">
          <a:xfrm>
            <a:off x="1835150" y="2085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22" name="Oval 50"/>
          <p:cNvSpPr>
            <a:spLocks noChangeArrowheads="1"/>
          </p:cNvSpPr>
          <p:nvPr/>
        </p:nvSpPr>
        <p:spPr bwMode="auto">
          <a:xfrm>
            <a:off x="1778000" y="2030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23" name="Oval 51"/>
          <p:cNvSpPr>
            <a:spLocks noChangeArrowheads="1"/>
          </p:cNvSpPr>
          <p:nvPr/>
        </p:nvSpPr>
        <p:spPr bwMode="auto">
          <a:xfrm>
            <a:off x="1685925" y="2028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24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25" name="Oval 53"/>
          <p:cNvSpPr>
            <a:spLocks noChangeArrowheads="1"/>
          </p:cNvSpPr>
          <p:nvPr/>
        </p:nvSpPr>
        <p:spPr bwMode="auto">
          <a:xfrm>
            <a:off x="1379538" y="293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26" name="Oval 54"/>
          <p:cNvSpPr>
            <a:spLocks noChangeArrowheads="1"/>
          </p:cNvSpPr>
          <p:nvPr/>
        </p:nvSpPr>
        <p:spPr bwMode="auto">
          <a:xfrm>
            <a:off x="1327150" y="316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27" name="Oval 55"/>
          <p:cNvSpPr>
            <a:spLocks noChangeArrowheads="1"/>
          </p:cNvSpPr>
          <p:nvPr/>
        </p:nvSpPr>
        <p:spPr bwMode="auto">
          <a:xfrm>
            <a:off x="1460500" y="2911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28" name="Oval 56"/>
          <p:cNvSpPr>
            <a:spLocks noChangeArrowheads="1"/>
          </p:cNvSpPr>
          <p:nvPr/>
        </p:nvSpPr>
        <p:spPr bwMode="auto">
          <a:xfrm>
            <a:off x="1246188" y="2930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29" name="Oval 57"/>
          <p:cNvSpPr>
            <a:spLocks noChangeArrowheads="1"/>
          </p:cNvSpPr>
          <p:nvPr/>
        </p:nvSpPr>
        <p:spPr bwMode="auto">
          <a:xfrm>
            <a:off x="1322388" y="2901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30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31" name="Oval 59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32" name="Oval 60"/>
          <p:cNvSpPr>
            <a:spLocks noChangeArrowheads="1"/>
          </p:cNvSpPr>
          <p:nvPr/>
        </p:nvSpPr>
        <p:spPr bwMode="auto">
          <a:xfrm>
            <a:off x="3067050" y="2578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33" name="Oval 61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34" name="Oval 62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35" name="Oval 63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36" name="Oval 64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37" name="Oval 65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38" name="Oval 66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39" name="Oval 67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40" name="Oval 68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41" name="Oval 69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42" name="Oval 70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43" name="Oval 71"/>
          <p:cNvSpPr>
            <a:spLocks noChangeArrowheads="1"/>
          </p:cNvSpPr>
          <p:nvPr/>
        </p:nvSpPr>
        <p:spPr bwMode="auto">
          <a:xfrm>
            <a:off x="3727450" y="2924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44" name="Oval 72"/>
          <p:cNvSpPr>
            <a:spLocks noChangeArrowheads="1"/>
          </p:cNvSpPr>
          <p:nvPr/>
        </p:nvSpPr>
        <p:spPr bwMode="auto">
          <a:xfrm>
            <a:off x="3975100" y="2889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45" name="Oval 73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46" name="Oval 74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47" name="Oval 75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48" name="Oval 76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49" name="Oval 77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50" name="Oval 78"/>
          <p:cNvSpPr>
            <a:spLocks noChangeArrowheads="1"/>
          </p:cNvSpPr>
          <p:nvPr/>
        </p:nvSpPr>
        <p:spPr bwMode="auto">
          <a:xfrm>
            <a:off x="4451350" y="1651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51" name="Oval 79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52" name="Oval 80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53" name="Oval 81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54" name="Oval 82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55" name="Oval 83"/>
          <p:cNvSpPr>
            <a:spLocks noChangeArrowheads="1"/>
          </p:cNvSpPr>
          <p:nvPr/>
        </p:nvSpPr>
        <p:spPr bwMode="auto">
          <a:xfrm>
            <a:off x="5795963" y="1752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56" name="Oval 84"/>
          <p:cNvSpPr>
            <a:spLocks noChangeArrowheads="1"/>
          </p:cNvSpPr>
          <p:nvPr/>
        </p:nvSpPr>
        <p:spPr bwMode="auto">
          <a:xfrm>
            <a:off x="5530850" y="1803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57" name="Oval 85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58" name="Oval 86"/>
          <p:cNvSpPr>
            <a:spLocks noChangeArrowheads="1"/>
          </p:cNvSpPr>
          <p:nvPr/>
        </p:nvSpPr>
        <p:spPr bwMode="auto">
          <a:xfrm>
            <a:off x="5738813" y="1689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59" name="Oval 87"/>
          <p:cNvSpPr>
            <a:spLocks noChangeArrowheads="1"/>
          </p:cNvSpPr>
          <p:nvPr/>
        </p:nvSpPr>
        <p:spPr bwMode="auto">
          <a:xfrm>
            <a:off x="5675313" y="1635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60" name="Oval 88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61" name="Oval 89"/>
          <p:cNvSpPr>
            <a:spLocks noChangeArrowheads="1"/>
          </p:cNvSpPr>
          <p:nvPr/>
        </p:nvSpPr>
        <p:spPr bwMode="auto">
          <a:xfrm>
            <a:off x="502285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62" name="Oval 90"/>
          <p:cNvSpPr>
            <a:spLocks noChangeArrowheads="1"/>
          </p:cNvSpPr>
          <p:nvPr/>
        </p:nvSpPr>
        <p:spPr bwMode="auto">
          <a:xfrm>
            <a:off x="4838700" y="2520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63" name="Oval 91"/>
          <p:cNvSpPr>
            <a:spLocks noChangeArrowheads="1"/>
          </p:cNvSpPr>
          <p:nvPr/>
        </p:nvSpPr>
        <p:spPr bwMode="auto">
          <a:xfrm>
            <a:off x="5103813" y="2368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64" name="Oval 92"/>
          <p:cNvSpPr>
            <a:spLocks noChangeArrowheads="1"/>
          </p:cNvSpPr>
          <p:nvPr/>
        </p:nvSpPr>
        <p:spPr bwMode="auto">
          <a:xfrm>
            <a:off x="5016500" y="230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65" name="Oval 93"/>
          <p:cNvSpPr>
            <a:spLocks noChangeArrowheads="1"/>
          </p:cNvSpPr>
          <p:nvPr/>
        </p:nvSpPr>
        <p:spPr bwMode="auto">
          <a:xfrm>
            <a:off x="4940300" y="2306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66" name="Oval 94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67" name="Oval 95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68" name="Oval 96"/>
          <p:cNvSpPr>
            <a:spLocks noChangeArrowheads="1"/>
          </p:cNvSpPr>
          <p:nvPr/>
        </p:nvSpPr>
        <p:spPr bwMode="auto">
          <a:xfrm>
            <a:off x="6591300" y="1739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69" name="Oval 97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70" name="Oval 98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71" name="Oval 99"/>
          <p:cNvSpPr>
            <a:spLocks noChangeArrowheads="1"/>
          </p:cNvSpPr>
          <p:nvPr/>
        </p:nvSpPr>
        <p:spPr bwMode="auto">
          <a:xfrm>
            <a:off x="6827838" y="180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72" name="Oval 100"/>
          <p:cNvSpPr>
            <a:spLocks noChangeArrowheads="1"/>
          </p:cNvSpPr>
          <p:nvPr/>
        </p:nvSpPr>
        <p:spPr bwMode="auto">
          <a:xfrm>
            <a:off x="6813550" y="1736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5573" name="Group 101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105574" name="Oval 10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75" name="Oval 10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76" name="Oval 10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77" name="Oval 10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78" name="Oval 10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79" name="Oval 10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5580" name="Group 108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105581" name="Oval 10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82" name="Oval 11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83" name="Oval 11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84" name="Oval 11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85" name="Oval 11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86" name="Oval 11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587" name="Oval 115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88" name="Oval 116"/>
          <p:cNvSpPr>
            <a:spLocks noChangeArrowheads="1"/>
          </p:cNvSpPr>
          <p:nvPr/>
        </p:nvSpPr>
        <p:spPr bwMode="auto">
          <a:xfrm>
            <a:off x="3822700" y="3981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89" name="Oval 117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90" name="Oval 118"/>
          <p:cNvSpPr>
            <a:spLocks noChangeArrowheads="1"/>
          </p:cNvSpPr>
          <p:nvPr/>
        </p:nvSpPr>
        <p:spPr bwMode="auto">
          <a:xfrm>
            <a:off x="3800475" y="3689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91" name="Oval 119"/>
          <p:cNvSpPr>
            <a:spLocks noChangeArrowheads="1"/>
          </p:cNvSpPr>
          <p:nvPr/>
        </p:nvSpPr>
        <p:spPr bwMode="auto">
          <a:xfrm>
            <a:off x="3716338" y="3763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92" name="Oval 120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93" name="Oval 121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94" name="Oval 122"/>
          <p:cNvSpPr>
            <a:spLocks noChangeArrowheads="1"/>
          </p:cNvSpPr>
          <p:nvPr/>
        </p:nvSpPr>
        <p:spPr bwMode="auto">
          <a:xfrm>
            <a:off x="7499350" y="2443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95" name="Oval 123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96" name="Oval 124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97" name="Oval 125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98" name="Oval 126"/>
          <p:cNvSpPr>
            <a:spLocks noChangeArrowheads="1"/>
          </p:cNvSpPr>
          <p:nvPr/>
        </p:nvSpPr>
        <p:spPr bwMode="auto">
          <a:xfrm>
            <a:off x="7734300" y="250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5599" name="Group 127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105600" name="Oval 12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01" name="Oval 12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02" name="Oval 13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03" name="Oval 13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04" name="Oval 13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05" name="Oval 13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606" name="Oval 134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07" name="Oval 135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08" name="Oval 136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09" name="Oval 137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10" name="Oval 138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11" name="Oval 139"/>
          <p:cNvSpPr>
            <a:spLocks noChangeArrowheads="1"/>
          </p:cNvSpPr>
          <p:nvPr/>
        </p:nvSpPr>
        <p:spPr bwMode="auto">
          <a:xfrm>
            <a:off x="8255000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12" name="Oval 140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13" name="Oval 141"/>
          <p:cNvSpPr>
            <a:spLocks noChangeArrowheads="1"/>
          </p:cNvSpPr>
          <p:nvPr/>
        </p:nvSpPr>
        <p:spPr bwMode="auto">
          <a:xfrm>
            <a:off x="8261350" y="4311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14" name="Oval 142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15" name="Oval 143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16" name="Oval 144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17" name="Oval 145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18" name="Oval 146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19" name="Oval 147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20" name="Oval 148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21" name="Oval 149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22" name="Oval 150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23" name="Oval 151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5624" name="Group 152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105625" name="Oval 15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26" name="Oval 15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27" name="Oval 15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28" name="Oval 15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29" name="Oval 15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30" name="Oval 15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631" name="Oval 159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32" name="Oval 160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33" name="Oval 161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34" name="Oval 162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35" name="Oval 163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36" name="Oval 164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37" name="Oval 165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38" name="Oval 166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39" name="Oval 167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40" name="Oval 168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41" name="Oval 169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42" name="Oval 170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5643" name="Group 171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105644" name="Oval 17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45" name="Oval 17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46" name="Oval 17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47" name="Oval 17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48" name="Oval 17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49" name="Oval 17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650" name="Oval 178"/>
          <p:cNvSpPr>
            <a:spLocks noChangeArrowheads="1"/>
          </p:cNvSpPr>
          <p:nvPr/>
        </p:nvSpPr>
        <p:spPr bwMode="auto">
          <a:xfrm>
            <a:off x="5043488" y="5387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51" name="Oval 179"/>
          <p:cNvSpPr>
            <a:spLocks noChangeArrowheads="1"/>
          </p:cNvSpPr>
          <p:nvPr/>
        </p:nvSpPr>
        <p:spPr bwMode="auto">
          <a:xfrm>
            <a:off x="5054600" y="5481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52" name="Oval 180"/>
          <p:cNvSpPr>
            <a:spLocks noChangeArrowheads="1"/>
          </p:cNvSpPr>
          <p:nvPr/>
        </p:nvSpPr>
        <p:spPr bwMode="auto">
          <a:xfrm>
            <a:off x="5035550" y="529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53" name="Oval 181"/>
          <p:cNvSpPr>
            <a:spLocks noChangeArrowheads="1"/>
          </p:cNvSpPr>
          <p:nvPr/>
        </p:nvSpPr>
        <p:spPr bwMode="auto">
          <a:xfrm>
            <a:off x="5072063" y="5168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54" name="Oval 18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55" name="Oval 183"/>
          <p:cNvSpPr>
            <a:spLocks noChangeArrowheads="1"/>
          </p:cNvSpPr>
          <p:nvPr/>
        </p:nvSpPr>
        <p:spPr bwMode="auto">
          <a:xfrm>
            <a:off x="5068888" y="5232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5656" name="Group 184"/>
          <p:cNvGrpSpPr>
            <a:grpSpLocks/>
          </p:cNvGrpSpPr>
          <p:nvPr/>
        </p:nvGrpSpPr>
        <p:grpSpPr bwMode="auto">
          <a:xfrm>
            <a:off x="4502150" y="5937250"/>
            <a:ext cx="234950" cy="247650"/>
            <a:chOff x="292" y="828"/>
            <a:chExt cx="148" cy="156"/>
          </a:xfrm>
        </p:grpSpPr>
        <p:sp>
          <p:nvSpPr>
            <p:cNvPr id="105657" name="Oval 18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58" name="Oval 18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59" name="Oval 18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60" name="Oval 18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61" name="Oval 18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62" name="Oval 19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663" name="Oval 191"/>
          <p:cNvSpPr>
            <a:spLocks noChangeArrowheads="1"/>
          </p:cNvSpPr>
          <p:nvPr/>
        </p:nvSpPr>
        <p:spPr bwMode="auto">
          <a:xfrm>
            <a:off x="4189413" y="4716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64" name="Oval 192"/>
          <p:cNvSpPr>
            <a:spLocks noChangeArrowheads="1"/>
          </p:cNvSpPr>
          <p:nvPr/>
        </p:nvSpPr>
        <p:spPr bwMode="auto">
          <a:xfrm>
            <a:off x="4419600" y="4813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65" name="Oval 193"/>
          <p:cNvSpPr>
            <a:spLocks noChangeArrowheads="1"/>
          </p:cNvSpPr>
          <p:nvPr/>
        </p:nvSpPr>
        <p:spPr bwMode="auto">
          <a:xfrm>
            <a:off x="4248150" y="463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66" name="Oval 194"/>
          <p:cNvSpPr>
            <a:spLocks noChangeArrowheads="1"/>
          </p:cNvSpPr>
          <p:nvPr/>
        </p:nvSpPr>
        <p:spPr bwMode="auto">
          <a:xfrm>
            <a:off x="4186238" y="4622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67" name="Oval 195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68" name="Oval 196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5669" name="Group 197"/>
          <p:cNvGrpSpPr>
            <a:grpSpLocks/>
          </p:cNvGrpSpPr>
          <p:nvPr/>
        </p:nvGrpSpPr>
        <p:grpSpPr bwMode="auto">
          <a:xfrm>
            <a:off x="3282950" y="6165850"/>
            <a:ext cx="234950" cy="247650"/>
            <a:chOff x="292" y="828"/>
            <a:chExt cx="148" cy="156"/>
          </a:xfrm>
        </p:grpSpPr>
        <p:sp>
          <p:nvSpPr>
            <p:cNvPr id="105670" name="Oval 19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71" name="Oval 19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72" name="Oval 20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73" name="Oval 20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74" name="Oval 20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75" name="Oval 20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5676" name="Group 204"/>
          <p:cNvGrpSpPr>
            <a:grpSpLocks/>
          </p:cNvGrpSpPr>
          <p:nvPr/>
        </p:nvGrpSpPr>
        <p:grpSpPr bwMode="auto">
          <a:xfrm>
            <a:off x="2203450" y="5835650"/>
            <a:ext cx="234950" cy="247650"/>
            <a:chOff x="292" y="828"/>
            <a:chExt cx="148" cy="156"/>
          </a:xfrm>
        </p:grpSpPr>
        <p:sp>
          <p:nvSpPr>
            <p:cNvPr id="105677" name="Oval 20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78" name="Oval 20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79" name="Oval 20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80" name="Oval 20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81" name="Oval 20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82" name="Oval 21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683" name="Oval 211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84" name="Oval 212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85" name="Oval 213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86" name="Oval 214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87" name="Oval 215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88" name="Oval 216"/>
          <p:cNvSpPr>
            <a:spLocks noChangeArrowheads="1"/>
          </p:cNvSpPr>
          <p:nvPr/>
        </p:nvSpPr>
        <p:spPr bwMode="auto">
          <a:xfrm>
            <a:off x="1319213" y="40338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89" name="Oval 217"/>
          <p:cNvSpPr>
            <a:spLocks noChangeArrowheads="1"/>
          </p:cNvSpPr>
          <p:nvPr/>
        </p:nvSpPr>
        <p:spPr bwMode="auto">
          <a:xfrm>
            <a:off x="114300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90" name="Oval 218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91" name="Oval 219"/>
          <p:cNvSpPr>
            <a:spLocks noChangeArrowheads="1"/>
          </p:cNvSpPr>
          <p:nvPr/>
        </p:nvSpPr>
        <p:spPr bwMode="auto">
          <a:xfrm>
            <a:off x="1087438" y="3944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92" name="Oval 220"/>
          <p:cNvSpPr>
            <a:spLocks noChangeArrowheads="1"/>
          </p:cNvSpPr>
          <p:nvPr/>
        </p:nvSpPr>
        <p:spPr bwMode="auto">
          <a:xfrm>
            <a:off x="1198563" y="3927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693" name="Oval 221"/>
          <p:cNvSpPr>
            <a:spLocks noChangeArrowheads="1"/>
          </p:cNvSpPr>
          <p:nvPr/>
        </p:nvSpPr>
        <p:spPr bwMode="auto">
          <a:xfrm>
            <a:off x="1254125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5694" name="Group 222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105695" name="Oval 22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96" name="Oval 22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97" name="Oval 22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98" name="Oval 22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99" name="Oval 22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700" name="Oval 22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701" name="Oval 229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02" name="Oval 230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03" name="Oval 231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04" name="Oval 232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05" name="Oval 233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06" name="Oval 234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07" name="Line 235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08" name="Line 236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09" name="Line 237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10" name="Line 238"/>
          <p:cNvSpPr>
            <a:spLocks noChangeShapeType="1"/>
          </p:cNvSpPr>
          <p:nvPr/>
        </p:nvSpPr>
        <p:spPr bwMode="auto">
          <a:xfrm flipH="1">
            <a:off x="1276350" y="3384550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11" name="Line 239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12" name="Line 240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13" name="Text Box 241"/>
          <p:cNvSpPr txBox="1">
            <a:spLocks noChangeArrowheads="1"/>
          </p:cNvSpPr>
          <p:nvPr/>
        </p:nvSpPr>
        <p:spPr bwMode="auto">
          <a:xfrm>
            <a:off x="123825" y="804863"/>
            <a:ext cx="40465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Pebble Search/Exchange Operation</a:t>
            </a:r>
          </a:p>
        </p:txBody>
      </p:sp>
      <p:sp>
        <p:nvSpPr>
          <p:cNvPr id="105714" name="Line 242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15" name="Line 243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16" name="Line 244"/>
          <p:cNvSpPr>
            <a:spLocks noChangeShapeType="1"/>
          </p:cNvSpPr>
          <p:nvPr/>
        </p:nvSpPr>
        <p:spPr bwMode="auto">
          <a:xfrm flipH="1">
            <a:off x="1401763" y="2463800"/>
            <a:ext cx="165100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17" name="Line 245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18" name="Line 246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19" name="Line 247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20" name="Line 248"/>
          <p:cNvSpPr>
            <a:spLocks noChangeShapeType="1"/>
          </p:cNvSpPr>
          <p:nvPr/>
        </p:nvSpPr>
        <p:spPr bwMode="auto">
          <a:xfrm flipH="1">
            <a:off x="1735138" y="1658938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21" name="Line 249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22" name="Line 250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23" name="Line 251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24" name="Line 252"/>
          <p:cNvSpPr>
            <a:spLocks noChangeShapeType="1"/>
          </p:cNvSpPr>
          <p:nvPr/>
        </p:nvSpPr>
        <p:spPr bwMode="auto">
          <a:xfrm flipV="1">
            <a:off x="2368550" y="1206500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25" name="Line 253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26" name="Line 254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27" name="Line 255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28" name="Line 256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29" name="Line 257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30" name="Line 258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31" name="Line 259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32" name="Line 260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33" name="Line 261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34" name="Line 262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35" name="Line 263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36" name="Line 264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37" name="Line 265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38" name="Line 266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39" name="Line 267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40" name="Line 268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41" name="Line 269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42" name="Line 270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43" name="Line 271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44" name="Line 272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45" name="Line 273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46" name="Line 274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47" name="Line 275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48" name="Line 276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49" name="Line 277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50" name="Line 278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51" name="Line 279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52" name="Line 280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53" name="Line 281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54" name="Line 282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55" name="Line 283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56" name="Line 284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57" name="Line 285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58" name="Line 286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59" name="Line 287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60" name="Line 288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61" name="Line 289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62" name="Line 290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63" name="Line 291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64" name="Line 292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65" name="Line 293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66" name="Line 294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67" name="Line 295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68" name="Line 296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69" name="Line 297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70" name="Line 298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71" name="Line 299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72" name="Line 300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73" name="Line 301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74" name="Line 302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75" name="Line 303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76" name="Line 304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77" name="Line 305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78" name="Line 306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79" name="Line 307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80" name="Line 308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81" name="Line 309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82" name="Line 310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83" name="Line 311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84" name="Line 312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85" name="Line 313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86" name="Line 314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87" name="Line 315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88" name="Line 316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89" name="Line 317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90" name="Line 318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91" name="Line 319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92" name="Line 320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93" name="Line 321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94" name="Line 322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95" name="Line 323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96" name="Line 324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97" name="Line 325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98" name="Line 326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799" name="Line 327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00" name="Line 328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01" name="Line 329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02" name="Line 330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03" name="Line 331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04" name="Line 332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05" name="Line 333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06" name="Line 334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07" name="Line 335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08" name="Line 336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09" name="Line 337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10" name="Line 338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11" name="Line 339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12" name="Line 340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13" name="Line 341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14" name="Line 342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15" name="Line 343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16" name="Line 344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17" name="Line 345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18" name="Line 346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19" name="Line 347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20" name="Line 348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21" name="Line 349"/>
          <p:cNvSpPr>
            <a:spLocks noChangeShapeType="1"/>
          </p:cNvSpPr>
          <p:nvPr/>
        </p:nvSpPr>
        <p:spPr bwMode="auto">
          <a:xfrm flipH="1">
            <a:off x="4691063" y="5499100"/>
            <a:ext cx="4953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22" name="Line 350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23" name="Line 351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824" name="Line 352"/>
          <p:cNvSpPr>
            <a:spLocks noChangeShapeType="1"/>
          </p:cNvSpPr>
          <p:nvPr/>
        </p:nvSpPr>
        <p:spPr bwMode="auto">
          <a:xfrm flipH="1">
            <a:off x="4813300" y="5554663"/>
            <a:ext cx="528638" cy="452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54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3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4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5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6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7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8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9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0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1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2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3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4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5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6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7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8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9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40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41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42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43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44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45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46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47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48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49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50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51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52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53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55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56" name="Oval 36"/>
          <p:cNvSpPr>
            <a:spLocks noChangeArrowheads="1"/>
          </p:cNvSpPr>
          <p:nvPr/>
        </p:nvSpPr>
        <p:spPr bwMode="auto">
          <a:xfrm>
            <a:off x="2330450" y="156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57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58" name="Oval 38"/>
          <p:cNvSpPr>
            <a:spLocks noChangeArrowheads="1"/>
          </p:cNvSpPr>
          <p:nvPr/>
        </p:nvSpPr>
        <p:spPr bwMode="auto">
          <a:xfrm>
            <a:off x="2538413" y="1417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59" name="Oval 39"/>
          <p:cNvSpPr>
            <a:spLocks noChangeArrowheads="1"/>
          </p:cNvSpPr>
          <p:nvPr/>
        </p:nvSpPr>
        <p:spPr bwMode="auto">
          <a:xfrm>
            <a:off x="2444750" y="1360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60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61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62" name="Oval 42"/>
          <p:cNvSpPr>
            <a:spLocks noChangeArrowheads="1"/>
          </p:cNvSpPr>
          <p:nvPr/>
        </p:nvSpPr>
        <p:spPr bwMode="auto">
          <a:xfrm>
            <a:off x="3384550" y="1325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63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64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65" name="Oval 45"/>
          <p:cNvSpPr>
            <a:spLocks noChangeArrowheads="1"/>
          </p:cNvSpPr>
          <p:nvPr/>
        </p:nvSpPr>
        <p:spPr bwMode="auto">
          <a:xfrm>
            <a:off x="3625850" y="123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66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67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68" name="Oval 48"/>
          <p:cNvSpPr>
            <a:spLocks noChangeArrowheads="1"/>
          </p:cNvSpPr>
          <p:nvPr/>
        </p:nvSpPr>
        <p:spPr bwMode="auto">
          <a:xfrm>
            <a:off x="1651000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69" name="Oval 49"/>
          <p:cNvSpPr>
            <a:spLocks noChangeArrowheads="1"/>
          </p:cNvSpPr>
          <p:nvPr/>
        </p:nvSpPr>
        <p:spPr bwMode="auto">
          <a:xfrm>
            <a:off x="1835150" y="2085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70" name="Oval 50"/>
          <p:cNvSpPr>
            <a:spLocks noChangeArrowheads="1"/>
          </p:cNvSpPr>
          <p:nvPr/>
        </p:nvSpPr>
        <p:spPr bwMode="auto">
          <a:xfrm>
            <a:off x="1778000" y="2030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71" name="Oval 51"/>
          <p:cNvSpPr>
            <a:spLocks noChangeArrowheads="1"/>
          </p:cNvSpPr>
          <p:nvPr/>
        </p:nvSpPr>
        <p:spPr bwMode="auto">
          <a:xfrm>
            <a:off x="1685925" y="2028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72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73" name="Oval 53"/>
          <p:cNvSpPr>
            <a:spLocks noChangeArrowheads="1"/>
          </p:cNvSpPr>
          <p:nvPr/>
        </p:nvSpPr>
        <p:spPr bwMode="auto">
          <a:xfrm>
            <a:off x="1379538" y="293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74" name="Oval 54"/>
          <p:cNvSpPr>
            <a:spLocks noChangeArrowheads="1"/>
          </p:cNvSpPr>
          <p:nvPr/>
        </p:nvSpPr>
        <p:spPr bwMode="auto">
          <a:xfrm>
            <a:off x="1327150" y="316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75" name="Oval 55"/>
          <p:cNvSpPr>
            <a:spLocks noChangeArrowheads="1"/>
          </p:cNvSpPr>
          <p:nvPr/>
        </p:nvSpPr>
        <p:spPr bwMode="auto">
          <a:xfrm>
            <a:off x="1460500" y="2911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76" name="Oval 56"/>
          <p:cNvSpPr>
            <a:spLocks noChangeArrowheads="1"/>
          </p:cNvSpPr>
          <p:nvPr/>
        </p:nvSpPr>
        <p:spPr bwMode="auto">
          <a:xfrm>
            <a:off x="1246188" y="2930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77" name="Oval 57"/>
          <p:cNvSpPr>
            <a:spLocks noChangeArrowheads="1"/>
          </p:cNvSpPr>
          <p:nvPr/>
        </p:nvSpPr>
        <p:spPr bwMode="auto">
          <a:xfrm>
            <a:off x="1322388" y="2901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78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79" name="Oval 59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80" name="Oval 60"/>
          <p:cNvSpPr>
            <a:spLocks noChangeArrowheads="1"/>
          </p:cNvSpPr>
          <p:nvPr/>
        </p:nvSpPr>
        <p:spPr bwMode="auto">
          <a:xfrm>
            <a:off x="3067050" y="2578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81" name="Oval 61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82" name="Oval 62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83" name="Oval 63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84" name="Oval 64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85" name="Oval 65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86" name="Oval 66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87" name="Oval 67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88" name="Oval 68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89" name="Oval 69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90" name="Oval 70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91" name="Oval 71"/>
          <p:cNvSpPr>
            <a:spLocks noChangeArrowheads="1"/>
          </p:cNvSpPr>
          <p:nvPr/>
        </p:nvSpPr>
        <p:spPr bwMode="auto">
          <a:xfrm>
            <a:off x="3727450" y="2924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92" name="Oval 72"/>
          <p:cNvSpPr>
            <a:spLocks noChangeArrowheads="1"/>
          </p:cNvSpPr>
          <p:nvPr/>
        </p:nvSpPr>
        <p:spPr bwMode="auto">
          <a:xfrm>
            <a:off x="3975100" y="2889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93" name="Oval 73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94" name="Oval 74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95" name="Oval 75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96" name="Oval 76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97" name="Oval 77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98" name="Oval 78"/>
          <p:cNvSpPr>
            <a:spLocks noChangeArrowheads="1"/>
          </p:cNvSpPr>
          <p:nvPr/>
        </p:nvSpPr>
        <p:spPr bwMode="auto">
          <a:xfrm>
            <a:off x="4451350" y="1651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99" name="Oval 79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00" name="Oval 80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01" name="Oval 81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02" name="Oval 82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03" name="Oval 83"/>
          <p:cNvSpPr>
            <a:spLocks noChangeArrowheads="1"/>
          </p:cNvSpPr>
          <p:nvPr/>
        </p:nvSpPr>
        <p:spPr bwMode="auto">
          <a:xfrm>
            <a:off x="5795963" y="1752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04" name="Oval 84"/>
          <p:cNvSpPr>
            <a:spLocks noChangeArrowheads="1"/>
          </p:cNvSpPr>
          <p:nvPr/>
        </p:nvSpPr>
        <p:spPr bwMode="auto">
          <a:xfrm>
            <a:off x="5530850" y="1803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05" name="Oval 85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06" name="Oval 86"/>
          <p:cNvSpPr>
            <a:spLocks noChangeArrowheads="1"/>
          </p:cNvSpPr>
          <p:nvPr/>
        </p:nvSpPr>
        <p:spPr bwMode="auto">
          <a:xfrm>
            <a:off x="5738813" y="1689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07" name="Oval 87"/>
          <p:cNvSpPr>
            <a:spLocks noChangeArrowheads="1"/>
          </p:cNvSpPr>
          <p:nvPr/>
        </p:nvSpPr>
        <p:spPr bwMode="auto">
          <a:xfrm>
            <a:off x="5675313" y="1635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08" name="Oval 88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09" name="Oval 89"/>
          <p:cNvSpPr>
            <a:spLocks noChangeArrowheads="1"/>
          </p:cNvSpPr>
          <p:nvPr/>
        </p:nvSpPr>
        <p:spPr bwMode="auto">
          <a:xfrm>
            <a:off x="502285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10" name="Oval 90"/>
          <p:cNvSpPr>
            <a:spLocks noChangeArrowheads="1"/>
          </p:cNvSpPr>
          <p:nvPr/>
        </p:nvSpPr>
        <p:spPr bwMode="auto">
          <a:xfrm>
            <a:off x="4838700" y="2520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11" name="Oval 91"/>
          <p:cNvSpPr>
            <a:spLocks noChangeArrowheads="1"/>
          </p:cNvSpPr>
          <p:nvPr/>
        </p:nvSpPr>
        <p:spPr bwMode="auto">
          <a:xfrm>
            <a:off x="5103813" y="2368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12" name="Oval 92"/>
          <p:cNvSpPr>
            <a:spLocks noChangeArrowheads="1"/>
          </p:cNvSpPr>
          <p:nvPr/>
        </p:nvSpPr>
        <p:spPr bwMode="auto">
          <a:xfrm>
            <a:off x="5016500" y="230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13" name="Oval 93"/>
          <p:cNvSpPr>
            <a:spLocks noChangeArrowheads="1"/>
          </p:cNvSpPr>
          <p:nvPr/>
        </p:nvSpPr>
        <p:spPr bwMode="auto">
          <a:xfrm>
            <a:off x="4940300" y="2306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14" name="Oval 94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15" name="Oval 95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16" name="Oval 96"/>
          <p:cNvSpPr>
            <a:spLocks noChangeArrowheads="1"/>
          </p:cNvSpPr>
          <p:nvPr/>
        </p:nvSpPr>
        <p:spPr bwMode="auto">
          <a:xfrm>
            <a:off x="6591300" y="1739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17" name="Oval 97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18" name="Oval 98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19" name="Oval 99"/>
          <p:cNvSpPr>
            <a:spLocks noChangeArrowheads="1"/>
          </p:cNvSpPr>
          <p:nvPr/>
        </p:nvSpPr>
        <p:spPr bwMode="auto">
          <a:xfrm>
            <a:off x="6827838" y="180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20" name="Oval 100"/>
          <p:cNvSpPr>
            <a:spLocks noChangeArrowheads="1"/>
          </p:cNvSpPr>
          <p:nvPr/>
        </p:nvSpPr>
        <p:spPr bwMode="auto">
          <a:xfrm>
            <a:off x="6813550" y="1736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7621" name="Group 101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107622" name="Oval 10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23" name="Oval 10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24" name="Oval 10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25" name="Oval 10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26" name="Oval 10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27" name="Oval 10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7628" name="Group 108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107629" name="Oval 10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30" name="Oval 11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31" name="Oval 11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32" name="Oval 11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33" name="Oval 11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34" name="Oval 11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635" name="Oval 115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36" name="Oval 116"/>
          <p:cNvSpPr>
            <a:spLocks noChangeArrowheads="1"/>
          </p:cNvSpPr>
          <p:nvPr/>
        </p:nvSpPr>
        <p:spPr bwMode="auto">
          <a:xfrm>
            <a:off x="3822700" y="3981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37" name="Oval 117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38" name="Oval 118"/>
          <p:cNvSpPr>
            <a:spLocks noChangeArrowheads="1"/>
          </p:cNvSpPr>
          <p:nvPr/>
        </p:nvSpPr>
        <p:spPr bwMode="auto">
          <a:xfrm>
            <a:off x="3800475" y="3689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39" name="Oval 119"/>
          <p:cNvSpPr>
            <a:spLocks noChangeArrowheads="1"/>
          </p:cNvSpPr>
          <p:nvPr/>
        </p:nvSpPr>
        <p:spPr bwMode="auto">
          <a:xfrm>
            <a:off x="3716338" y="3763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40" name="Oval 120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41" name="Oval 121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42" name="Oval 122"/>
          <p:cNvSpPr>
            <a:spLocks noChangeArrowheads="1"/>
          </p:cNvSpPr>
          <p:nvPr/>
        </p:nvSpPr>
        <p:spPr bwMode="auto">
          <a:xfrm>
            <a:off x="7499350" y="2443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43" name="Oval 123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44" name="Oval 124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45" name="Oval 125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46" name="Oval 126"/>
          <p:cNvSpPr>
            <a:spLocks noChangeArrowheads="1"/>
          </p:cNvSpPr>
          <p:nvPr/>
        </p:nvSpPr>
        <p:spPr bwMode="auto">
          <a:xfrm>
            <a:off x="7734300" y="250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7647" name="Group 127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107648" name="Oval 12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49" name="Oval 12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50" name="Oval 13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51" name="Oval 13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52" name="Oval 13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53" name="Oval 13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654" name="Oval 134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55" name="Oval 135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56" name="Oval 136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57" name="Oval 137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58" name="Oval 138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59" name="Oval 139"/>
          <p:cNvSpPr>
            <a:spLocks noChangeArrowheads="1"/>
          </p:cNvSpPr>
          <p:nvPr/>
        </p:nvSpPr>
        <p:spPr bwMode="auto">
          <a:xfrm>
            <a:off x="8255000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60" name="Oval 140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61" name="Oval 141"/>
          <p:cNvSpPr>
            <a:spLocks noChangeArrowheads="1"/>
          </p:cNvSpPr>
          <p:nvPr/>
        </p:nvSpPr>
        <p:spPr bwMode="auto">
          <a:xfrm>
            <a:off x="8261350" y="4311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62" name="Oval 142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63" name="Oval 143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64" name="Oval 144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65" name="Oval 145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66" name="Oval 146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67" name="Oval 147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68" name="Oval 148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69" name="Oval 149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70" name="Oval 150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71" name="Oval 151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7672" name="Group 152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107673" name="Oval 15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74" name="Oval 15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75" name="Oval 15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76" name="Oval 15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77" name="Oval 15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78" name="Oval 15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679" name="Oval 159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80" name="Oval 160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81" name="Oval 161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82" name="Oval 162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83" name="Oval 163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84" name="Oval 164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85" name="Oval 165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86" name="Oval 166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87" name="Oval 167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88" name="Oval 168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89" name="Oval 169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90" name="Oval 170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7691" name="Group 171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107692" name="Oval 17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93" name="Oval 17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94" name="Oval 17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95" name="Oval 17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96" name="Oval 17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97" name="Oval 17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698" name="Oval 178"/>
          <p:cNvSpPr>
            <a:spLocks noChangeArrowheads="1"/>
          </p:cNvSpPr>
          <p:nvPr/>
        </p:nvSpPr>
        <p:spPr bwMode="auto">
          <a:xfrm>
            <a:off x="5043488" y="5387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699" name="Oval 179"/>
          <p:cNvSpPr>
            <a:spLocks noChangeArrowheads="1"/>
          </p:cNvSpPr>
          <p:nvPr/>
        </p:nvSpPr>
        <p:spPr bwMode="auto">
          <a:xfrm>
            <a:off x="5054600" y="5481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00" name="Oval 180"/>
          <p:cNvSpPr>
            <a:spLocks noChangeArrowheads="1"/>
          </p:cNvSpPr>
          <p:nvPr/>
        </p:nvSpPr>
        <p:spPr bwMode="auto">
          <a:xfrm>
            <a:off x="5035550" y="529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01" name="Oval 181"/>
          <p:cNvSpPr>
            <a:spLocks noChangeArrowheads="1"/>
          </p:cNvSpPr>
          <p:nvPr/>
        </p:nvSpPr>
        <p:spPr bwMode="auto">
          <a:xfrm>
            <a:off x="5072063" y="5168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02" name="Oval 18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03" name="Oval 183"/>
          <p:cNvSpPr>
            <a:spLocks noChangeArrowheads="1"/>
          </p:cNvSpPr>
          <p:nvPr/>
        </p:nvSpPr>
        <p:spPr bwMode="auto">
          <a:xfrm>
            <a:off x="5068888" y="5232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7704" name="Group 184"/>
          <p:cNvGrpSpPr>
            <a:grpSpLocks/>
          </p:cNvGrpSpPr>
          <p:nvPr/>
        </p:nvGrpSpPr>
        <p:grpSpPr bwMode="auto">
          <a:xfrm>
            <a:off x="4502150" y="5937250"/>
            <a:ext cx="234950" cy="247650"/>
            <a:chOff x="292" y="828"/>
            <a:chExt cx="148" cy="156"/>
          </a:xfrm>
        </p:grpSpPr>
        <p:sp>
          <p:nvSpPr>
            <p:cNvPr id="107705" name="Oval 18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706" name="Oval 18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707" name="Oval 18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708" name="Oval 18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709" name="Oval 18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710" name="Oval 19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711" name="Oval 191"/>
          <p:cNvSpPr>
            <a:spLocks noChangeArrowheads="1"/>
          </p:cNvSpPr>
          <p:nvPr/>
        </p:nvSpPr>
        <p:spPr bwMode="auto">
          <a:xfrm>
            <a:off x="4189413" y="4716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12" name="Oval 192"/>
          <p:cNvSpPr>
            <a:spLocks noChangeArrowheads="1"/>
          </p:cNvSpPr>
          <p:nvPr/>
        </p:nvSpPr>
        <p:spPr bwMode="auto">
          <a:xfrm>
            <a:off x="4419600" y="4813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13" name="Oval 193"/>
          <p:cNvSpPr>
            <a:spLocks noChangeArrowheads="1"/>
          </p:cNvSpPr>
          <p:nvPr/>
        </p:nvSpPr>
        <p:spPr bwMode="auto">
          <a:xfrm>
            <a:off x="4248150" y="463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14" name="Oval 194"/>
          <p:cNvSpPr>
            <a:spLocks noChangeArrowheads="1"/>
          </p:cNvSpPr>
          <p:nvPr/>
        </p:nvSpPr>
        <p:spPr bwMode="auto">
          <a:xfrm>
            <a:off x="4186238" y="4622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15" name="Oval 195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16" name="Oval 196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7717" name="Group 197"/>
          <p:cNvGrpSpPr>
            <a:grpSpLocks/>
          </p:cNvGrpSpPr>
          <p:nvPr/>
        </p:nvGrpSpPr>
        <p:grpSpPr bwMode="auto">
          <a:xfrm>
            <a:off x="3282950" y="6165850"/>
            <a:ext cx="234950" cy="247650"/>
            <a:chOff x="292" y="828"/>
            <a:chExt cx="148" cy="156"/>
          </a:xfrm>
        </p:grpSpPr>
        <p:sp>
          <p:nvSpPr>
            <p:cNvPr id="107718" name="Oval 19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719" name="Oval 19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720" name="Oval 20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721" name="Oval 20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722" name="Oval 20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723" name="Oval 20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7724" name="Group 204"/>
          <p:cNvGrpSpPr>
            <a:grpSpLocks/>
          </p:cNvGrpSpPr>
          <p:nvPr/>
        </p:nvGrpSpPr>
        <p:grpSpPr bwMode="auto">
          <a:xfrm>
            <a:off x="2203450" y="5835650"/>
            <a:ext cx="234950" cy="247650"/>
            <a:chOff x="292" y="828"/>
            <a:chExt cx="148" cy="156"/>
          </a:xfrm>
        </p:grpSpPr>
        <p:sp>
          <p:nvSpPr>
            <p:cNvPr id="107725" name="Oval 20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726" name="Oval 20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727" name="Oval 20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728" name="Oval 20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729" name="Oval 20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730" name="Oval 21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731" name="Oval 211"/>
          <p:cNvSpPr>
            <a:spLocks noChangeArrowheads="1"/>
          </p:cNvSpPr>
          <p:nvPr/>
        </p:nvSpPr>
        <p:spPr bwMode="auto">
          <a:xfrm>
            <a:off x="2236788" y="4735513"/>
            <a:ext cx="57150" cy="50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32" name="Oval 212"/>
          <p:cNvSpPr>
            <a:spLocks noChangeArrowheads="1"/>
          </p:cNvSpPr>
          <p:nvPr/>
        </p:nvSpPr>
        <p:spPr bwMode="auto">
          <a:xfrm>
            <a:off x="2262188" y="4638675"/>
            <a:ext cx="57150" cy="50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33" name="Oval 213"/>
          <p:cNvSpPr>
            <a:spLocks noChangeArrowheads="1"/>
          </p:cNvSpPr>
          <p:nvPr/>
        </p:nvSpPr>
        <p:spPr bwMode="auto">
          <a:xfrm>
            <a:off x="2339975" y="4662488"/>
            <a:ext cx="57150" cy="50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34" name="Oval 214"/>
          <p:cNvSpPr>
            <a:spLocks noChangeArrowheads="1"/>
          </p:cNvSpPr>
          <p:nvPr/>
        </p:nvSpPr>
        <p:spPr bwMode="auto">
          <a:xfrm>
            <a:off x="2489200" y="4618038"/>
            <a:ext cx="57150" cy="50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35" name="Oval 215"/>
          <p:cNvSpPr>
            <a:spLocks noChangeArrowheads="1"/>
          </p:cNvSpPr>
          <p:nvPr/>
        </p:nvSpPr>
        <p:spPr bwMode="auto">
          <a:xfrm>
            <a:off x="2414588" y="4624388"/>
            <a:ext cx="57150" cy="50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36" name="Oval 216"/>
          <p:cNvSpPr>
            <a:spLocks noChangeArrowheads="1"/>
          </p:cNvSpPr>
          <p:nvPr/>
        </p:nvSpPr>
        <p:spPr bwMode="auto">
          <a:xfrm>
            <a:off x="1319213" y="40338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37" name="Oval 217"/>
          <p:cNvSpPr>
            <a:spLocks noChangeArrowheads="1"/>
          </p:cNvSpPr>
          <p:nvPr/>
        </p:nvSpPr>
        <p:spPr bwMode="auto">
          <a:xfrm>
            <a:off x="114300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38" name="Oval 218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39" name="Oval 219"/>
          <p:cNvSpPr>
            <a:spLocks noChangeArrowheads="1"/>
          </p:cNvSpPr>
          <p:nvPr/>
        </p:nvSpPr>
        <p:spPr bwMode="auto">
          <a:xfrm>
            <a:off x="1087438" y="3944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40" name="Oval 220"/>
          <p:cNvSpPr>
            <a:spLocks noChangeArrowheads="1"/>
          </p:cNvSpPr>
          <p:nvPr/>
        </p:nvSpPr>
        <p:spPr bwMode="auto">
          <a:xfrm>
            <a:off x="1198563" y="3927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41" name="Oval 221"/>
          <p:cNvSpPr>
            <a:spLocks noChangeArrowheads="1"/>
          </p:cNvSpPr>
          <p:nvPr/>
        </p:nvSpPr>
        <p:spPr bwMode="auto">
          <a:xfrm>
            <a:off x="1254125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7742" name="Group 222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107743" name="Oval 22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744" name="Oval 22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745" name="Oval 22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746" name="Oval 22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747" name="Oval 22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748" name="Oval 22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749" name="Oval 229"/>
          <p:cNvSpPr>
            <a:spLocks noChangeArrowheads="1"/>
          </p:cNvSpPr>
          <p:nvPr/>
        </p:nvSpPr>
        <p:spPr bwMode="auto">
          <a:xfrm>
            <a:off x="2154238" y="4076700"/>
            <a:ext cx="57150" cy="50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50" name="Oval 230"/>
          <p:cNvSpPr>
            <a:spLocks noChangeArrowheads="1"/>
          </p:cNvSpPr>
          <p:nvPr/>
        </p:nvSpPr>
        <p:spPr bwMode="auto">
          <a:xfrm>
            <a:off x="2249488" y="4025900"/>
            <a:ext cx="57150" cy="50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51" name="Oval 231"/>
          <p:cNvSpPr>
            <a:spLocks noChangeArrowheads="1"/>
          </p:cNvSpPr>
          <p:nvPr/>
        </p:nvSpPr>
        <p:spPr bwMode="auto">
          <a:xfrm>
            <a:off x="2243138" y="4127500"/>
            <a:ext cx="57150" cy="50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52" name="Oval 232"/>
          <p:cNvSpPr>
            <a:spLocks noChangeArrowheads="1"/>
          </p:cNvSpPr>
          <p:nvPr/>
        </p:nvSpPr>
        <p:spPr bwMode="auto">
          <a:xfrm>
            <a:off x="2160588" y="3987800"/>
            <a:ext cx="57150" cy="50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53" name="Oval 233"/>
          <p:cNvSpPr>
            <a:spLocks noChangeArrowheads="1"/>
          </p:cNvSpPr>
          <p:nvPr/>
        </p:nvSpPr>
        <p:spPr bwMode="auto">
          <a:xfrm>
            <a:off x="2236788" y="3930650"/>
            <a:ext cx="57150" cy="50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54" name="Oval 234"/>
          <p:cNvSpPr>
            <a:spLocks noChangeArrowheads="1"/>
          </p:cNvSpPr>
          <p:nvPr/>
        </p:nvSpPr>
        <p:spPr bwMode="auto">
          <a:xfrm>
            <a:off x="2332038" y="4076700"/>
            <a:ext cx="57150" cy="50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55" name="Line 235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56" name="Line 236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57" name="Line 237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58" name="Line 238"/>
          <p:cNvSpPr>
            <a:spLocks noChangeShapeType="1"/>
          </p:cNvSpPr>
          <p:nvPr/>
        </p:nvSpPr>
        <p:spPr bwMode="auto">
          <a:xfrm flipH="1">
            <a:off x="1276350" y="3384550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59" name="Line 239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60" name="Line 240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61" name="Text Box 241"/>
          <p:cNvSpPr txBox="1">
            <a:spLocks noChangeArrowheads="1"/>
          </p:cNvSpPr>
          <p:nvPr/>
        </p:nvSpPr>
        <p:spPr bwMode="auto">
          <a:xfrm>
            <a:off x="123825" y="804863"/>
            <a:ext cx="40465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Pebble Search/Exchange Operation</a:t>
            </a:r>
          </a:p>
        </p:txBody>
      </p:sp>
      <p:sp>
        <p:nvSpPr>
          <p:cNvPr id="107762" name="Line 242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63" name="Line 243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64" name="Line 244"/>
          <p:cNvSpPr>
            <a:spLocks noChangeShapeType="1"/>
          </p:cNvSpPr>
          <p:nvPr/>
        </p:nvSpPr>
        <p:spPr bwMode="auto">
          <a:xfrm flipH="1">
            <a:off x="1401763" y="2463800"/>
            <a:ext cx="165100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65" name="Line 245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66" name="Line 246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67" name="Line 247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68" name="Line 248"/>
          <p:cNvSpPr>
            <a:spLocks noChangeShapeType="1"/>
          </p:cNvSpPr>
          <p:nvPr/>
        </p:nvSpPr>
        <p:spPr bwMode="auto">
          <a:xfrm flipH="1">
            <a:off x="1735138" y="1658938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69" name="Line 249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70" name="Line 250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71" name="Line 251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72" name="Line 252"/>
          <p:cNvSpPr>
            <a:spLocks noChangeShapeType="1"/>
          </p:cNvSpPr>
          <p:nvPr/>
        </p:nvSpPr>
        <p:spPr bwMode="auto">
          <a:xfrm flipV="1">
            <a:off x="2368550" y="1206500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73" name="Line 253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74" name="Line 254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75" name="Line 255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76" name="Line 256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77" name="Line 257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78" name="Line 258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79" name="Line 259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80" name="Line 260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81" name="Line 261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82" name="Line 262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83" name="Line 263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84" name="Line 264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85" name="Line 265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86" name="Line 266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87" name="Line 267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88" name="Line 268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89" name="Line 269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90" name="Line 270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91" name="Line 271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92" name="Line 272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93" name="Line 273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94" name="Line 274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95" name="Line 275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96" name="Line 276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97" name="Line 277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98" name="Line 278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799" name="Line 279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00" name="Line 280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01" name="Line 281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02" name="Line 282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03" name="Line 283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04" name="Line 284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05" name="Line 285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06" name="Line 286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07" name="Line 287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08" name="Line 288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09" name="Line 289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10" name="Line 290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11" name="Line 291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12" name="Line 292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13" name="Line 293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14" name="Line 294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15" name="Line 295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16" name="Line 296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17" name="Line 297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18" name="Line 298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19" name="Line 299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20" name="Line 300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21" name="Line 301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22" name="Line 302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23" name="Line 303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24" name="Line 304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25" name="Line 305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26" name="Line 306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27" name="Line 307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28" name="Line 308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29" name="Line 309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30" name="Line 310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31" name="Line 311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32" name="Line 312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33" name="Line 313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34" name="Line 314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35" name="Line 315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36" name="Line 316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37" name="Line 317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38" name="Line 318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39" name="Line 319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40" name="Line 320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41" name="Line 321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42" name="Line 322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43" name="Line 323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44" name="Line 324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45" name="Line 325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46" name="Line 326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47" name="Line 327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48" name="Line 328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49" name="Line 329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50" name="Line 330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51" name="Line 331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52" name="Line 332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53" name="Line 333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54" name="Line 334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55" name="Line 335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56" name="Line 336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57" name="Line 337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58" name="Line 338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59" name="Line 339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60" name="Line 340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61" name="Line 341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62" name="Line 342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63" name="Line 343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64" name="Line 344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65" name="Line 345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66" name="Line 346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67" name="Line 347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68" name="Line 348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69" name="Line 349"/>
          <p:cNvSpPr>
            <a:spLocks noChangeShapeType="1"/>
          </p:cNvSpPr>
          <p:nvPr/>
        </p:nvSpPr>
        <p:spPr bwMode="auto">
          <a:xfrm flipH="1">
            <a:off x="4691063" y="5499100"/>
            <a:ext cx="4953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70" name="Line 350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71" name="Line 351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72" name="Line 352"/>
          <p:cNvSpPr>
            <a:spLocks noChangeShapeType="1"/>
          </p:cNvSpPr>
          <p:nvPr/>
        </p:nvSpPr>
        <p:spPr bwMode="auto">
          <a:xfrm flipH="1">
            <a:off x="4813300" y="5554663"/>
            <a:ext cx="528638" cy="452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873" name="Line 353"/>
          <p:cNvSpPr>
            <a:spLocks noChangeShapeType="1"/>
          </p:cNvSpPr>
          <p:nvPr/>
        </p:nvSpPr>
        <p:spPr bwMode="auto">
          <a:xfrm flipH="1">
            <a:off x="5372100" y="5105400"/>
            <a:ext cx="520700" cy="939800"/>
          </a:xfrm>
          <a:prstGeom prst="line">
            <a:avLst/>
          </a:prstGeom>
          <a:noFill/>
          <a:ln w="889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55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71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72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73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74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75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76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77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78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79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80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81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82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83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84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85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86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87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88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89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90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91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92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93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94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95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96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97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98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99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00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01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03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04" name="Oval 36"/>
          <p:cNvSpPr>
            <a:spLocks noChangeArrowheads="1"/>
          </p:cNvSpPr>
          <p:nvPr/>
        </p:nvSpPr>
        <p:spPr bwMode="auto">
          <a:xfrm>
            <a:off x="2330450" y="156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05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06" name="Oval 38"/>
          <p:cNvSpPr>
            <a:spLocks noChangeArrowheads="1"/>
          </p:cNvSpPr>
          <p:nvPr/>
        </p:nvSpPr>
        <p:spPr bwMode="auto">
          <a:xfrm>
            <a:off x="2538413" y="1417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07" name="Oval 39"/>
          <p:cNvSpPr>
            <a:spLocks noChangeArrowheads="1"/>
          </p:cNvSpPr>
          <p:nvPr/>
        </p:nvSpPr>
        <p:spPr bwMode="auto">
          <a:xfrm>
            <a:off x="2444750" y="1360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08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09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10" name="Oval 42"/>
          <p:cNvSpPr>
            <a:spLocks noChangeArrowheads="1"/>
          </p:cNvSpPr>
          <p:nvPr/>
        </p:nvSpPr>
        <p:spPr bwMode="auto">
          <a:xfrm>
            <a:off x="3384550" y="1325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11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12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13" name="Oval 45"/>
          <p:cNvSpPr>
            <a:spLocks noChangeArrowheads="1"/>
          </p:cNvSpPr>
          <p:nvPr/>
        </p:nvSpPr>
        <p:spPr bwMode="auto">
          <a:xfrm>
            <a:off x="3625850" y="123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14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15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16" name="Oval 48"/>
          <p:cNvSpPr>
            <a:spLocks noChangeArrowheads="1"/>
          </p:cNvSpPr>
          <p:nvPr/>
        </p:nvSpPr>
        <p:spPr bwMode="auto">
          <a:xfrm>
            <a:off x="1651000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17" name="Oval 49"/>
          <p:cNvSpPr>
            <a:spLocks noChangeArrowheads="1"/>
          </p:cNvSpPr>
          <p:nvPr/>
        </p:nvSpPr>
        <p:spPr bwMode="auto">
          <a:xfrm>
            <a:off x="1835150" y="2085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18" name="Oval 50"/>
          <p:cNvSpPr>
            <a:spLocks noChangeArrowheads="1"/>
          </p:cNvSpPr>
          <p:nvPr/>
        </p:nvSpPr>
        <p:spPr bwMode="auto">
          <a:xfrm>
            <a:off x="1778000" y="2030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19" name="Oval 51"/>
          <p:cNvSpPr>
            <a:spLocks noChangeArrowheads="1"/>
          </p:cNvSpPr>
          <p:nvPr/>
        </p:nvSpPr>
        <p:spPr bwMode="auto">
          <a:xfrm>
            <a:off x="1685925" y="2028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20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21" name="Oval 53"/>
          <p:cNvSpPr>
            <a:spLocks noChangeArrowheads="1"/>
          </p:cNvSpPr>
          <p:nvPr/>
        </p:nvSpPr>
        <p:spPr bwMode="auto">
          <a:xfrm>
            <a:off x="1379538" y="293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22" name="Oval 54"/>
          <p:cNvSpPr>
            <a:spLocks noChangeArrowheads="1"/>
          </p:cNvSpPr>
          <p:nvPr/>
        </p:nvSpPr>
        <p:spPr bwMode="auto">
          <a:xfrm>
            <a:off x="1327150" y="316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23" name="Oval 55"/>
          <p:cNvSpPr>
            <a:spLocks noChangeArrowheads="1"/>
          </p:cNvSpPr>
          <p:nvPr/>
        </p:nvSpPr>
        <p:spPr bwMode="auto">
          <a:xfrm>
            <a:off x="1460500" y="2911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24" name="Oval 56"/>
          <p:cNvSpPr>
            <a:spLocks noChangeArrowheads="1"/>
          </p:cNvSpPr>
          <p:nvPr/>
        </p:nvSpPr>
        <p:spPr bwMode="auto">
          <a:xfrm>
            <a:off x="1246188" y="2930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25" name="Oval 57"/>
          <p:cNvSpPr>
            <a:spLocks noChangeArrowheads="1"/>
          </p:cNvSpPr>
          <p:nvPr/>
        </p:nvSpPr>
        <p:spPr bwMode="auto">
          <a:xfrm>
            <a:off x="1322388" y="2901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26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27" name="Oval 59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28" name="Oval 60"/>
          <p:cNvSpPr>
            <a:spLocks noChangeArrowheads="1"/>
          </p:cNvSpPr>
          <p:nvPr/>
        </p:nvSpPr>
        <p:spPr bwMode="auto">
          <a:xfrm>
            <a:off x="3067050" y="2578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29" name="Oval 61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30" name="Oval 62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31" name="Oval 63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32" name="Oval 64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33" name="Oval 65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34" name="Oval 66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35" name="Oval 67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36" name="Oval 68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37" name="Oval 69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38" name="Oval 70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39" name="Oval 71"/>
          <p:cNvSpPr>
            <a:spLocks noChangeArrowheads="1"/>
          </p:cNvSpPr>
          <p:nvPr/>
        </p:nvSpPr>
        <p:spPr bwMode="auto">
          <a:xfrm>
            <a:off x="3727450" y="2924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40" name="Oval 72"/>
          <p:cNvSpPr>
            <a:spLocks noChangeArrowheads="1"/>
          </p:cNvSpPr>
          <p:nvPr/>
        </p:nvSpPr>
        <p:spPr bwMode="auto">
          <a:xfrm>
            <a:off x="3975100" y="2889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41" name="Oval 73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42" name="Oval 74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43" name="Oval 75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44" name="Oval 76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45" name="Oval 77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46" name="Oval 78"/>
          <p:cNvSpPr>
            <a:spLocks noChangeArrowheads="1"/>
          </p:cNvSpPr>
          <p:nvPr/>
        </p:nvSpPr>
        <p:spPr bwMode="auto">
          <a:xfrm>
            <a:off x="4451350" y="1651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47" name="Oval 79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48" name="Oval 80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49" name="Oval 81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50" name="Oval 82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51" name="Oval 83"/>
          <p:cNvSpPr>
            <a:spLocks noChangeArrowheads="1"/>
          </p:cNvSpPr>
          <p:nvPr/>
        </p:nvSpPr>
        <p:spPr bwMode="auto">
          <a:xfrm>
            <a:off x="5795963" y="1752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52" name="Oval 84"/>
          <p:cNvSpPr>
            <a:spLocks noChangeArrowheads="1"/>
          </p:cNvSpPr>
          <p:nvPr/>
        </p:nvSpPr>
        <p:spPr bwMode="auto">
          <a:xfrm>
            <a:off x="5530850" y="1803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53" name="Oval 85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54" name="Oval 86"/>
          <p:cNvSpPr>
            <a:spLocks noChangeArrowheads="1"/>
          </p:cNvSpPr>
          <p:nvPr/>
        </p:nvSpPr>
        <p:spPr bwMode="auto">
          <a:xfrm>
            <a:off x="5738813" y="1689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55" name="Oval 87"/>
          <p:cNvSpPr>
            <a:spLocks noChangeArrowheads="1"/>
          </p:cNvSpPr>
          <p:nvPr/>
        </p:nvSpPr>
        <p:spPr bwMode="auto">
          <a:xfrm>
            <a:off x="5675313" y="1635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56" name="Oval 88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57" name="Oval 89"/>
          <p:cNvSpPr>
            <a:spLocks noChangeArrowheads="1"/>
          </p:cNvSpPr>
          <p:nvPr/>
        </p:nvSpPr>
        <p:spPr bwMode="auto">
          <a:xfrm>
            <a:off x="502285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58" name="Oval 90"/>
          <p:cNvSpPr>
            <a:spLocks noChangeArrowheads="1"/>
          </p:cNvSpPr>
          <p:nvPr/>
        </p:nvSpPr>
        <p:spPr bwMode="auto">
          <a:xfrm>
            <a:off x="4838700" y="2520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59" name="Oval 91"/>
          <p:cNvSpPr>
            <a:spLocks noChangeArrowheads="1"/>
          </p:cNvSpPr>
          <p:nvPr/>
        </p:nvSpPr>
        <p:spPr bwMode="auto">
          <a:xfrm>
            <a:off x="5103813" y="2368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60" name="Oval 92"/>
          <p:cNvSpPr>
            <a:spLocks noChangeArrowheads="1"/>
          </p:cNvSpPr>
          <p:nvPr/>
        </p:nvSpPr>
        <p:spPr bwMode="auto">
          <a:xfrm>
            <a:off x="5016500" y="230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61" name="Oval 93"/>
          <p:cNvSpPr>
            <a:spLocks noChangeArrowheads="1"/>
          </p:cNvSpPr>
          <p:nvPr/>
        </p:nvSpPr>
        <p:spPr bwMode="auto">
          <a:xfrm>
            <a:off x="4940300" y="2306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62" name="Oval 94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63" name="Oval 95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64" name="Oval 96"/>
          <p:cNvSpPr>
            <a:spLocks noChangeArrowheads="1"/>
          </p:cNvSpPr>
          <p:nvPr/>
        </p:nvSpPr>
        <p:spPr bwMode="auto">
          <a:xfrm>
            <a:off x="6591300" y="1739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65" name="Oval 97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66" name="Oval 98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67" name="Oval 99"/>
          <p:cNvSpPr>
            <a:spLocks noChangeArrowheads="1"/>
          </p:cNvSpPr>
          <p:nvPr/>
        </p:nvSpPr>
        <p:spPr bwMode="auto">
          <a:xfrm>
            <a:off x="6827838" y="180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68" name="Oval 100"/>
          <p:cNvSpPr>
            <a:spLocks noChangeArrowheads="1"/>
          </p:cNvSpPr>
          <p:nvPr/>
        </p:nvSpPr>
        <p:spPr bwMode="auto">
          <a:xfrm>
            <a:off x="6813550" y="1736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9669" name="Group 101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109670" name="Oval 10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71" name="Oval 10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72" name="Oval 10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73" name="Oval 10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74" name="Oval 10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75" name="Oval 10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9676" name="Group 108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109677" name="Oval 10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78" name="Oval 11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79" name="Oval 11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80" name="Oval 11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81" name="Oval 11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82" name="Oval 11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683" name="Oval 115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84" name="Oval 116"/>
          <p:cNvSpPr>
            <a:spLocks noChangeArrowheads="1"/>
          </p:cNvSpPr>
          <p:nvPr/>
        </p:nvSpPr>
        <p:spPr bwMode="auto">
          <a:xfrm>
            <a:off x="3822700" y="3981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85" name="Oval 117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86" name="Oval 118"/>
          <p:cNvSpPr>
            <a:spLocks noChangeArrowheads="1"/>
          </p:cNvSpPr>
          <p:nvPr/>
        </p:nvSpPr>
        <p:spPr bwMode="auto">
          <a:xfrm>
            <a:off x="3800475" y="3689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87" name="Oval 119"/>
          <p:cNvSpPr>
            <a:spLocks noChangeArrowheads="1"/>
          </p:cNvSpPr>
          <p:nvPr/>
        </p:nvSpPr>
        <p:spPr bwMode="auto">
          <a:xfrm>
            <a:off x="3716338" y="3763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88" name="Oval 120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89" name="Oval 121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90" name="Oval 122"/>
          <p:cNvSpPr>
            <a:spLocks noChangeArrowheads="1"/>
          </p:cNvSpPr>
          <p:nvPr/>
        </p:nvSpPr>
        <p:spPr bwMode="auto">
          <a:xfrm>
            <a:off x="7499350" y="2443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91" name="Oval 123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92" name="Oval 124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93" name="Oval 125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94" name="Oval 126"/>
          <p:cNvSpPr>
            <a:spLocks noChangeArrowheads="1"/>
          </p:cNvSpPr>
          <p:nvPr/>
        </p:nvSpPr>
        <p:spPr bwMode="auto">
          <a:xfrm>
            <a:off x="7734300" y="250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9695" name="Group 127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109696" name="Oval 12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97" name="Oval 12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98" name="Oval 13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99" name="Oval 13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00" name="Oval 13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01" name="Oval 13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702" name="Oval 134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03" name="Oval 135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04" name="Oval 136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05" name="Oval 137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06" name="Oval 138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07" name="Oval 139"/>
          <p:cNvSpPr>
            <a:spLocks noChangeArrowheads="1"/>
          </p:cNvSpPr>
          <p:nvPr/>
        </p:nvSpPr>
        <p:spPr bwMode="auto">
          <a:xfrm>
            <a:off x="8255000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08" name="Oval 140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09" name="Oval 141"/>
          <p:cNvSpPr>
            <a:spLocks noChangeArrowheads="1"/>
          </p:cNvSpPr>
          <p:nvPr/>
        </p:nvSpPr>
        <p:spPr bwMode="auto">
          <a:xfrm>
            <a:off x="8261350" y="4311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10" name="Oval 142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11" name="Oval 143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12" name="Oval 144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13" name="Oval 145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14" name="Oval 146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15" name="Oval 147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16" name="Oval 148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17" name="Oval 149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18" name="Oval 150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19" name="Oval 151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9720" name="Group 152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109721" name="Oval 15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22" name="Oval 15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23" name="Oval 15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24" name="Oval 15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25" name="Oval 15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26" name="Oval 15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727" name="Oval 159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28" name="Oval 160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29" name="Oval 161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30" name="Oval 162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31" name="Oval 163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32" name="Oval 164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33" name="Oval 165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34" name="Oval 166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35" name="Oval 167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36" name="Oval 168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37" name="Oval 169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38" name="Oval 170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9739" name="Group 171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109740" name="Oval 17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41" name="Oval 17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42" name="Oval 17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43" name="Oval 17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44" name="Oval 17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45" name="Oval 17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746" name="Oval 178"/>
          <p:cNvSpPr>
            <a:spLocks noChangeArrowheads="1"/>
          </p:cNvSpPr>
          <p:nvPr/>
        </p:nvSpPr>
        <p:spPr bwMode="auto">
          <a:xfrm>
            <a:off x="5106988" y="5524500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47" name="Oval 179"/>
          <p:cNvSpPr>
            <a:spLocks noChangeArrowheads="1"/>
          </p:cNvSpPr>
          <p:nvPr/>
        </p:nvSpPr>
        <p:spPr bwMode="auto">
          <a:xfrm>
            <a:off x="5054600" y="5481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48" name="Oval 180"/>
          <p:cNvSpPr>
            <a:spLocks noChangeArrowheads="1"/>
          </p:cNvSpPr>
          <p:nvPr/>
        </p:nvSpPr>
        <p:spPr bwMode="auto">
          <a:xfrm>
            <a:off x="5035550" y="529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49" name="Oval 181"/>
          <p:cNvSpPr>
            <a:spLocks noChangeArrowheads="1"/>
          </p:cNvSpPr>
          <p:nvPr/>
        </p:nvSpPr>
        <p:spPr bwMode="auto">
          <a:xfrm>
            <a:off x="5072063" y="5168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50" name="Oval 18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51" name="Oval 183"/>
          <p:cNvSpPr>
            <a:spLocks noChangeArrowheads="1"/>
          </p:cNvSpPr>
          <p:nvPr/>
        </p:nvSpPr>
        <p:spPr bwMode="auto">
          <a:xfrm>
            <a:off x="5068888" y="5232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9752" name="Group 184"/>
          <p:cNvGrpSpPr>
            <a:grpSpLocks/>
          </p:cNvGrpSpPr>
          <p:nvPr/>
        </p:nvGrpSpPr>
        <p:grpSpPr bwMode="auto">
          <a:xfrm>
            <a:off x="4502150" y="5937250"/>
            <a:ext cx="234950" cy="247650"/>
            <a:chOff x="292" y="828"/>
            <a:chExt cx="148" cy="156"/>
          </a:xfrm>
        </p:grpSpPr>
        <p:sp>
          <p:nvSpPr>
            <p:cNvPr id="109753" name="Oval 18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54" name="Oval 18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55" name="Oval 18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56" name="Oval 18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57" name="Oval 18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58" name="Oval 19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759" name="Oval 191"/>
          <p:cNvSpPr>
            <a:spLocks noChangeArrowheads="1"/>
          </p:cNvSpPr>
          <p:nvPr/>
        </p:nvSpPr>
        <p:spPr bwMode="auto">
          <a:xfrm>
            <a:off x="4189413" y="4716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60" name="Oval 192"/>
          <p:cNvSpPr>
            <a:spLocks noChangeArrowheads="1"/>
          </p:cNvSpPr>
          <p:nvPr/>
        </p:nvSpPr>
        <p:spPr bwMode="auto">
          <a:xfrm>
            <a:off x="4546600" y="5051425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61" name="Oval 193"/>
          <p:cNvSpPr>
            <a:spLocks noChangeArrowheads="1"/>
          </p:cNvSpPr>
          <p:nvPr/>
        </p:nvSpPr>
        <p:spPr bwMode="auto">
          <a:xfrm>
            <a:off x="4248150" y="463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62" name="Oval 194"/>
          <p:cNvSpPr>
            <a:spLocks noChangeArrowheads="1"/>
          </p:cNvSpPr>
          <p:nvPr/>
        </p:nvSpPr>
        <p:spPr bwMode="auto">
          <a:xfrm>
            <a:off x="4186238" y="4622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63" name="Oval 195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64" name="Oval 196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9765" name="Group 197"/>
          <p:cNvGrpSpPr>
            <a:grpSpLocks/>
          </p:cNvGrpSpPr>
          <p:nvPr/>
        </p:nvGrpSpPr>
        <p:grpSpPr bwMode="auto">
          <a:xfrm>
            <a:off x="3282950" y="6165850"/>
            <a:ext cx="234950" cy="247650"/>
            <a:chOff x="292" y="828"/>
            <a:chExt cx="148" cy="156"/>
          </a:xfrm>
        </p:grpSpPr>
        <p:sp>
          <p:nvSpPr>
            <p:cNvPr id="109766" name="Oval 19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67" name="Oval 19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68" name="Oval 20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69" name="Oval 20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70" name="Oval 20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71" name="Oval 20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9772" name="Group 204"/>
          <p:cNvGrpSpPr>
            <a:grpSpLocks/>
          </p:cNvGrpSpPr>
          <p:nvPr/>
        </p:nvGrpSpPr>
        <p:grpSpPr bwMode="auto">
          <a:xfrm>
            <a:off x="2203450" y="5835650"/>
            <a:ext cx="234950" cy="247650"/>
            <a:chOff x="292" y="828"/>
            <a:chExt cx="148" cy="156"/>
          </a:xfrm>
        </p:grpSpPr>
        <p:sp>
          <p:nvSpPr>
            <p:cNvPr id="109773" name="Oval 20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74" name="Oval 20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75" name="Oval 20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76" name="Oval 20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77" name="Oval 20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78" name="Oval 21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779" name="Oval 211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80" name="Oval 212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81" name="Oval 213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82" name="Oval 214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83" name="Oval 215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84" name="Oval 216"/>
          <p:cNvSpPr>
            <a:spLocks noChangeArrowheads="1"/>
          </p:cNvSpPr>
          <p:nvPr/>
        </p:nvSpPr>
        <p:spPr bwMode="auto">
          <a:xfrm>
            <a:off x="1319213" y="40338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85" name="Oval 217"/>
          <p:cNvSpPr>
            <a:spLocks noChangeArrowheads="1"/>
          </p:cNvSpPr>
          <p:nvPr/>
        </p:nvSpPr>
        <p:spPr bwMode="auto">
          <a:xfrm>
            <a:off x="114300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86" name="Oval 218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87" name="Oval 219"/>
          <p:cNvSpPr>
            <a:spLocks noChangeArrowheads="1"/>
          </p:cNvSpPr>
          <p:nvPr/>
        </p:nvSpPr>
        <p:spPr bwMode="auto">
          <a:xfrm>
            <a:off x="1087438" y="3944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88" name="Oval 220"/>
          <p:cNvSpPr>
            <a:spLocks noChangeArrowheads="1"/>
          </p:cNvSpPr>
          <p:nvPr/>
        </p:nvSpPr>
        <p:spPr bwMode="auto">
          <a:xfrm>
            <a:off x="1198563" y="3927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89" name="Oval 221"/>
          <p:cNvSpPr>
            <a:spLocks noChangeArrowheads="1"/>
          </p:cNvSpPr>
          <p:nvPr/>
        </p:nvSpPr>
        <p:spPr bwMode="auto">
          <a:xfrm>
            <a:off x="1254125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9790" name="Group 222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109791" name="Oval 22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92" name="Oval 22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93" name="Oval 22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94" name="Oval 22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95" name="Oval 22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96" name="Oval 22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797" name="Oval 229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98" name="Oval 230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99" name="Oval 231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00" name="Oval 232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01" name="Oval 233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02" name="Oval 234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03" name="Line 235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04" name="Line 236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05" name="Line 237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06" name="Line 238"/>
          <p:cNvSpPr>
            <a:spLocks noChangeShapeType="1"/>
          </p:cNvSpPr>
          <p:nvPr/>
        </p:nvSpPr>
        <p:spPr bwMode="auto">
          <a:xfrm flipH="1">
            <a:off x="1276350" y="3384550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07" name="Line 239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08" name="Line 240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09" name="Text Box 241"/>
          <p:cNvSpPr txBox="1">
            <a:spLocks noChangeArrowheads="1"/>
          </p:cNvSpPr>
          <p:nvPr/>
        </p:nvSpPr>
        <p:spPr bwMode="auto">
          <a:xfrm>
            <a:off x="123825" y="804863"/>
            <a:ext cx="40465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Pebble Search/Exchange Operation</a:t>
            </a:r>
          </a:p>
        </p:txBody>
      </p:sp>
      <p:sp>
        <p:nvSpPr>
          <p:cNvPr id="109810" name="Line 242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11" name="Line 243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12" name="Line 244"/>
          <p:cNvSpPr>
            <a:spLocks noChangeShapeType="1"/>
          </p:cNvSpPr>
          <p:nvPr/>
        </p:nvSpPr>
        <p:spPr bwMode="auto">
          <a:xfrm flipH="1">
            <a:off x="1401763" y="2463800"/>
            <a:ext cx="165100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13" name="Line 245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14" name="Line 246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15" name="Line 247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16" name="Line 248"/>
          <p:cNvSpPr>
            <a:spLocks noChangeShapeType="1"/>
          </p:cNvSpPr>
          <p:nvPr/>
        </p:nvSpPr>
        <p:spPr bwMode="auto">
          <a:xfrm flipH="1">
            <a:off x="1735138" y="1658938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17" name="Line 249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18" name="Line 250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19" name="Line 251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20" name="Line 252"/>
          <p:cNvSpPr>
            <a:spLocks noChangeShapeType="1"/>
          </p:cNvSpPr>
          <p:nvPr/>
        </p:nvSpPr>
        <p:spPr bwMode="auto">
          <a:xfrm flipV="1">
            <a:off x="2368550" y="1206500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21" name="Line 253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22" name="Line 254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23" name="Line 255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24" name="Line 256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25" name="Line 257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26" name="Line 258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27" name="Line 259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28" name="Line 260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29" name="Line 261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30" name="Line 262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31" name="Line 263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32" name="Line 264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33" name="Line 265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34" name="Line 266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35" name="Line 267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36" name="Line 268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37" name="Line 269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38" name="Line 270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39" name="Line 271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40" name="Line 272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41" name="Line 273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42" name="Line 274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43" name="Line 275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44" name="Line 276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45" name="Line 277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46" name="Line 278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47" name="Line 279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48" name="Line 280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49" name="Line 281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50" name="Line 282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51" name="Line 283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52" name="Line 284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53" name="Line 285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54" name="Line 286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55" name="Line 287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56" name="Line 288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57" name="Line 289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58" name="Line 290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59" name="Line 291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60" name="Line 292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61" name="Line 293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62" name="Line 294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63" name="Line 295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64" name="Line 296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65" name="Line 297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66" name="Line 298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67" name="Line 299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68" name="Line 300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69" name="Line 301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70" name="Line 302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71" name="Line 303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72" name="Line 304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73" name="Line 305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74" name="Line 306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75" name="Line 307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76" name="Line 308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77" name="Line 309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78" name="Line 310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79" name="Line 311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80" name="Line 312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81" name="Line 313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82" name="Line 314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83" name="Line 315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84" name="Line 316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85" name="Line 317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86" name="Line 318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87" name="Line 319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88" name="Line 320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89" name="Line 321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90" name="Line 322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91" name="Line 323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92" name="Line 324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93" name="Line 325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94" name="Line 326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95" name="Line 327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96" name="Line 328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97" name="Line 329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98" name="Line 330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99" name="Line 331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00" name="Line 332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01" name="Line 333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02" name="Line 334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03" name="Line 335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04" name="Line 336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05" name="Line 337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06" name="Line 338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07" name="Line 339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08" name="Line 340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09" name="Line 341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10" name="Line 342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11" name="Line 343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12" name="Line 344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13" name="Line 345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14" name="Line 346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15" name="Line 347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16" name="Line 348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17" name="Line 349"/>
          <p:cNvSpPr>
            <a:spLocks noChangeShapeType="1"/>
          </p:cNvSpPr>
          <p:nvPr/>
        </p:nvSpPr>
        <p:spPr bwMode="auto">
          <a:xfrm flipH="1">
            <a:off x="4691063" y="5499100"/>
            <a:ext cx="495300" cy="3810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18" name="Line 350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19" name="Line 351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20" name="Line 352"/>
          <p:cNvSpPr>
            <a:spLocks noChangeShapeType="1"/>
          </p:cNvSpPr>
          <p:nvPr/>
        </p:nvSpPr>
        <p:spPr bwMode="auto">
          <a:xfrm flipH="1">
            <a:off x="4813300" y="5554663"/>
            <a:ext cx="528638" cy="452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22" name="Line 354"/>
          <p:cNvSpPr>
            <a:spLocks noChangeShapeType="1"/>
          </p:cNvSpPr>
          <p:nvPr/>
        </p:nvSpPr>
        <p:spPr bwMode="auto">
          <a:xfrm flipH="1">
            <a:off x="5372100" y="5105400"/>
            <a:ext cx="520700" cy="939800"/>
          </a:xfrm>
          <a:prstGeom prst="line">
            <a:avLst/>
          </a:prstGeom>
          <a:noFill/>
          <a:ln w="889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55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19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0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1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2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3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4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5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6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7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8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9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0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1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2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3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4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5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6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7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8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9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40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41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42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43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44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45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46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47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48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49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51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52" name="Oval 36"/>
          <p:cNvSpPr>
            <a:spLocks noChangeArrowheads="1"/>
          </p:cNvSpPr>
          <p:nvPr/>
        </p:nvSpPr>
        <p:spPr bwMode="auto">
          <a:xfrm>
            <a:off x="2330450" y="156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53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54" name="Oval 38"/>
          <p:cNvSpPr>
            <a:spLocks noChangeArrowheads="1"/>
          </p:cNvSpPr>
          <p:nvPr/>
        </p:nvSpPr>
        <p:spPr bwMode="auto">
          <a:xfrm>
            <a:off x="2538413" y="1417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55" name="Oval 39"/>
          <p:cNvSpPr>
            <a:spLocks noChangeArrowheads="1"/>
          </p:cNvSpPr>
          <p:nvPr/>
        </p:nvSpPr>
        <p:spPr bwMode="auto">
          <a:xfrm>
            <a:off x="2444750" y="1360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56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57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58" name="Oval 42"/>
          <p:cNvSpPr>
            <a:spLocks noChangeArrowheads="1"/>
          </p:cNvSpPr>
          <p:nvPr/>
        </p:nvSpPr>
        <p:spPr bwMode="auto">
          <a:xfrm>
            <a:off x="3384550" y="1325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59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60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61" name="Oval 45"/>
          <p:cNvSpPr>
            <a:spLocks noChangeArrowheads="1"/>
          </p:cNvSpPr>
          <p:nvPr/>
        </p:nvSpPr>
        <p:spPr bwMode="auto">
          <a:xfrm>
            <a:off x="3625850" y="123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62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63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64" name="Oval 48"/>
          <p:cNvSpPr>
            <a:spLocks noChangeArrowheads="1"/>
          </p:cNvSpPr>
          <p:nvPr/>
        </p:nvSpPr>
        <p:spPr bwMode="auto">
          <a:xfrm>
            <a:off x="1651000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65" name="Oval 49"/>
          <p:cNvSpPr>
            <a:spLocks noChangeArrowheads="1"/>
          </p:cNvSpPr>
          <p:nvPr/>
        </p:nvSpPr>
        <p:spPr bwMode="auto">
          <a:xfrm>
            <a:off x="1835150" y="2085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66" name="Oval 50"/>
          <p:cNvSpPr>
            <a:spLocks noChangeArrowheads="1"/>
          </p:cNvSpPr>
          <p:nvPr/>
        </p:nvSpPr>
        <p:spPr bwMode="auto">
          <a:xfrm>
            <a:off x="1778000" y="2030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67" name="Oval 51"/>
          <p:cNvSpPr>
            <a:spLocks noChangeArrowheads="1"/>
          </p:cNvSpPr>
          <p:nvPr/>
        </p:nvSpPr>
        <p:spPr bwMode="auto">
          <a:xfrm>
            <a:off x="1685925" y="2028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68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69" name="Oval 53"/>
          <p:cNvSpPr>
            <a:spLocks noChangeArrowheads="1"/>
          </p:cNvSpPr>
          <p:nvPr/>
        </p:nvSpPr>
        <p:spPr bwMode="auto">
          <a:xfrm>
            <a:off x="1379538" y="293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70" name="Oval 54"/>
          <p:cNvSpPr>
            <a:spLocks noChangeArrowheads="1"/>
          </p:cNvSpPr>
          <p:nvPr/>
        </p:nvSpPr>
        <p:spPr bwMode="auto">
          <a:xfrm>
            <a:off x="1327150" y="316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71" name="Oval 55"/>
          <p:cNvSpPr>
            <a:spLocks noChangeArrowheads="1"/>
          </p:cNvSpPr>
          <p:nvPr/>
        </p:nvSpPr>
        <p:spPr bwMode="auto">
          <a:xfrm>
            <a:off x="1460500" y="2911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72" name="Oval 56"/>
          <p:cNvSpPr>
            <a:spLocks noChangeArrowheads="1"/>
          </p:cNvSpPr>
          <p:nvPr/>
        </p:nvSpPr>
        <p:spPr bwMode="auto">
          <a:xfrm>
            <a:off x="1246188" y="2930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73" name="Oval 57"/>
          <p:cNvSpPr>
            <a:spLocks noChangeArrowheads="1"/>
          </p:cNvSpPr>
          <p:nvPr/>
        </p:nvSpPr>
        <p:spPr bwMode="auto">
          <a:xfrm>
            <a:off x="1322388" y="2901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74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75" name="Oval 59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76" name="Oval 60"/>
          <p:cNvSpPr>
            <a:spLocks noChangeArrowheads="1"/>
          </p:cNvSpPr>
          <p:nvPr/>
        </p:nvSpPr>
        <p:spPr bwMode="auto">
          <a:xfrm>
            <a:off x="3067050" y="2578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77" name="Oval 61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78" name="Oval 62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79" name="Oval 63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80" name="Oval 64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81" name="Oval 65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82" name="Oval 66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83" name="Oval 67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84" name="Oval 68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85" name="Oval 69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86" name="Oval 70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87" name="Oval 71"/>
          <p:cNvSpPr>
            <a:spLocks noChangeArrowheads="1"/>
          </p:cNvSpPr>
          <p:nvPr/>
        </p:nvSpPr>
        <p:spPr bwMode="auto">
          <a:xfrm>
            <a:off x="3727450" y="2924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88" name="Oval 72"/>
          <p:cNvSpPr>
            <a:spLocks noChangeArrowheads="1"/>
          </p:cNvSpPr>
          <p:nvPr/>
        </p:nvSpPr>
        <p:spPr bwMode="auto">
          <a:xfrm>
            <a:off x="3975100" y="2889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89" name="Oval 73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90" name="Oval 74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91" name="Oval 75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92" name="Oval 76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93" name="Oval 77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94" name="Oval 78"/>
          <p:cNvSpPr>
            <a:spLocks noChangeArrowheads="1"/>
          </p:cNvSpPr>
          <p:nvPr/>
        </p:nvSpPr>
        <p:spPr bwMode="auto">
          <a:xfrm>
            <a:off x="4451350" y="1651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95" name="Oval 79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96" name="Oval 80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97" name="Oval 81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98" name="Oval 82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99" name="Oval 83"/>
          <p:cNvSpPr>
            <a:spLocks noChangeArrowheads="1"/>
          </p:cNvSpPr>
          <p:nvPr/>
        </p:nvSpPr>
        <p:spPr bwMode="auto">
          <a:xfrm>
            <a:off x="5795963" y="1752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00" name="Oval 84"/>
          <p:cNvSpPr>
            <a:spLocks noChangeArrowheads="1"/>
          </p:cNvSpPr>
          <p:nvPr/>
        </p:nvSpPr>
        <p:spPr bwMode="auto">
          <a:xfrm>
            <a:off x="5530850" y="1803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01" name="Oval 85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02" name="Oval 86"/>
          <p:cNvSpPr>
            <a:spLocks noChangeArrowheads="1"/>
          </p:cNvSpPr>
          <p:nvPr/>
        </p:nvSpPr>
        <p:spPr bwMode="auto">
          <a:xfrm>
            <a:off x="5738813" y="1689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03" name="Oval 87"/>
          <p:cNvSpPr>
            <a:spLocks noChangeArrowheads="1"/>
          </p:cNvSpPr>
          <p:nvPr/>
        </p:nvSpPr>
        <p:spPr bwMode="auto">
          <a:xfrm>
            <a:off x="5675313" y="1635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04" name="Oval 88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05" name="Oval 89"/>
          <p:cNvSpPr>
            <a:spLocks noChangeArrowheads="1"/>
          </p:cNvSpPr>
          <p:nvPr/>
        </p:nvSpPr>
        <p:spPr bwMode="auto">
          <a:xfrm>
            <a:off x="502285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06" name="Oval 90"/>
          <p:cNvSpPr>
            <a:spLocks noChangeArrowheads="1"/>
          </p:cNvSpPr>
          <p:nvPr/>
        </p:nvSpPr>
        <p:spPr bwMode="auto">
          <a:xfrm>
            <a:off x="4838700" y="2520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07" name="Oval 91"/>
          <p:cNvSpPr>
            <a:spLocks noChangeArrowheads="1"/>
          </p:cNvSpPr>
          <p:nvPr/>
        </p:nvSpPr>
        <p:spPr bwMode="auto">
          <a:xfrm>
            <a:off x="5103813" y="2368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08" name="Oval 92"/>
          <p:cNvSpPr>
            <a:spLocks noChangeArrowheads="1"/>
          </p:cNvSpPr>
          <p:nvPr/>
        </p:nvSpPr>
        <p:spPr bwMode="auto">
          <a:xfrm>
            <a:off x="5016500" y="230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09" name="Oval 93"/>
          <p:cNvSpPr>
            <a:spLocks noChangeArrowheads="1"/>
          </p:cNvSpPr>
          <p:nvPr/>
        </p:nvSpPr>
        <p:spPr bwMode="auto">
          <a:xfrm>
            <a:off x="4940300" y="2306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10" name="Oval 94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11" name="Oval 95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12" name="Oval 96"/>
          <p:cNvSpPr>
            <a:spLocks noChangeArrowheads="1"/>
          </p:cNvSpPr>
          <p:nvPr/>
        </p:nvSpPr>
        <p:spPr bwMode="auto">
          <a:xfrm>
            <a:off x="6591300" y="1739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13" name="Oval 97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14" name="Oval 98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15" name="Oval 99"/>
          <p:cNvSpPr>
            <a:spLocks noChangeArrowheads="1"/>
          </p:cNvSpPr>
          <p:nvPr/>
        </p:nvSpPr>
        <p:spPr bwMode="auto">
          <a:xfrm>
            <a:off x="6827838" y="180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16" name="Oval 100"/>
          <p:cNvSpPr>
            <a:spLocks noChangeArrowheads="1"/>
          </p:cNvSpPr>
          <p:nvPr/>
        </p:nvSpPr>
        <p:spPr bwMode="auto">
          <a:xfrm>
            <a:off x="6813550" y="1736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1717" name="Group 101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111718" name="Oval 10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19" name="Oval 10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20" name="Oval 10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21" name="Oval 10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22" name="Oval 10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23" name="Oval 10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1724" name="Group 108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111725" name="Oval 10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26" name="Oval 11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27" name="Oval 11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28" name="Oval 11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29" name="Oval 11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30" name="Oval 11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1731" name="Oval 115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32" name="Oval 116"/>
          <p:cNvSpPr>
            <a:spLocks noChangeArrowheads="1"/>
          </p:cNvSpPr>
          <p:nvPr/>
        </p:nvSpPr>
        <p:spPr bwMode="auto">
          <a:xfrm>
            <a:off x="3870325" y="4251325"/>
            <a:ext cx="57150" cy="50800"/>
          </a:xfrm>
          <a:prstGeom prst="ellipse">
            <a:avLst/>
          </a:prstGeom>
          <a:solidFill>
            <a:srgbClr val="000080"/>
          </a:solidFill>
          <a:ln w="9525">
            <a:solidFill>
              <a:srgbClr val="0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33" name="Oval 117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34" name="Oval 118"/>
          <p:cNvSpPr>
            <a:spLocks noChangeArrowheads="1"/>
          </p:cNvSpPr>
          <p:nvPr/>
        </p:nvSpPr>
        <p:spPr bwMode="auto">
          <a:xfrm>
            <a:off x="3800475" y="3689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35" name="Oval 119"/>
          <p:cNvSpPr>
            <a:spLocks noChangeArrowheads="1"/>
          </p:cNvSpPr>
          <p:nvPr/>
        </p:nvSpPr>
        <p:spPr bwMode="auto">
          <a:xfrm>
            <a:off x="3716338" y="3763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36" name="Oval 120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37" name="Oval 121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38" name="Oval 122"/>
          <p:cNvSpPr>
            <a:spLocks noChangeArrowheads="1"/>
          </p:cNvSpPr>
          <p:nvPr/>
        </p:nvSpPr>
        <p:spPr bwMode="auto">
          <a:xfrm>
            <a:off x="7499350" y="2443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39" name="Oval 123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40" name="Oval 124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41" name="Oval 125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42" name="Oval 126"/>
          <p:cNvSpPr>
            <a:spLocks noChangeArrowheads="1"/>
          </p:cNvSpPr>
          <p:nvPr/>
        </p:nvSpPr>
        <p:spPr bwMode="auto">
          <a:xfrm>
            <a:off x="7734300" y="250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1743" name="Group 127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111744" name="Oval 12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45" name="Oval 12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46" name="Oval 13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47" name="Oval 13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48" name="Oval 13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49" name="Oval 13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1750" name="Oval 134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51" name="Oval 135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52" name="Oval 136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53" name="Oval 137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54" name="Oval 138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55" name="Oval 139"/>
          <p:cNvSpPr>
            <a:spLocks noChangeArrowheads="1"/>
          </p:cNvSpPr>
          <p:nvPr/>
        </p:nvSpPr>
        <p:spPr bwMode="auto">
          <a:xfrm>
            <a:off x="8255000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56" name="Oval 140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57" name="Oval 141"/>
          <p:cNvSpPr>
            <a:spLocks noChangeArrowheads="1"/>
          </p:cNvSpPr>
          <p:nvPr/>
        </p:nvSpPr>
        <p:spPr bwMode="auto">
          <a:xfrm>
            <a:off x="8261350" y="4311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58" name="Oval 142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59" name="Oval 143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60" name="Oval 144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61" name="Oval 145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62" name="Oval 146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63" name="Oval 147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64" name="Oval 148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65" name="Oval 149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66" name="Oval 150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67" name="Oval 151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1768" name="Group 152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111769" name="Oval 15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70" name="Oval 15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71" name="Oval 15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72" name="Oval 15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73" name="Oval 15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74" name="Oval 15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1775" name="Oval 159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76" name="Oval 160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77" name="Oval 161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78" name="Oval 162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79" name="Oval 163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80" name="Oval 164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81" name="Oval 165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82" name="Oval 166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83" name="Oval 167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84" name="Oval 168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85" name="Oval 169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86" name="Oval 170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1787" name="Group 171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111788" name="Oval 17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89" name="Oval 17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90" name="Oval 17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91" name="Oval 17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92" name="Oval 17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93" name="Oval 17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1794" name="Oval 178"/>
          <p:cNvSpPr>
            <a:spLocks noChangeArrowheads="1"/>
          </p:cNvSpPr>
          <p:nvPr/>
        </p:nvSpPr>
        <p:spPr bwMode="auto">
          <a:xfrm>
            <a:off x="5106988" y="5524500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95" name="Oval 179"/>
          <p:cNvSpPr>
            <a:spLocks noChangeArrowheads="1"/>
          </p:cNvSpPr>
          <p:nvPr/>
        </p:nvSpPr>
        <p:spPr bwMode="auto">
          <a:xfrm>
            <a:off x="5054600" y="5481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96" name="Oval 180"/>
          <p:cNvSpPr>
            <a:spLocks noChangeArrowheads="1"/>
          </p:cNvSpPr>
          <p:nvPr/>
        </p:nvSpPr>
        <p:spPr bwMode="auto">
          <a:xfrm>
            <a:off x="5091113" y="5597525"/>
            <a:ext cx="57150" cy="50800"/>
          </a:xfrm>
          <a:prstGeom prst="ellipse">
            <a:avLst/>
          </a:prstGeom>
          <a:solidFill>
            <a:srgbClr val="171B8C"/>
          </a:solidFill>
          <a:ln w="9525">
            <a:solidFill>
              <a:srgbClr val="171B8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97" name="Oval 181"/>
          <p:cNvSpPr>
            <a:spLocks noChangeArrowheads="1"/>
          </p:cNvSpPr>
          <p:nvPr/>
        </p:nvSpPr>
        <p:spPr bwMode="auto">
          <a:xfrm>
            <a:off x="5072063" y="5168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98" name="Oval 18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799" name="Oval 183"/>
          <p:cNvSpPr>
            <a:spLocks noChangeArrowheads="1"/>
          </p:cNvSpPr>
          <p:nvPr/>
        </p:nvSpPr>
        <p:spPr bwMode="auto">
          <a:xfrm>
            <a:off x="5068888" y="5232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1800" name="Group 184"/>
          <p:cNvGrpSpPr>
            <a:grpSpLocks/>
          </p:cNvGrpSpPr>
          <p:nvPr/>
        </p:nvGrpSpPr>
        <p:grpSpPr bwMode="auto">
          <a:xfrm>
            <a:off x="4502150" y="5937250"/>
            <a:ext cx="234950" cy="247650"/>
            <a:chOff x="292" y="828"/>
            <a:chExt cx="148" cy="156"/>
          </a:xfrm>
        </p:grpSpPr>
        <p:sp>
          <p:nvSpPr>
            <p:cNvPr id="111801" name="Oval 18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02" name="Oval 18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03" name="Oval 18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04" name="Oval 18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05" name="Oval 18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06" name="Oval 19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1807" name="Oval 191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rgbClr val="171B8C"/>
          </a:solidFill>
          <a:ln w="9525">
            <a:solidFill>
              <a:srgbClr val="171B8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08" name="Oval 192"/>
          <p:cNvSpPr>
            <a:spLocks noChangeArrowheads="1"/>
          </p:cNvSpPr>
          <p:nvPr/>
        </p:nvSpPr>
        <p:spPr bwMode="auto">
          <a:xfrm>
            <a:off x="4546600" y="5051425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09" name="Oval 193"/>
          <p:cNvSpPr>
            <a:spLocks noChangeArrowheads="1"/>
          </p:cNvSpPr>
          <p:nvPr/>
        </p:nvSpPr>
        <p:spPr bwMode="auto">
          <a:xfrm>
            <a:off x="4248150" y="463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10" name="Oval 194"/>
          <p:cNvSpPr>
            <a:spLocks noChangeArrowheads="1"/>
          </p:cNvSpPr>
          <p:nvPr/>
        </p:nvSpPr>
        <p:spPr bwMode="auto">
          <a:xfrm>
            <a:off x="4186238" y="4622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11" name="Oval 195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12" name="Oval 196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1813" name="Group 197"/>
          <p:cNvGrpSpPr>
            <a:grpSpLocks/>
          </p:cNvGrpSpPr>
          <p:nvPr/>
        </p:nvGrpSpPr>
        <p:grpSpPr bwMode="auto">
          <a:xfrm>
            <a:off x="3282950" y="6165850"/>
            <a:ext cx="234950" cy="247650"/>
            <a:chOff x="292" y="828"/>
            <a:chExt cx="148" cy="156"/>
          </a:xfrm>
        </p:grpSpPr>
        <p:sp>
          <p:nvSpPr>
            <p:cNvPr id="111814" name="Oval 19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15" name="Oval 19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16" name="Oval 20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17" name="Oval 20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18" name="Oval 20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19" name="Oval 20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1820" name="Group 204"/>
          <p:cNvGrpSpPr>
            <a:grpSpLocks/>
          </p:cNvGrpSpPr>
          <p:nvPr/>
        </p:nvGrpSpPr>
        <p:grpSpPr bwMode="auto">
          <a:xfrm>
            <a:off x="2203450" y="5835650"/>
            <a:ext cx="234950" cy="247650"/>
            <a:chOff x="292" y="828"/>
            <a:chExt cx="148" cy="156"/>
          </a:xfrm>
        </p:grpSpPr>
        <p:sp>
          <p:nvSpPr>
            <p:cNvPr id="111821" name="Oval 20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22" name="Oval 20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23" name="Oval 20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24" name="Oval 20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25" name="Oval 20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26" name="Oval 21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1827" name="Oval 211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28" name="Oval 212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29" name="Oval 213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30" name="Oval 214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31" name="Oval 215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32" name="Oval 216"/>
          <p:cNvSpPr>
            <a:spLocks noChangeArrowheads="1"/>
          </p:cNvSpPr>
          <p:nvPr/>
        </p:nvSpPr>
        <p:spPr bwMode="auto">
          <a:xfrm>
            <a:off x="1319213" y="40338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33" name="Oval 217"/>
          <p:cNvSpPr>
            <a:spLocks noChangeArrowheads="1"/>
          </p:cNvSpPr>
          <p:nvPr/>
        </p:nvSpPr>
        <p:spPr bwMode="auto">
          <a:xfrm>
            <a:off x="114300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34" name="Oval 218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35" name="Oval 219"/>
          <p:cNvSpPr>
            <a:spLocks noChangeArrowheads="1"/>
          </p:cNvSpPr>
          <p:nvPr/>
        </p:nvSpPr>
        <p:spPr bwMode="auto">
          <a:xfrm>
            <a:off x="1087438" y="3944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36" name="Oval 220"/>
          <p:cNvSpPr>
            <a:spLocks noChangeArrowheads="1"/>
          </p:cNvSpPr>
          <p:nvPr/>
        </p:nvSpPr>
        <p:spPr bwMode="auto">
          <a:xfrm>
            <a:off x="1198563" y="3927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37" name="Oval 221"/>
          <p:cNvSpPr>
            <a:spLocks noChangeArrowheads="1"/>
          </p:cNvSpPr>
          <p:nvPr/>
        </p:nvSpPr>
        <p:spPr bwMode="auto">
          <a:xfrm>
            <a:off x="1254125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1838" name="Group 222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111839" name="Oval 22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40" name="Oval 22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41" name="Oval 22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42" name="Oval 22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43" name="Oval 22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44" name="Oval 22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1845" name="Oval 229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46" name="Oval 230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47" name="Oval 231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48" name="Oval 232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49" name="Oval 233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50" name="Oval 234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51" name="Line 235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52" name="Line 236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53" name="Line 237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54" name="Line 238"/>
          <p:cNvSpPr>
            <a:spLocks noChangeShapeType="1"/>
          </p:cNvSpPr>
          <p:nvPr/>
        </p:nvSpPr>
        <p:spPr bwMode="auto">
          <a:xfrm flipH="1">
            <a:off x="1276350" y="3384550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55" name="Line 239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56" name="Line 240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57" name="Text Box 241"/>
          <p:cNvSpPr txBox="1">
            <a:spLocks noChangeArrowheads="1"/>
          </p:cNvSpPr>
          <p:nvPr/>
        </p:nvSpPr>
        <p:spPr bwMode="auto">
          <a:xfrm>
            <a:off x="123825" y="804863"/>
            <a:ext cx="40465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Pebble Search/Exchange Operation</a:t>
            </a:r>
          </a:p>
        </p:txBody>
      </p:sp>
      <p:sp>
        <p:nvSpPr>
          <p:cNvPr id="111858" name="Line 242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59" name="Line 243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60" name="Line 244"/>
          <p:cNvSpPr>
            <a:spLocks noChangeShapeType="1"/>
          </p:cNvSpPr>
          <p:nvPr/>
        </p:nvSpPr>
        <p:spPr bwMode="auto">
          <a:xfrm flipH="1">
            <a:off x="1401763" y="2463800"/>
            <a:ext cx="165100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61" name="Line 245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62" name="Line 246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63" name="Line 247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64" name="Line 248"/>
          <p:cNvSpPr>
            <a:spLocks noChangeShapeType="1"/>
          </p:cNvSpPr>
          <p:nvPr/>
        </p:nvSpPr>
        <p:spPr bwMode="auto">
          <a:xfrm flipH="1">
            <a:off x="1735138" y="1658938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65" name="Line 249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66" name="Line 250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67" name="Line 251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68" name="Line 252"/>
          <p:cNvSpPr>
            <a:spLocks noChangeShapeType="1"/>
          </p:cNvSpPr>
          <p:nvPr/>
        </p:nvSpPr>
        <p:spPr bwMode="auto">
          <a:xfrm flipV="1">
            <a:off x="2368550" y="1206500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69" name="Line 253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70" name="Line 254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71" name="Line 255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72" name="Line 256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73" name="Line 257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74" name="Line 258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75" name="Line 259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76" name="Line 260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77" name="Line 261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78" name="Line 262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79" name="Line 263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80" name="Line 264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81" name="Line 265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82" name="Line 266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83" name="Line 267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84" name="Line 268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85" name="Line 269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86" name="Line 270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87" name="Line 271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88" name="Line 272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89" name="Line 273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90" name="Line 274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91" name="Line 275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92" name="Line 276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93" name="Line 277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94" name="Line 278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95" name="Line 279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96" name="Line 280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97" name="Line 281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98" name="Line 282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899" name="Line 283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00" name="Line 284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01" name="Line 285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02" name="Line 286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03" name="Line 287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04" name="Line 288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05" name="Line 289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06" name="Line 290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07" name="Line 291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08" name="Line 292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09" name="Line 293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10" name="Line 294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11" name="Line 295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12" name="Line 296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13" name="Line 297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14" name="Line 298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15" name="Line 299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16" name="Line 300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17" name="Line 301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18" name="Line 302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19" name="Line 303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20" name="Line 304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21" name="Line 305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22" name="Line 306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23" name="Line 307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24" name="Line 308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25" name="Line 309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26" name="Line 310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27" name="Line 311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28" name="Line 312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29" name="Line 313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30" name="Line 314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31" name="Line 315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32" name="Line 316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33" name="Line 317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34" name="Line 318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35" name="Line 319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36" name="Line 320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37" name="Line 321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38" name="Line 322"/>
          <p:cNvSpPr>
            <a:spLocks noChangeShapeType="1"/>
          </p:cNvSpPr>
          <p:nvPr/>
        </p:nvSpPr>
        <p:spPr bwMode="auto">
          <a:xfrm>
            <a:off x="3865563" y="4200525"/>
            <a:ext cx="384175" cy="59690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39" name="Line 323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40" name="Line 324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41" name="Line 325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42" name="Line 326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43" name="Line 327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44" name="Line 328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45" name="Line 329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46" name="Line 330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47" name="Line 331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48" name="Line 332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49" name="Line 333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50" name="Line 334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51" name="Line 335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52" name="Line 336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53" name="Line 337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54" name="Line 338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55" name="Line 339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56" name="Line 340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57" name="Line 341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58" name="Line 342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59" name="Line 343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60" name="Line 344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61" name="Line 345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62" name="Line 346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63" name="Line 347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64" name="Line 348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65" name="Line 349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66" name="Line 350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67" name="Line 351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68" name="Line 352"/>
          <p:cNvSpPr>
            <a:spLocks noChangeShapeType="1"/>
          </p:cNvSpPr>
          <p:nvPr/>
        </p:nvSpPr>
        <p:spPr bwMode="auto">
          <a:xfrm flipH="1">
            <a:off x="4813300" y="5554663"/>
            <a:ext cx="528638" cy="452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970" name="Line 354"/>
          <p:cNvSpPr>
            <a:spLocks noChangeShapeType="1"/>
          </p:cNvSpPr>
          <p:nvPr/>
        </p:nvSpPr>
        <p:spPr bwMode="auto">
          <a:xfrm flipH="1">
            <a:off x="5372100" y="5105400"/>
            <a:ext cx="520700" cy="939800"/>
          </a:xfrm>
          <a:prstGeom prst="line">
            <a:avLst/>
          </a:prstGeom>
          <a:noFill/>
          <a:ln w="889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55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67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68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69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0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1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2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3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4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5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6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7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8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9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0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1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2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3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4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5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6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7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8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9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90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91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92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93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94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95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96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97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99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00" name="Oval 36"/>
          <p:cNvSpPr>
            <a:spLocks noChangeArrowheads="1"/>
          </p:cNvSpPr>
          <p:nvPr/>
        </p:nvSpPr>
        <p:spPr bwMode="auto">
          <a:xfrm>
            <a:off x="2330450" y="156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01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02" name="Oval 38"/>
          <p:cNvSpPr>
            <a:spLocks noChangeArrowheads="1"/>
          </p:cNvSpPr>
          <p:nvPr/>
        </p:nvSpPr>
        <p:spPr bwMode="auto">
          <a:xfrm>
            <a:off x="2538413" y="1417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03" name="Oval 39"/>
          <p:cNvSpPr>
            <a:spLocks noChangeArrowheads="1"/>
          </p:cNvSpPr>
          <p:nvPr/>
        </p:nvSpPr>
        <p:spPr bwMode="auto">
          <a:xfrm>
            <a:off x="2444750" y="1360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04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05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06" name="Oval 42"/>
          <p:cNvSpPr>
            <a:spLocks noChangeArrowheads="1"/>
          </p:cNvSpPr>
          <p:nvPr/>
        </p:nvSpPr>
        <p:spPr bwMode="auto">
          <a:xfrm>
            <a:off x="3384550" y="1325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07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08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09" name="Oval 45"/>
          <p:cNvSpPr>
            <a:spLocks noChangeArrowheads="1"/>
          </p:cNvSpPr>
          <p:nvPr/>
        </p:nvSpPr>
        <p:spPr bwMode="auto">
          <a:xfrm>
            <a:off x="3625850" y="123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10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11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12" name="Oval 48"/>
          <p:cNvSpPr>
            <a:spLocks noChangeArrowheads="1"/>
          </p:cNvSpPr>
          <p:nvPr/>
        </p:nvSpPr>
        <p:spPr bwMode="auto">
          <a:xfrm>
            <a:off x="1651000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13" name="Oval 49"/>
          <p:cNvSpPr>
            <a:spLocks noChangeArrowheads="1"/>
          </p:cNvSpPr>
          <p:nvPr/>
        </p:nvSpPr>
        <p:spPr bwMode="auto">
          <a:xfrm>
            <a:off x="1835150" y="2085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14" name="Oval 50"/>
          <p:cNvSpPr>
            <a:spLocks noChangeArrowheads="1"/>
          </p:cNvSpPr>
          <p:nvPr/>
        </p:nvSpPr>
        <p:spPr bwMode="auto">
          <a:xfrm>
            <a:off x="1778000" y="2030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15" name="Oval 51"/>
          <p:cNvSpPr>
            <a:spLocks noChangeArrowheads="1"/>
          </p:cNvSpPr>
          <p:nvPr/>
        </p:nvSpPr>
        <p:spPr bwMode="auto">
          <a:xfrm>
            <a:off x="1685925" y="2028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16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17" name="Oval 53"/>
          <p:cNvSpPr>
            <a:spLocks noChangeArrowheads="1"/>
          </p:cNvSpPr>
          <p:nvPr/>
        </p:nvSpPr>
        <p:spPr bwMode="auto">
          <a:xfrm>
            <a:off x="1379538" y="293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18" name="Oval 54"/>
          <p:cNvSpPr>
            <a:spLocks noChangeArrowheads="1"/>
          </p:cNvSpPr>
          <p:nvPr/>
        </p:nvSpPr>
        <p:spPr bwMode="auto">
          <a:xfrm>
            <a:off x="1327150" y="316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19" name="Oval 55"/>
          <p:cNvSpPr>
            <a:spLocks noChangeArrowheads="1"/>
          </p:cNvSpPr>
          <p:nvPr/>
        </p:nvSpPr>
        <p:spPr bwMode="auto">
          <a:xfrm>
            <a:off x="1460500" y="2911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20" name="Oval 56"/>
          <p:cNvSpPr>
            <a:spLocks noChangeArrowheads="1"/>
          </p:cNvSpPr>
          <p:nvPr/>
        </p:nvSpPr>
        <p:spPr bwMode="auto">
          <a:xfrm>
            <a:off x="1246188" y="2930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21" name="Oval 57"/>
          <p:cNvSpPr>
            <a:spLocks noChangeArrowheads="1"/>
          </p:cNvSpPr>
          <p:nvPr/>
        </p:nvSpPr>
        <p:spPr bwMode="auto">
          <a:xfrm>
            <a:off x="1322388" y="2901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22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23" name="Oval 59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24" name="Oval 60"/>
          <p:cNvSpPr>
            <a:spLocks noChangeArrowheads="1"/>
          </p:cNvSpPr>
          <p:nvPr/>
        </p:nvSpPr>
        <p:spPr bwMode="auto">
          <a:xfrm>
            <a:off x="3067050" y="2578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25" name="Oval 61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26" name="Oval 62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27" name="Oval 63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28" name="Oval 64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29" name="Oval 65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30" name="Oval 66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31" name="Oval 67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32" name="Oval 68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33" name="Oval 69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34" name="Oval 70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35" name="Oval 71"/>
          <p:cNvSpPr>
            <a:spLocks noChangeArrowheads="1"/>
          </p:cNvSpPr>
          <p:nvPr/>
        </p:nvSpPr>
        <p:spPr bwMode="auto">
          <a:xfrm>
            <a:off x="3727450" y="2924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36" name="Oval 72"/>
          <p:cNvSpPr>
            <a:spLocks noChangeArrowheads="1"/>
          </p:cNvSpPr>
          <p:nvPr/>
        </p:nvSpPr>
        <p:spPr bwMode="auto">
          <a:xfrm>
            <a:off x="3789363" y="3079750"/>
            <a:ext cx="5715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37" name="Oval 73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38" name="Oval 74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39" name="Oval 75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40" name="Oval 76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41" name="Oval 77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42" name="Oval 78"/>
          <p:cNvSpPr>
            <a:spLocks noChangeArrowheads="1"/>
          </p:cNvSpPr>
          <p:nvPr/>
        </p:nvSpPr>
        <p:spPr bwMode="auto">
          <a:xfrm>
            <a:off x="4451350" y="1651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43" name="Oval 79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44" name="Oval 80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45" name="Oval 81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46" name="Oval 82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47" name="Oval 83"/>
          <p:cNvSpPr>
            <a:spLocks noChangeArrowheads="1"/>
          </p:cNvSpPr>
          <p:nvPr/>
        </p:nvSpPr>
        <p:spPr bwMode="auto">
          <a:xfrm>
            <a:off x="5795963" y="1752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48" name="Oval 84"/>
          <p:cNvSpPr>
            <a:spLocks noChangeArrowheads="1"/>
          </p:cNvSpPr>
          <p:nvPr/>
        </p:nvSpPr>
        <p:spPr bwMode="auto">
          <a:xfrm>
            <a:off x="5530850" y="1803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49" name="Oval 85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50" name="Oval 86"/>
          <p:cNvSpPr>
            <a:spLocks noChangeArrowheads="1"/>
          </p:cNvSpPr>
          <p:nvPr/>
        </p:nvSpPr>
        <p:spPr bwMode="auto">
          <a:xfrm>
            <a:off x="5738813" y="1689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51" name="Oval 87"/>
          <p:cNvSpPr>
            <a:spLocks noChangeArrowheads="1"/>
          </p:cNvSpPr>
          <p:nvPr/>
        </p:nvSpPr>
        <p:spPr bwMode="auto">
          <a:xfrm>
            <a:off x="5675313" y="1635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52" name="Oval 88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53" name="Oval 89"/>
          <p:cNvSpPr>
            <a:spLocks noChangeArrowheads="1"/>
          </p:cNvSpPr>
          <p:nvPr/>
        </p:nvSpPr>
        <p:spPr bwMode="auto">
          <a:xfrm>
            <a:off x="502285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54" name="Oval 90"/>
          <p:cNvSpPr>
            <a:spLocks noChangeArrowheads="1"/>
          </p:cNvSpPr>
          <p:nvPr/>
        </p:nvSpPr>
        <p:spPr bwMode="auto">
          <a:xfrm>
            <a:off x="4838700" y="2520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55" name="Oval 91"/>
          <p:cNvSpPr>
            <a:spLocks noChangeArrowheads="1"/>
          </p:cNvSpPr>
          <p:nvPr/>
        </p:nvSpPr>
        <p:spPr bwMode="auto">
          <a:xfrm>
            <a:off x="5103813" y="2368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56" name="Oval 92"/>
          <p:cNvSpPr>
            <a:spLocks noChangeArrowheads="1"/>
          </p:cNvSpPr>
          <p:nvPr/>
        </p:nvSpPr>
        <p:spPr bwMode="auto">
          <a:xfrm>
            <a:off x="5016500" y="230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57" name="Oval 93"/>
          <p:cNvSpPr>
            <a:spLocks noChangeArrowheads="1"/>
          </p:cNvSpPr>
          <p:nvPr/>
        </p:nvSpPr>
        <p:spPr bwMode="auto">
          <a:xfrm>
            <a:off x="4940300" y="2306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58" name="Oval 94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59" name="Oval 95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60" name="Oval 96"/>
          <p:cNvSpPr>
            <a:spLocks noChangeArrowheads="1"/>
          </p:cNvSpPr>
          <p:nvPr/>
        </p:nvSpPr>
        <p:spPr bwMode="auto">
          <a:xfrm>
            <a:off x="6591300" y="1739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61" name="Oval 97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62" name="Oval 98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63" name="Oval 99"/>
          <p:cNvSpPr>
            <a:spLocks noChangeArrowheads="1"/>
          </p:cNvSpPr>
          <p:nvPr/>
        </p:nvSpPr>
        <p:spPr bwMode="auto">
          <a:xfrm>
            <a:off x="6827838" y="180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64" name="Oval 100"/>
          <p:cNvSpPr>
            <a:spLocks noChangeArrowheads="1"/>
          </p:cNvSpPr>
          <p:nvPr/>
        </p:nvSpPr>
        <p:spPr bwMode="auto">
          <a:xfrm>
            <a:off x="6813550" y="1736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3765" name="Group 101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113766" name="Oval 10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67" name="Oval 10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68" name="Oval 10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69" name="Oval 10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70" name="Oval 10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71" name="Oval 10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3772" name="Group 108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113773" name="Oval 10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74" name="Oval 11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75" name="Oval 11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76" name="Oval 11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77" name="Oval 11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78" name="Oval 11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3779" name="Oval 115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80" name="Oval 116"/>
          <p:cNvSpPr>
            <a:spLocks noChangeArrowheads="1"/>
          </p:cNvSpPr>
          <p:nvPr/>
        </p:nvSpPr>
        <p:spPr bwMode="auto">
          <a:xfrm>
            <a:off x="3870325" y="4251325"/>
            <a:ext cx="57150" cy="50800"/>
          </a:xfrm>
          <a:prstGeom prst="ellipse">
            <a:avLst/>
          </a:prstGeom>
          <a:solidFill>
            <a:srgbClr val="000080"/>
          </a:solidFill>
          <a:ln w="9525">
            <a:solidFill>
              <a:srgbClr val="0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81" name="Oval 117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82" name="Oval 118"/>
          <p:cNvSpPr>
            <a:spLocks noChangeArrowheads="1"/>
          </p:cNvSpPr>
          <p:nvPr/>
        </p:nvSpPr>
        <p:spPr bwMode="auto">
          <a:xfrm>
            <a:off x="3800475" y="3689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83" name="Oval 119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84" name="Oval 120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85" name="Oval 121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86" name="Oval 122"/>
          <p:cNvSpPr>
            <a:spLocks noChangeArrowheads="1"/>
          </p:cNvSpPr>
          <p:nvPr/>
        </p:nvSpPr>
        <p:spPr bwMode="auto">
          <a:xfrm>
            <a:off x="7499350" y="2443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87" name="Oval 123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88" name="Oval 124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89" name="Oval 125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90" name="Oval 126"/>
          <p:cNvSpPr>
            <a:spLocks noChangeArrowheads="1"/>
          </p:cNvSpPr>
          <p:nvPr/>
        </p:nvSpPr>
        <p:spPr bwMode="auto">
          <a:xfrm>
            <a:off x="7734300" y="250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3791" name="Group 127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113792" name="Oval 12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93" name="Oval 12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94" name="Oval 13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95" name="Oval 13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96" name="Oval 13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97" name="Oval 13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3798" name="Oval 134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99" name="Oval 135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00" name="Oval 136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01" name="Oval 137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02" name="Oval 138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03" name="Oval 139"/>
          <p:cNvSpPr>
            <a:spLocks noChangeArrowheads="1"/>
          </p:cNvSpPr>
          <p:nvPr/>
        </p:nvSpPr>
        <p:spPr bwMode="auto">
          <a:xfrm>
            <a:off x="8255000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04" name="Oval 140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05" name="Oval 141"/>
          <p:cNvSpPr>
            <a:spLocks noChangeArrowheads="1"/>
          </p:cNvSpPr>
          <p:nvPr/>
        </p:nvSpPr>
        <p:spPr bwMode="auto">
          <a:xfrm>
            <a:off x="8261350" y="4311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06" name="Oval 142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07" name="Oval 143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08" name="Oval 144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09" name="Oval 145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10" name="Oval 146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11" name="Oval 147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12" name="Oval 148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13" name="Oval 149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14" name="Oval 150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15" name="Oval 151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3816" name="Group 152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113817" name="Oval 15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18" name="Oval 15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19" name="Oval 15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20" name="Oval 15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21" name="Oval 15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22" name="Oval 15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3823" name="Oval 159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24" name="Oval 160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25" name="Oval 161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26" name="Oval 162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27" name="Oval 163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28" name="Oval 164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29" name="Oval 165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30" name="Oval 166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31" name="Oval 167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32" name="Oval 168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33" name="Oval 169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34" name="Oval 170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3835" name="Group 171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113836" name="Oval 17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37" name="Oval 17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38" name="Oval 17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39" name="Oval 17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40" name="Oval 17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41" name="Oval 17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3842" name="Oval 178"/>
          <p:cNvSpPr>
            <a:spLocks noChangeArrowheads="1"/>
          </p:cNvSpPr>
          <p:nvPr/>
        </p:nvSpPr>
        <p:spPr bwMode="auto">
          <a:xfrm>
            <a:off x="5106988" y="5524500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43" name="Oval 179"/>
          <p:cNvSpPr>
            <a:spLocks noChangeArrowheads="1"/>
          </p:cNvSpPr>
          <p:nvPr/>
        </p:nvSpPr>
        <p:spPr bwMode="auto">
          <a:xfrm>
            <a:off x="5054600" y="5481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44" name="Oval 180"/>
          <p:cNvSpPr>
            <a:spLocks noChangeArrowheads="1"/>
          </p:cNvSpPr>
          <p:nvPr/>
        </p:nvSpPr>
        <p:spPr bwMode="auto">
          <a:xfrm>
            <a:off x="5091113" y="5597525"/>
            <a:ext cx="57150" cy="50800"/>
          </a:xfrm>
          <a:prstGeom prst="ellipse">
            <a:avLst/>
          </a:prstGeom>
          <a:solidFill>
            <a:srgbClr val="171B8C"/>
          </a:solidFill>
          <a:ln w="9525">
            <a:solidFill>
              <a:srgbClr val="171B8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45" name="Oval 181"/>
          <p:cNvSpPr>
            <a:spLocks noChangeArrowheads="1"/>
          </p:cNvSpPr>
          <p:nvPr/>
        </p:nvSpPr>
        <p:spPr bwMode="auto">
          <a:xfrm>
            <a:off x="5072063" y="5168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46" name="Oval 18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47" name="Oval 183"/>
          <p:cNvSpPr>
            <a:spLocks noChangeArrowheads="1"/>
          </p:cNvSpPr>
          <p:nvPr/>
        </p:nvSpPr>
        <p:spPr bwMode="auto">
          <a:xfrm>
            <a:off x="5180013" y="5576888"/>
            <a:ext cx="5715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3848" name="Group 184"/>
          <p:cNvGrpSpPr>
            <a:grpSpLocks/>
          </p:cNvGrpSpPr>
          <p:nvPr/>
        </p:nvGrpSpPr>
        <p:grpSpPr bwMode="auto">
          <a:xfrm>
            <a:off x="4502150" y="5937250"/>
            <a:ext cx="234950" cy="247650"/>
            <a:chOff x="292" y="828"/>
            <a:chExt cx="148" cy="156"/>
          </a:xfrm>
        </p:grpSpPr>
        <p:sp>
          <p:nvSpPr>
            <p:cNvPr id="113849" name="Oval 18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50" name="Oval 18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51" name="Oval 18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52" name="Oval 18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53" name="Oval 18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54" name="Oval 19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3855" name="Oval 191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rgbClr val="171B8C"/>
          </a:solidFill>
          <a:ln w="9525">
            <a:solidFill>
              <a:srgbClr val="171B8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56" name="Oval 192"/>
          <p:cNvSpPr>
            <a:spLocks noChangeArrowheads="1"/>
          </p:cNvSpPr>
          <p:nvPr/>
        </p:nvSpPr>
        <p:spPr bwMode="auto">
          <a:xfrm>
            <a:off x="4546600" y="5051425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57" name="Oval 193"/>
          <p:cNvSpPr>
            <a:spLocks noChangeArrowheads="1"/>
          </p:cNvSpPr>
          <p:nvPr/>
        </p:nvSpPr>
        <p:spPr bwMode="auto">
          <a:xfrm>
            <a:off x="4248150" y="463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58" name="Oval 194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59" name="Oval 195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60" name="Oval 196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3861" name="Group 197"/>
          <p:cNvGrpSpPr>
            <a:grpSpLocks/>
          </p:cNvGrpSpPr>
          <p:nvPr/>
        </p:nvGrpSpPr>
        <p:grpSpPr bwMode="auto">
          <a:xfrm>
            <a:off x="3282950" y="6165850"/>
            <a:ext cx="234950" cy="247650"/>
            <a:chOff x="292" y="828"/>
            <a:chExt cx="148" cy="156"/>
          </a:xfrm>
        </p:grpSpPr>
        <p:sp>
          <p:nvSpPr>
            <p:cNvPr id="113862" name="Oval 19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63" name="Oval 19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64" name="Oval 20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65" name="Oval 20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66" name="Oval 20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67" name="Oval 20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3868" name="Group 204"/>
          <p:cNvGrpSpPr>
            <a:grpSpLocks/>
          </p:cNvGrpSpPr>
          <p:nvPr/>
        </p:nvGrpSpPr>
        <p:grpSpPr bwMode="auto">
          <a:xfrm>
            <a:off x="2203450" y="5835650"/>
            <a:ext cx="234950" cy="247650"/>
            <a:chOff x="292" y="828"/>
            <a:chExt cx="148" cy="156"/>
          </a:xfrm>
        </p:grpSpPr>
        <p:sp>
          <p:nvSpPr>
            <p:cNvPr id="113869" name="Oval 20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70" name="Oval 20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71" name="Oval 20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72" name="Oval 20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73" name="Oval 20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74" name="Oval 21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3875" name="Oval 211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76" name="Oval 212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77" name="Oval 213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78" name="Oval 214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79" name="Oval 215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80" name="Oval 216"/>
          <p:cNvSpPr>
            <a:spLocks noChangeArrowheads="1"/>
          </p:cNvSpPr>
          <p:nvPr/>
        </p:nvSpPr>
        <p:spPr bwMode="auto">
          <a:xfrm>
            <a:off x="1319213" y="40338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81" name="Oval 217"/>
          <p:cNvSpPr>
            <a:spLocks noChangeArrowheads="1"/>
          </p:cNvSpPr>
          <p:nvPr/>
        </p:nvSpPr>
        <p:spPr bwMode="auto">
          <a:xfrm>
            <a:off x="114300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82" name="Oval 218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83" name="Oval 219"/>
          <p:cNvSpPr>
            <a:spLocks noChangeArrowheads="1"/>
          </p:cNvSpPr>
          <p:nvPr/>
        </p:nvSpPr>
        <p:spPr bwMode="auto">
          <a:xfrm>
            <a:off x="1087438" y="3944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84" name="Oval 220"/>
          <p:cNvSpPr>
            <a:spLocks noChangeArrowheads="1"/>
          </p:cNvSpPr>
          <p:nvPr/>
        </p:nvSpPr>
        <p:spPr bwMode="auto">
          <a:xfrm>
            <a:off x="1198563" y="3927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85" name="Oval 221"/>
          <p:cNvSpPr>
            <a:spLocks noChangeArrowheads="1"/>
          </p:cNvSpPr>
          <p:nvPr/>
        </p:nvSpPr>
        <p:spPr bwMode="auto">
          <a:xfrm>
            <a:off x="1254125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3886" name="Group 222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113887" name="Oval 22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88" name="Oval 22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89" name="Oval 22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90" name="Oval 22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91" name="Oval 22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892" name="Oval 22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3893" name="Oval 229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94" name="Oval 230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95" name="Oval 231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96" name="Oval 232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97" name="Oval 233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98" name="Oval 234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99" name="Line 235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00" name="Line 236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01" name="Line 237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02" name="Line 238"/>
          <p:cNvSpPr>
            <a:spLocks noChangeShapeType="1"/>
          </p:cNvSpPr>
          <p:nvPr/>
        </p:nvSpPr>
        <p:spPr bwMode="auto">
          <a:xfrm flipH="1">
            <a:off x="1276350" y="3384550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03" name="Line 239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04" name="Line 240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05" name="Text Box 241"/>
          <p:cNvSpPr txBox="1">
            <a:spLocks noChangeArrowheads="1"/>
          </p:cNvSpPr>
          <p:nvPr/>
        </p:nvSpPr>
        <p:spPr bwMode="auto">
          <a:xfrm>
            <a:off x="123825" y="804863"/>
            <a:ext cx="40465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Pebble Search/Exchange Operation</a:t>
            </a:r>
          </a:p>
        </p:txBody>
      </p:sp>
      <p:sp>
        <p:nvSpPr>
          <p:cNvPr id="113906" name="Line 242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07" name="Line 243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08" name="Line 244"/>
          <p:cNvSpPr>
            <a:spLocks noChangeShapeType="1"/>
          </p:cNvSpPr>
          <p:nvPr/>
        </p:nvSpPr>
        <p:spPr bwMode="auto">
          <a:xfrm flipH="1">
            <a:off x="1401763" y="2463800"/>
            <a:ext cx="165100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09" name="Line 245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10" name="Line 246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11" name="Line 247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12" name="Line 248"/>
          <p:cNvSpPr>
            <a:spLocks noChangeShapeType="1"/>
          </p:cNvSpPr>
          <p:nvPr/>
        </p:nvSpPr>
        <p:spPr bwMode="auto">
          <a:xfrm flipH="1">
            <a:off x="1735138" y="1658938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13" name="Line 249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14" name="Line 250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15" name="Line 251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16" name="Line 252"/>
          <p:cNvSpPr>
            <a:spLocks noChangeShapeType="1"/>
          </p:cNvSpPr>
          <p:nvPr/>
        </p:nvSpPr>
        <p:spPr bwMode="auto">
          <a:xfrm flipV="1">
            <a:off x="2368550" y="1206500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17" name="Line 253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18" name="Line 254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19" name="Line 255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20" name="Line 256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21" name="Line 257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22" name="Line 258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23" name="Line 259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24" name="Line 260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25" name="Line 261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26" name="Line 262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27" name="Line 263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28" name="Line 264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29" name="Line 265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30" name="Line 266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31" name="Line 267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32" name="Line 268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33" name="Line 269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34" name="Line 270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35" name="Line 271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36" name="Line 272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37" name="Line 273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38" name="Line 274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39" name="Line 275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40" name="Line 276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41" name="Line 277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42" name="Line 278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43" name="Line 279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44" name="Line 280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45" name="Line 281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46" name="Line 282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47" name="Line 283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48" name="Line 284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49" name="Line 285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50" name="Line 286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51" name="Line 287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52" name="Line 288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53" name="Line 289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54" name="Line 290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55" name="Line 291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56" name="Line 292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57" name="Line 293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58" name="Line 294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59" name="Line 295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60" name="Line 296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61" name="Line 297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62" name="Line 298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63" name="Line 299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64" name="Line 300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65" name="Line 301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66" name="Line 302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67" name="Line 303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68" name="Line 304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69" name="Line 305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70" name="Line 306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71" name="Line 307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72" name="Line 308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73" name="Line 309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74" name="Line 310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75" name="Line 311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76" name="Line 312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77" name="Line 313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78" name="Line 314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79" name="Line 315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80" name="Line 316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81" name="Line 317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82" name="Line 318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83" name="Line 319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84" name="Line 320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85" name="Line 321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86" name="Line 322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87" name="Line 323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88" name="Line 324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89" name="Line 325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90" name="Line 326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91" name="Line 327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92" name="Line 328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93" name="Line 329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94" name="Line 330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95" name="Line 331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96" name="Line 332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97" name="Line 333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98" name="Line 334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99" name="Line 335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000" name="Line 336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001" name="Line 337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002" name="Line 338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003" name="Line 339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004" name="Line 340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005" name="Line 341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006" name="Line 342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007" name="Line 343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008" name="Line 344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009" name="Line 345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010" name="Line 346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011" name="Line 347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012" name="Line 348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013" name="Line 349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014" name="Line 350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015" name="Line 351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016" name="Line 352"/>
          <p:cNvSpPr>
            <a:spLocks noChangeShapeType="1"/>
          </p:cNvSpPr>
          <p:nvPr/>
        </p:nvSpPr>
        <p:spPr bwMode="auto">
          <a:xfrm flipH="1">
            <a:off x="4813300" y="5554663"/>
            <a:ext cx="528638" cy="452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018" name="Line 354"/>
          <p:cNvSpPr>
            <a:spLocks noChangeShapeType="1"/>
          </p:cNvSpPr>
          <p:nvPr/>
        </p:nvSpPr>
        <p:spPr bwMode="auto">
          <a:xfrm flipH="1">
            <a:off x="5372100" y="5105400"/>
            <a:ext cx="520700" cy="939800"/>
          </a:xfrm>
          <a:prstGeom prst="line">
            <a:avLst/>
          </a:prstGeom>
          <a:noFill/>
          <a:ln w="889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55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8715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FIRST Workflow Schematic</a:t>
            </a:r>
            <a:endParaRPr lang="en-US" sz="2500" b="1" i="1" dirty="0">
              <a:solidFill>
                <a:schemeClr val="bg1"/>
              </a:solidFill>
            </a:endParaRPr>
          </a:p>
        </p:txBody>
      </p:sp>
      <p:sp>
        <p:nvSpPr>
          <p:cNvPr id="47110" name="AutoShape 6"/>
          <p:cNvSpPr>
            <a:spLocks noChangeArrowheads="1"/>
          </p:cNvSpPr>
          <p:nvPr/>
        </p:nvSpPr>
        <p:spPr bwMode="auto">
          <a:xfrm>
            <a:off x="1058863" y="2306638"/>
            <a:ext cx="6997700" cy="719137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7122" name="Group 18"/>
          <p:cNvGrpSpPr>
            <a:grpSpLocks/>
          </p:cNvGrpSpPr>
          <p:nvPr/>
        </p:nvGrpSpPr>
        <p:grpSpPr bwMode="auto">
          <a:xfrm>
            <a:off x="1082675" y="1150938"/>
            <a:ext cx="6935788" cy="5183187"/>
            <a:chOff x="682" y="789"/>
            <a:chExt cx="4369" cy="3265"/>
          </a:xfrm>
        </p:grpSpPr>
        <p:sp>
          <p:nvSpPr>
            <p:cNvPr id="47112" name="Text Box 8"/>
            <p:cNvSpPr txBox="1">
              <a:spLocks noChangeArrowheads="1"/>
            </p:cNvSpPr>
            <p:nvPr/>
          </p:nvSpPr>
          <p:spPr bwMode="auto">
            <a:xfrm>
              <a:off x="682" y="1543"/>
              <a:ext cx="4369" cy="4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/>
                <a:t>Modeling </a:t>
              </a:r>
            </a:p>
            <a:p>
              <a:pPr algn="ctr">
                <a:spcBef>
                  <a:spcPct val="10000"/>
                </a:spcBef>
              </a:pPr>
              <a:r>
                <a:rPr lang="en-US"/>
                <a:t>Transform atomic geometry into topological network of constraints</a:t>
              </a:r>
            </a:p>
          </p:txBody>
        </p:sp>
        <p:sp>
          <p:nvSpPr>
            <p:cNvPr id="47113" name="AutoShape 9"/>
            <p:cNvSpPr>
              <a:spLocks noChangeArrowheads="1"/>
            </p:cNvSpPr>
            <p:nvPr/>
          </p:nvSpPr>
          <p:spPr bwMode="auto">
            <a:xfrm>
              <a:off x="1558" y="789"/>
              <a:ext cx="2635" cy="400"/>
            </a:xfrm>
            <a:prstGeom prst="flowChartInputOutpu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4" name="Text Box 10"/>
            <p:cNvSpPr txBox="1">
              <a:spLocks noChangeArrowheads="1"/>
            </p:cNvSpPr>
            <p:nvPr/>
          </p:nvSpPr>
          <p:spPr bwMode="auto">
            <a:xfrm>
              <a:off x="1941" y="858"/>
              <a:ext cx="193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/>
                <a:t>Input:</a:t>
              </a:r>
              <a:r>
                <a:rPr lang="en-US"/>
                <a:t> Structure of molecule</a:t>
              </a:r>
            </a:p>
          </p:txBody>
        </p:sp>
        <p:sp>
          <p:nvSpPr>
            <p:cNvPr id="47115" name="AutoShape 11"/>
            <p:cNvSpPr>
              <a:spLocks noChangeArrowheads="1"/>
            </p:cNvSpPr>
            <p:nvPr/>
          </p:nvSpPr>
          <p:spPr bwMode="auto">
            <a:xfrm>
              <a:off x="1320" y="2312"/>
              <a:ext cx="3101" cy="1019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6" name="Text Box 12"/>
            <p:cNvSpPr txBox="1">
              <a:spLocks noChangeArrowheads="1"/>
            </p:cNvSpPr>
            <p:nvPr/>
          </p:nvSpPr>
          <p:spPr bwMode="auto">
            <a:xfrm>
              <a:off x="1447" y="2335"/>
              <a:ext cx="2845" cy="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Aft>
                  <a:spcPct val="10000"/>
                </a:spcAft>
              </a:pPr>
              <a:r>
                <a:rPr lang="en-US" b="1"/>
                <a:t>PEBBLE GAME calculation</a:t>
              </a:r>
            </a:p>
            <a:p>
              <a:pPr>
                <a:spcBef>
                  <a:spcPct val="5000"/>
                </a:spcBef>
              </a:pPr>
              <a:r>
                <a:rPr lang="en-US"/>
                <a:t>Constraint Counting</a:t>
              </a:r>
            </a:p>
            <a:p>
              <a:pPr>
                <a:spcBef>
                  <a:spcPct val="5000"/>
                </a:spcBef>
              </a:pPr>
              <a:r>
                <a:rPr lang="en-US"/>
                <a:t>Laman Condensation</a:t>
              </a:r>
            </a:p>
            <a:p>
              <a:pPr>
                <a:spcBef>
                  <a:spcPct val="5000"/>
                </a:spcBef>
              </a:pPr>
              <a:r>
                <a:rPr lang="en-US"/>
                <a:t>Rigid Cluster Decomposition</a:t>
              </a:r>
            </a:p>
            <a:p>
              <a:pPr>
                <a:spcBef>
                  <a:spcPct val="5000"/>
                </a:spcBef>
              </a:pPr>
              <a:r>
                <a:rPr lang="en-US"/>
                <a:t>Correlated Motion Decomposition</a:t>
              </a:r>
            </a:p>
          </p:txBody>
        </p:sp>
        <p:sp>
          <p:nvSpPr>
            <p:cNvPr id="47117" name="AutoShape 13"/>
            <p:cNvSpPr>
              <a:spLocks noChangeArrowheads="1"/>
            </p:cNvSpPr>
            <p:nvPr/>
          </p:nvSpPr>
          <p:spPr bwMode="auto">
            <a:xfrm>
              <a:off x="1549" y="3654"/>
              <a:ext cx="2635" cy="400"/>
            </a:xfrm>
            <a:prstGeom prst="flowChartInputOutpu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8" name="Text Box 14"/>
            <p:cNvSpPr txBox="1">
              <a:spLocks noChangeArrowheads="1"/>
            </p:cNvSpPr>
            <p:nvPr/>
          </p:nvSpPr>
          <p:spPr bwMode="auto">
            <a:xfrm>
              <a:off x="1897" y="3732"/>
              <a:ext cx="193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/>
                <a:t>Output:</a:t>
              </a:r>
              <a:r>
                <a:rPr lang="en-US"/>
                <a:t> Statics information</a:t>
              </a:r>
            </a:p>
          </p:txBody>
        </p:sp>
        <p:sp>
          <p:nvSpPr>
            <p:cNvPr id="47119" name="Line 15"/>
            <p:cNvSpPr>
              <a:spLocks noChangeShapeType="1"/>
            </p:cNvSpPr>
            <p:nvPr/>
          </p:nvSpPr>
          <p:spPr bwMode="auto">
            <a:xfrm>
              <a:off x="2864" y="1192"/>
              <a:ext cx="0" cy="3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0" name="Line 16"/>
            <p:cNvSpPr>
              <a:spLocks noChangeShapeType="1"/>
            </p:cNvSpPr>
            <p:nvPr/>
          </p:nvSpPr>
          <p:spPr bwMode="auto">
            <a:xfrm>
              <a:off x="2864" y="1972"/>
              <a:ext cx="0" cy="35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1" name="Line 17"/>
            <p:cNvSpPr>
              <a:spLocks noChangeShapeType="1"/>
            </p:cNvSpPr>
            <p:nvPr/>
          </p:nvSpPr>
          <p:spPr bwMode="auto">
            <a:xfrm>
              <a:off x="2864" y="3328"/>
              <a:ext cx="0" cy="3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15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16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17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18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19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0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1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2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3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4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5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6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7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8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9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0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1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2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3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4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5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6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7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8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9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0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1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2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3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4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5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7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8" name="Oval 36"/>
          <p:cNvSpPr>
            <a:spLocks noChangeArrowheads="1"/>
          </p:cNvSpPr>
          <p:nvPr/>
        </p:nvSpPr>
        <p:spPr bwMode="auto">
          <a:xfrm>
            <a:off x="2330450" y="156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9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50" name="Oval 38"/>
          <p:cNvSpPr>
            <a:spLocks noChangeArrowheads="1"/>
          </p:cNvSpPr>
          <p:nvPr/>
        </p:nvSpPr>
        <p:spPr bwMode="auto">
          <a:xfrm>
            <a:off x="2538413" y="1417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51" name="Oval 39"/>
          <p:cNvSpPr>
            <a:spLocks noChangeArrowheads="1"/>
          </p:cNvSpPr>
          <p:nvPr/>
        </p:nvSpPr>
        <p:spPr bwMode="auto">
          <a:xfrm>
            <a:off x="2444750" y="1360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52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53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54" name="Oval 42"/>
          <p:cNvSpPr>
            <a:spLocks noChangeArrowheads="1"/>
          </p:cNvSpPr>
          <p:nvPr/>
        </p:nvSpPr>
        <p:spPr bwMode="auto">
          <a:xfrm>
            <a:off x="3384550" y="1325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55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56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57" name="Oval 45"/>
          <p:cNvSpPr>
            <a:spLocks noChangeArrowheads="1"/>
          </p:cNvSpPr>
          <p:nvPr/>
        </p:nvSpPr>
        <p:spPr bwMode="auto">
          <a:xfrm>
            <a:off x="3625850" y="123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58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59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60" name="Oval 48"/>
          <p:cNvSpPr>
            <a:spLocks noChangeArrowheads="1"/>
          </p:cNvSpPr>
          <p:nvPr/>
        </p:nvSpPr>
        <p:spPr bwMode="auto">
          <a:xfrm>
            <a:off x="1651000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61" name="Oval 49"/>
          <p:cNvSpPr>
            <a:spLocks noChangeArrowheads="1"/>
          </p:cNvSpPr>
          <p:nvPr/>
        </p:nvSpPr>
        <p:spPr bwMode="auto">
          <a:xfrm>
            <a:off x="1835150" y="2085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62" name="Oval 50"/>
          <p:cNvSpPr>
            <a:spLocks noChangeArrowheads="1"/>
          </p:cNvSpPr>
          <p:nvPr/>
        </p:nvSpPr>
        <p:spPr bwMode="auto">
          <a:xfrm>
            <a:off x="1778000" y="2030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63" name="Oval 51"/>
          <p:cNvSpPr>
            <a:spLocks noChangeArrowheads="1"/>
          </p:cNvSpPr>
          <p:nvPr/>
        </p:nvSpPr>
        <p:spPr bwMode="auto">
          <a:xfrm>
            <a:off x="1685925" y="2028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64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65" name="Oval 53"/>
          <p:cNvSpPr>
            <a:spLocks noChangeArrowheads="1"/>
          </p:cNvSpPr>
          <p:nvPr/>
        </p:nvSpPr>
        <p:spPr bwMode="auto">
          <a:xfrm>
            <a:off x="1379538" y="293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66" name="Oval 54"/>
          <p:cNvSpPr>
            <a:spLocks noChangeArrowheads="1"/>
          </p:cNvSpPr>
          <p:nvPr/>
        </p:nvSpPr>
        <p:spPr bwMode="auto">
          <a:xfrm>
            <a:off x="1327150" y="316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67" name="Oval 55"/>
          <p:cNvSpPr>
            <a:spLocks noChangeArrowheads="1"/>
          </p:cNvSpPr>
          <p:nvPr/>
        </p:nvSpPr>
        <p:spPr bwMode="auto">
          <a:xfrm>
            <a:off x="1460500" y="2911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68" name="Oval 56"/>
          <p:cNvSpPr>
            <a:spLocks noChangeArrowheads="1"/>
          </p:cNvSpPr>
          <p:nvPr/>
        </p:nvSpPr>
        <p:spPr bwMode="auto">
          <a:xfrm>
            <a:off x="1246188" y="2930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69" name="Oval 57"/>
          <p:cNvSpPr>
            <a:spLocks noChangeArrowheads="1"/>
          </p:cNvSpPr>
          <p:nvPr/>
        </p:nvSpPr>
        <p:spPr bwMode="auto">
          <a:xfrm>
            <a:off x="1322388" y="2901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70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71" name="Oval 59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72" name="Oval 60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rgbClr val="800080"/>
          </a:solidFill>
          <a:ln w="9525">
            <a:solidFill>
              <a:srgbClr val="8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73" name="Oval 61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74" name="Oval 62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75" name="Oval 63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76" name="Oval 64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77" name="Oval 65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78" name="Oval 66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79" name="Oval 67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80" name="Oval 68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81" name="Oval 69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82" name="Oval 70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83" name="Oval 71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rgbClr val="800080"/>
          </a:solidFill>
          <a:ln w="9525">
            <a:solidFill>
              <a:srgbClr val="8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84" name="Oval 72"/>
          <p:cNvSpPr>
            <a:spLocks noChangeArrowheads="1"/>
          </p:cNvSpPr>
          <p:nvPr/>
        </p:nvSpPr>
        <p:spPr bwMode="auto">
          <a:xfrm>
            <a:off x="3789363" y="3079750"/>
            <a:ext cx="5715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85" name="Oval 73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86" name="Oval 74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87" name="Oval 75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88" name="Oval 76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89" name="Oval 77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90" name="Oval 78"/>
          <p:cNvSpPr>
            <a:spLocks noChangeArrowheads="1"/>
          </p:cNvSpPr>
          <p:nvPr/>
        </p:nvSpPr>
        <p:spPr bwMode="auto">
          <a:xfrm>
            <a:off x="4451350" y="1651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91" name="Oval 79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92" name="Oval 80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93" name="Oval 81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94" name="Oval 82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95" name="Oval 83"/>
          <p:cNvSpPr>
            <a:spLocks noChangeArrowheads="1"/>
          </p:cNvSpPr>
          <p:nvPr/>
        </p:nvSpPr>
        <p:spPr bwMode="auto">
          <a:xfrm>
            <a:off x="5795963" y="1752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96" name="Oval 84"/>
          <p:cNvSpPr>
            <a:spLocks noChangeArrowheads="1"/>
          </p:cNvSpPr>
          <p:nvPr/>
        </p:nvSpPr>
        <p:spPr bwMode="auto">
          <a:xfrm>
            <a:off x="5530850" y="1803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97" name="Oval 85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98" name="Oval 86"/>
          <p:cNvSpPr>
            <a:spLocks noChangeArrowheads="1"/>
          </p:cNvSpPr>
          <p:nvPr/>
        </p:nvSpPr>
        <p:spPr bwMode="auto">
          <a:xfrm>
            <a:off x="5738813" y="1689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99" name="Oval 87"/>
          <p:cNvSpPr>
            <a:spLocks noChangeArrowheads="1"/>
          </p:cNvSpPr>
          <p:nvPr/>
        </p:nvSpPr>
        <p:spPr bwMode="auto">
          <a:xfrm>
            <a:off x="5675313" y="1635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00" name="Oval 88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01" name="Oval 89"/>
          <p:cNvSpPr>
            <a:spLocks noChangeArrowheads="1"/>
          </p:cNvSpPr>
          <p:nvPr/>
        </p:nvSpPr>
        <p:spPr bwMode="auto">
          <a:xfrm>
            <a:off x="502285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02" name="Oval 90"/>
          <p:cNvSpPr>
            <a:spLocks noChangeArrowheads="1"/>
          </p:cNvSpPr>
          <p:nvPr/>
        </p:nvSpPr>
        <p:spPr bwMode="auto">
          <a:xfrm>
            <a:off x="4838700" y="2520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03" name="Oval 91"/>
          <p:cNvSpPr>
            <a:spLocks noChangeArrowheads="1"/>
          </p:cNvSpPr>
          <p:nvPr/>
        </p:nvSpPr>
        <p:spPr bwMode="auto">
          <a:xfrm>
            <a:off x="5103813" y="2368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04" name="Oval 92"/>
          <p:cNvSpPr>
            <a:spLocks noChangeArrowheads="1"/>
          </p:cNvSpPr>
          <p:nvPr/>
        </p:nvSpPr>
        <p:spPr bwMode="auto">
          <a:xfrm>
            <a:off x="5016500" y="230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05" name="Oval 93"/>
          <p:cNvSpPr>
            <a:spLocks noChangeArrowheads="1"/>
          </p:cNvSpPr>
          <p:nvPr/>
        </p:nvSpPr>
        <p:spPr bwMode="auto">
          <a:xfrm>
            <a:off x="4940300" y="2306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06" name="Oval 94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07" name="Oval 95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08" name="Oval 96"/>
          <p:cNvSpPr>
            <a:spLocks noChangeArrowheads="1"/>
          </p:cNvSpPr>
          <p:nvPr/>
        </p:nvSpPr>
        <p:spPr bwMode="auto">
          <a:xfrm>
            <a:off x="6591300" y="1739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09" name="Oval 97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10" name="Oval 98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11" name="Oval 99"/>
          <p:cNvSpPr>
            <a:spLocks noChangeArrowheads="1"/>
          </p:cNvSpPr>
          <p:nvPr/>
        </p:nvSpPr>
        <p:spPr bwMode="auto">
          <a:xfrm>
            <a:off x="6827838" y="180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12" name="Oval 100"/>
          <p:cNvSpPr>
            <a:spLocks noChangeArrowheads="1"/>
          </p:cNvSpPr>
          <p:nvPr/>
        </p:nvSpPr>
        <p:spPr bwMode="auto">
          <a:xfrm>
            <a:off x="6813550" y="1736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5813" name="Group 101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115814" name="Oval 10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15" name="Oval 10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16" name="Oval 10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17" name="Oval 10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18" name="Oval 10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19" name="Oval 10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5820" name="Group 108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115821" name="Oval 10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22" name="Oval 11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23" name="Oval 11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24" name="Oval 11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25" name="Oval 11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26" name="Oval 11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827" name="Oval 115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28" name="Oval 116"/>
          <p:cNvSpPr>
            <a:spLocks noChangeArrowheads="1"/>
          </p:cNvSpPr>
          <p:nvPr/>
        </p:nvSpPr>
        <p:spPr bwMode="auto">
          <a:xfrm>
            <a:off x="3870325" y="4251325"/>
            <a:ext cx="57150" cy="50800"/>
          </a:xfrm>
          <a:prstGeom prst="ellipse">
            <a:avLst/>
          </a:prstGeom>
          <a:solidFill>
            <a:srgbClr val="000080"/>
          </a:solidFill>
          <a:ln w="9525">
            <a:solidFill>
              <a:srgbClr val="0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29" name="Oval 117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30" name="Oval 118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rgbClr val="800080"/>
          </a:solidFill>
          <a:ln w="9525">
            <a:solidFill>
              <a:srgbClr val="8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31" name="Oval 119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32" name="Oval 120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33" name="Oval 121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34" name="Oval 122"/>
          <p:cNvSpPr>
            <a:spLocks noChangeArrowheads="1"/>
          </p:cNvSpPr>
          <p:nvPr/>
        </p:nvSpPr>
        <p:spPr bwMode="auto">
          <a:xfrm>
            <a:off x="7499350" y="2443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35" name="Oval 123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36" name="Oval 124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37" name="Oval 125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38" name="Oval 126"/>
          <p:cNvSpPr>
            <a:spLocks noChangeArrowheads="1"/>
          </p:cNvSpPr>
          <p:nvPr/>
        </p:nvSpPr>
        <p:spPr bwMode="auto">
          <a:xfrm>
            <a:off x="7734300" y="250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5839" name="Group 127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115840" name="Oval 12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41" name="Oval 12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42" name="Oval 13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43" name="Oval 13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44" name="Oval 13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45" name="Oval 13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846" name="Oval 134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47" name="Oval 135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48" name="Oval 136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49" name="Oval 137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50" name="Oval 138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51" name="Oval 139"/>
          <p:cNvSpPr>
            <a:spLocks noChangeArrowheads="1"/>
          </p:cNvSpPr>
          <p:nvPr/>
        </p:nvSpPr>
        <p:spPr bwMode="auto">
          <a:xfrm>
            <a:off x="8255000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52" name="Oval 140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53" name="Oval 141"/>
          <p:cNvSpPr>
            <a:spLocks noChangeArrowheads="1"/>
          </p:cNvSpPr>
          <p:nvPr/>
        </p:nvSpPr>
        <p:spPr bwMode="auto">
          <a:xfrm>
            <a:off x="8261350" y="4311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54" name="Oval 142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55" name="Oval 143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56" name="Oval 144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57" name="Oval 145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58" name="Oval 146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59" name="Oval 147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60" name="Oval 148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61" name="Oval 149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62" name="Oval 150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63" name="Oval 151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5864" name="Group 152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115865" name="Oval 15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66" name="Oval 15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67" name="Oval 15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68" name="Oval 15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69" name="Oval 15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70" name="Oval 15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871" name="Oval 159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72" name="Oval 160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73" name="Oval 161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74" name="Oval 162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75" name="Oval 163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76" name="Oval 164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77" name="Oval 165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78" name="Oval 166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79" name="Oval 167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80" name="Oval 168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81" name="Oval 169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82" name="Oval 170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5883" name="Group 171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115884" name="Oval 17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85" name="Oval 17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86" name="Oval 17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87" name="Oval 17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88" name="Oval 17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89" name="Oval 17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890" name="Oval 178"/>
          <p:cNvSpPr>
            <a:spLocks noChangeArrowheads="1"/>
          </p:cNvSpPr>
          <p:nvPr/>
        </p:nvSpPr>
        <p:spPr bwMode="auto">
          <a:xfrm>
            <a:off x="5106988" y="5524500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91" name="Oval 179"/>
          <p:cNvSpPr>
            <a:spLocks noChangeArrowheads="1"/>
          </p:cNvSpPr>
          <p:nvPr/>
        </p:nvSpPr>
        <p:spPr bwMode="auto">
          <a:xfrm>
            <a:off x="5054600" y="5481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92" name="Oval 180"/>
          <p:cNvSpPr>
            <a:spLocks noChangeArrowheads="1"/>
          </p:cNvSpPr>
          <p:nvPr/>
        </p:nvSpPr>
        <p:spPr bwMode="auto">
          <a:xfrm>
            <a:off x="5091113" y="5597525"/>
            <a:ext cx="57150" cy="50800"/>
          </a:xfrm>
          <a:prstGeom prst="ellipse">
            <a:avLst/>
          </a:prstGeom>
          <a:solidFill>
            <a:srgbClr val="171B8C"/>
          </a:solidFill>
          <a:ln w="9525">
            <a:solidFill>
              <a:srgbClr val="171B8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93" name="Oval 181"/>
          <p:cNvSpPr>
            <a:spLocks noChangeArrowheads="1"/>
          </p:cNvSpPr>
          <p:nvPr/>
        </p:nvSpPr>
        <p:spPr bwMode="auto">
          <a:xfrm>
            <a:off x="5267325" y="5578475"/>
            <a:ext cx="57150" cy="50800"/>
          </a:xfrm>
          <a:prstGeom prst="ellipse">
            <a:avLst/>
          </a:prstGeom>
          <a:solidFill>
            <a:srgbClr val="800080"/>
          </a:solidFill>
          <a:ln w="9525">
            <a:solidFill>
              <a:srgbClr val="8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94" name="Oval 18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95" name="Oval 183"/>
          <p:cNvSpPr>
            <a:spLocks noChangeArrowheads="1"/>
          </p:cNvSpPr>
          <p:nvPr/>
        </p:nvSpPr>
        <p:spPr bwMode="auto">
          <a:xfrm>
            <a:off x="5180013" y="5576888"/>
            <a:ext cx="5715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5896" name="Group 184"/>
          <p:cNvGrpSpPr>
            <a:grpSpLocks/>
          </p:cNvGrpSpPr>
          <p:nvPr/>
        </p:nvGrpSpPr>
        <p:grpSpPr bwMode="auto">
          <a:xfrm>
            <a:off x="4502150" y="5937250"/>
            <a:ext cx="234950" cy="247650"/>
            <a:chOff x="292" y="828"/>
            <a:chExt cx="148" cy="156"/>
          </a:xfrm>
        </p:grpSpPr>
        <p:sp>
          <p:nvSpPr>
            <p:cNvPr id="115897" name="Oval 18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98" name="Oval 18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99" name="Oval 18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900" name="Oval 18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901" name="Oval 18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902" name="Oval 19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903" name="Oval 191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rgbClr val="171B8C"/>
          </a:solidFill>
          <a:ln w="9525">
            <a:solidFill>
              <a:srgbClr val="171B8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04" name="Oval 192"/>
          <p:cNvSpPr>
            <a:spLocks noChangeArrowheads="1"/>
          </p:cNvSpPr>
          <p:nvPr/>
        </p:nvSpPr>
        <p:spPr bwMode="auto">
          <a:xfrm>
            <a:off x="4546600" y="5051425"/>
            <a:ext cx="57150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05" name="Oval 193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rgbClr val="800080"/>
          </a:solidFill>
          <a:ln w="9525">
            <a:solidFill>
              <a:srgbClr val="8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06" name="Oval 194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07" name="Oval 195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08" name="Oval 196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5909" name="Group 197"/>
          <p:cNvGrpSpPr>
            <a:grpSpLocks/>
          </p:cNvGrpSpPr>
          <p:nvPr/>
        </p:nvGrpSpPr>
        <p:grpSpPr bwMode="auto">
          <a:xfrm>
            <a:off x="3282950" y="6165850"/>
            <a:ext cx="234950" cy="247650"/>
            <a:chOff x="292" y="828"/>
            <a:chExt cx="148" cy="156"/>
          </a:xfrm>
        </p:grpSpPr>
        <p:sp>
          <p:nvSpPr>
            <p:cNvPr id="115910" name="Oval 19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911" name="Oval 19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912" name="Oval 20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913" name="Oval 20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914" name="Oval 20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915" name="Oval 20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5916" name="Group 204"/>
          <p:cNvGrpSpPr>
            <a:grpSpLocks/>
          </p:cNvGrpSpPr>
          <p:nvPr/>
        </p:nvGrpSpPr>
        <p:grpSpPr bwMode="auto">
          <a:xfrm>
            <a:off x="2203450" y="5835650"/>
            <a:ext cx="234950" cy="247650"/>
            <a:chOff x="292" y="828"/>
            <a:chExt cx="148" cy="156"/>
          </a:xfrm>
        </p:grpSpPr>
        <p:sp>
          <p:nvSpPr>
            <p:cNvPr id="115917" name="Oval 20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918" name="Oval 20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919" name="Oval 20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920" name="Oval 20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921" name="Oval 20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922" name="Oval 21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923" name="Oval 211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24" name="Oval 212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25" name="Oval 213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26" name="Oval 214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27" name="Oval 215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28" name="Oval 216"/>
          <p:cNvSpPr>
            <a:spLocks noChangeArrowheads="1"/>
          </p:cNvSpPr>
          <p:nvPr/>
        </p:nvSpPr>
        <p:spPr bwMode="auto">
          <a:xfrm>
            <a:off x="1319213" y="40338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29" name="Oval 217"/>
          <p:cNvSpPr>
            <a:spLocks noChangeArrowheads="1"/>
          </p:cNvSpPr>
          <p:nvPr/>
        </p:nvSpPr>
        <p:spPr bwMode="auto">
          <a:xfrm>
            <a:off x="114300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30" name="Oval 218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31" name="Oval 219"/>
          <p:cNvSpPr>
            <a:spLocks noChangeArrowheads="1"/>
          </p:cNvSpPr>
          <p:nvPr/>
        </p:nvSpPr>
        <p:spPr bwMode="auto">
          <a:xfrm>
            <a:off x="1087438" y="3944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32" name="Oval 220"/>
          <p:cNvSpPr>
            <a:spLocks noChangeArrowheads="1"/>
          </p:cNvSpPr>
          <p:nvPr/>
        </p:nvSpPr>
        <p:spPr bwMode="auto">
          <a:xfrm>
            <a:off x="1198563" y="3927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33" name="Oval 221"/>
          <p:cNvSpPr>
            <a:spLocks noChangeArrowheads="1"/>
          </p:cNvSpPr>
          <p:nvPr/>
        </p:nvSpPr>
        <p:spPr bwMode="auto">
          <a:xfrm>
            <a:off x="1254125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5934" name="Group 222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115935" name="Oval 22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936" name="Oval 22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937" name="Oval 22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938" name="Oval 22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939" name="Oval 22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940" name="Oval 22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941" name="Oval 229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42" name="Oval 230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43" name="Oval 231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44" name="Oval 232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45" name="Oval 233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46" name="Oval 234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47" name="Line 235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48" name="Line 236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49" name="Line 237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50" name="Line 238"/>
          <p:cNvSpPr>
            <a:spLocks noChangeShapeType="1"/>
          </p:cNvSpPr>
          <p:nvPr/>
        </p:nvSpPr>
        <p:spPr bwMode="auto">
          <a:xfrm flipH="1">
            <a:off x="1276350" y="3384550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51" name="Line 239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52" name="Line 240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53" name="Text Box 241"/>
          <p:cNvSpPr txBox="1">
            <a:spLocks noChangeArrowheads="1"/>
          </p:cNvSpPr>
          <p:nvPr/>
        </p:nvSpPr>
        <p:spPr bwMode="auto">
          <a:xfrm>
            <a:off x="123825" y="804863"/>
            <a:ext cx="40465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Pebble Search/Exchange Operation</a:t>
            </a:r>
          </a:p>
        </p:txBody>
      </p:sp>
      <p:sp>
        <p:nvSpPr>
          <p:cNvPr id="115954" name="Line 242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55" name="Line 243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56" name="Line 244"/>
          <p:cNvSpPr>
            <a:spLocks noChangeShapeType="1"/>
          </p:cNvSpPr>
          <p:nvPr/>
        </p:nvSpPr>
        <p:spPr bwMode="auto">
          <a:xfrm flipH="1">
            <a:off x="1401763" y="2463800"/>
            <a:ext cx="165100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57" name="Line 245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58" name="Line 246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59" name="Line 247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60" name="Line 248"/>
          <p:cNvSpPr>
            <a:spLocks noChangeShapeType="1"/>
          </p:cNvSpPr>
          <p:nvPr/>
        </p:nvSpPr>
        <p:spPr bwMode="auto">
          <a:xfrm flipH="1">
            <a:off x="1735138" y="1658938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61" name="Line 249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62" name="Line 250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63" name="Line 251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64" name="Line 252"/>
          <p:cNvSpPr>
            <a:spLocks noChangeShapeType="1"/>
          </p:cNvSpPr>
          <p:nvPr/>
        </p:nvSpPr>
        <p:spPr bwMode="auto">
          <a:xfrm flipV="1">
            <a:off x="2368550" y="1206500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65" name="Line 253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66" name="Line 254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67" name="Line 255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68" name="Line 256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69" name="Line 257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70" name="Line 258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71" name="Line 259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72" name="Line 260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73" name="Line 261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74" name="Line 262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75" name="Line 263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76" name="Line 264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77" name="Line 265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78" name="Line 266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79" name="Line 267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80" name="Line 268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81" name="Line 269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82" name="Line 270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83" name="Line 271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84" name="Line 272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85" name="Line 273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86" name="Line 274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87" name="Line 275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88" name="Line 276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89" name="Line 277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90" name="Line 278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91" name="Line 279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92" name="Line 280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93" name="Line 281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94" name="Line 282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95" name="Line 283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96" name="Line 284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97" name="Line 285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98" name="Line 286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999" name="Line 287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00" name="Line 288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01" name="Line 289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02" name="Line 290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03" name="Line 291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04" name="Line 292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05" name="Line 293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06" name="Line 294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07" name="Line 295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08" name="Line 296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09" name="Line 297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10" name="Line 298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11" name="Line 299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12" name="Line 300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13" name="Line 301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14" name="Line 302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15" name="Line 303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16" name="Line 304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17" name="Line 305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18" name="Line 306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19" name="Line 307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20" name="Line 308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21" name="Line 309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22" name="Line 310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23" name="Line 311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24" name="Line 312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25" name="Line 313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26" name="Line 314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27" name="Line 315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28" name="Line 316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29" name="Line 317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30" name="Line 318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31" name="Line 319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32" name="Line 320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33" name="Line 321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34" name="Line 322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35" name="Line 323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36" name="Line 324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37" name="Line 325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38" name="Line 326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39" name="Line 327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40" name="Line 328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41" name="Line 329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42" name="Line 330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43" name="Line 331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44" name="Line 332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45" name="Line 333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46" name="Line 334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47" name="Line 335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48" name="Line 336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49" name="Line 337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50" name="Line 338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51" name="Line 339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52" name="Line 340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53" name="Line 341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54" name="Line 342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55" name="Line 343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56" name="Line 344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57" name="Line 345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58" name="Line 346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59" name="Line 347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60" name="Line 348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61" name="Line 349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62" name="Line 350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63" name="Line 351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64" name="Line 352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066" name="Line 354"/>
          <p:cNvSpPr>
            <a:spLocks noChangeShapeType="1"/>
          </p:cNvSpPr>
          <p:nvPr/>
        </p:nvSpPr>
        <p:spPr bwMode="auto">
          <a:xfrm flipH="1">
            <a:off x="5372100" y="5105400"/>
            <a:ext cx="520700" cy="939800"/>
          </a:xfrm>
          <a:prstGeom prst="line">
            <a:avLst/>
          </a:prstGeom>
          <a:noFill/>
          <a:ln w="889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55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63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64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65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66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67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68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69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70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71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72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73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74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75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76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77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78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79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80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81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82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83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84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85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86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87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88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89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90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91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92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93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95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96" name="Oval 36"/>
          <p:cNvSpPr>
            <a:spLocks noChangeArrowheads="1"/>
          </p:cNvSpPr>
          <p:nvPr/>
        </p:nvSpPr>
        <p:spPr bwMode="auto">
          <a:xfrm>
            <a:off x="2330450" y="156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97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98" name="Oval 38"/>
          <p:cNvSpPr>
            <a:spLocks noChangeArrowheads="1"/>
          </p:cNvSpPr>
          <p:nvPr/>
        </p:nvSpPr>
        <p:spPr bwMode="auto">
          <a:xfrm>
            <a:off x="2538413" y="1417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99" name="Oval 39"/>
          <p:cNvSpPr>
            <a:spLocks noChangeArrowheads="1"/>
          </p:cNvSpPr>
          <p:nvPr/>
        </p:nvSpPr>
        <p:spPr bwMode="auto">
          <a:xfrm>
            <a:off x="2444750" y="1360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00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01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02" name="Oval 42"/>
          <p:cNvSpPr>
            <a:spLocks noChangeArrowheads="1"/>
          </p:cNvSpPr>
          <p:nvPr/>
        </p:nvSpPr>
        <p:spPr bwMode="auto">
          <a:xfrm>
            <a:off x="3384550" y="1325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03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04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05" name="Oval 45"/>
          <p:cNvSpPr>
            <a:spLocks noChangeArrowheads="1"/>
          </p:cNvSpPr>
          <p:nvPr/>
        </p:nvSpPr>
        <p:spPr bwMode="auto">
          <a:xfrm>
            <a:off x="3625850" y="123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06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07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08" name="Oval 48"/>
          <p:cNvSpPr>
            <a:spLocks noChangeArrowheads="1"/>
          </p:cNvSpPr>
          <p:nvPr/>
        </p:nvSpPr>
        <p:spPr bwMode="auto">
          <a:xfrm>
            <a:off x="1651000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09" name="Oval 49"/>
          <p:cNvSpPr>
            <a:spLocks noChangeArrowheads="1"/>
          </p:cNvSpPr>
          <p:nvPr/>
        </p:nvSpPr>
        <p:spPr bwMode="auto">
          <a:xfrm>
            <a:off x="1835150" y="2085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10" name="Oval 50"/>
          <p:cNvSpPr>
            <a:spLocks noChangeArrowheads="1"/>
          </p:cNvSpPr>
          <p:nvPr/>
        </p:nvSpPr>
        <p:spPr bwMode="auto">
          <a:xfrm>
            <a:off x="1778000" y="2030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11" name="Oval 51"/>
          <p:cNvSpPr>
            <a:spLocks noChangeArrowheads="1"/>
          </p:cNvSpPr>
          <p:nvPr/>
        </p:nvSpPr>
        <p:spPr bwMode="auto">
          <a:xfrm>
            <a:off x="1685925" y="2028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12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13" name="Oval 53"/>
          <p:cNvSpPr>
            <a:spLocks noChangeArrowheads="1"/>
          </p:cNvSpPr>
          <p:nvPr/>
        </p:nvSpPr>
        <p:spPr bwMode="auto">
          <a:xfrm>
            <a:off x="1379538" y="293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14" name="Oval 54"/>
          <p:cNvSpPr>
            <a:spLocks noChangeArrowheads="1"/>
          </p:cNvSpPr>
          <p:nvPr/>
        </p:nvSpPr>
        <p:spPr bwMode="auto">
          <a:xfrm>
            <a:off x="1327150" y="316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15" name="Oval 55"/>
          <p:cNvSpPr>
            <a:spLocks noChangeArrowheads="1"/>
          </p:cNvSpPr>
          <p:nvPr/>
        </p:nvSpPr>
        <p:spPr bwMode="auto">
          <a:xfrm>
            <a:off x="1460500" y="2911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16" name="Oval 56"/>
          <p:cNvSpPr>
            <a:spLocks noChangeArrowheads="1"/>
          </p:cNvSpPr>
          <p:nvPr/>
        </p:nvSpPr>
        <p:spPr bwMode="auto">
          <a:xfrm>
            <a:off x="1246188" y="2930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17" name="Oval 57"/>
          <p:cNvSpPr>
            <a:spLocks noChangeArrowheads="1"/>
          </p:cNvSpPr>
          <p:nvPr/>
        </p:nvSpPr>
        <p:spPr bwMode="auto">
          <a:xfrm>
            <a:off x="1322388" y="2901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18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19" name="Oval 59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20" name="Oval 60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21" name="Oval 61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22" name="Oval 62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23" name="Oval 63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24" name="Oval 64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25" name="Oval 65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26" name="Oval 66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27" name="Oval 67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28" name="Oval 68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29" name="Oval 69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30" name="Oval 70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31" name="Oval 71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32" name="Oval 72"/>
          <p:cNvSpPr>
            <a:spLocks noChangeArrowheads="1"/>
          </p:cNvSpPr>
          <p:nvPr/>
        </p:nvSpPr>
        <p:spPr bwMode="auto">
          <a:xfrm>
            <a:off x="3789363" y="30797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33" name="Oval 73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34" name="Oval 74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35" name="Oval 75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36" name="Oval 76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37" name="Oval 77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38" name="Oval 78"/>
          <p:cNvSpPr>
            <a:spLocks noChangeArrowheads="1"/>
          </p:cNvSpPr>
          <p:nvPr/>
        </p:nvSpPr>
        <p:spPr bwMode="auto">
          <a:xfrm>
            <a:off x="4451350" y="1651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39" name="Oval 79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40" name="Oval 80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41" name="Oval 81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42" name="Oval 82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43" name="Oval 83"/>
          <p:cNvSpPr>
            <a:spLocks noChangeArrowheads="1"/>
          </p:cNvSpPr>
          <p:nvPr/>
        </p:nvSpPr>
        <p:spPr bwMode="auto">
          <a:xfrm>
            <a:off x="5795963" y="1752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44" name="Oval 84"/>
          <p:cNvSpPr>
            <a:spLocks noChangeArrowheads="1"/>
          </p:cNvSpPr>
          <p:nvPr/>
        </p:nvSpPr>
        <p:spPr bwMode="auto">
          <a:xfrm>
            <a:off x="5530850" y="1803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45" name="Oval 85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46" name="Oval 86"/>
          <p:cNvSpPr>
            <a:spLocks noChangeArrowheads="1"/>
          </p:cNvSpPr>
          <p:nvPr/>
        </p:nvSpPr>
        <p:spPr bwMode="auto">
          <a:xfrm>
            <a:off x="5738813" y="1689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47" name="Oval 87"/>
          <p:cNvSpPr>
            <a:spLocks noChangeArrowheads="1"/>
          </p:cNvSpPr>
          <p:nvPr/>
        </p:nvSpPr>
        <p:spPr bwMode="auto">
          <a:xfrm>
            <a:off x="5675313" y="1635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48" name="Oval 88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49" name="Oval 89"/>
          <p:cNvSpPr>
            <a:spLocks noChangeArrowheads="1"/>
          </p:cNvSpPr>
          <p:nvPr/>
        </p:nvSpPr>
        <p:spPr bwMode="auto">
          <a:xfrm>
            <a:off x="502285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50" name="Oval 90"/>
          <p:cNvSpPr>
            <a:spLocks noChangeArrowheads="1"/>
          </p:cNvSpPr>
          <p:nvPr/>
        </p:nvSpPr>
        <p:spPr bwMode="auto">
          <a:xfrm>
            <a:off x="4838700" y="2520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51" name="Oval 91"/>
          <p:cNvSpPr>
            <a:spLocks noChangeArrowheads="1"/>
          </p:cNvSpPr>
          <p:nvPr/>
        </p:nvSpPr>
        <p:spPr bwMode="auto">
          <a:xfrm>
            <a:off x="5103813" y="2368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52" name="Oval 92"/>
          <p:cNvSpPr>
            <a:spLocks noChangeArrowheads="1"/>
          </p:cNvSpPr>
          <p:nvPr/>
        </p:nvSpPr>
        <p:spPr bwMode="auto">
          <a:xfrm>
            <a:off x="5016500" y="230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53" name="Oval 93"/>
          <p:cNvSpPr>
            <a:spLocks noChangeArrowheads="1"/>
          </p:cNvSpPr>
          <p:nvPr/>
        </p:nvSpPr>
        <p:spPr bwMode="auto">
          <a:xfrm>
            <a:off x="4940300" y="2306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54" name="Oval 94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55" name="Oval 95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56" name="Oval 96"/>
          <p:cNvSpPr>
            <a:spLocks noChangeArrowheads="1"/>
          </p:cNvSpPr>
          <p:nvPr/>
        </p:nvSpPr>
        <p:spPr bwMode="auto">
          <a:xfrm>
            <a:off x="6591300" y="1739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57" name="Oval 97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58" name="Oval 98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59" name="Oval 99"/>
          <p:cNvSpPr>
            <a:spLocks noChangeArrowheads="1"/>
          </p:cNvSpPr>
          <p:nvPr/>
        </p:nvSpPr>
        <p:spPr bwMode="auto">
          <a:xfrm>
            <a:off x="6827838" y="180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60" name="Oval 100"/>
          <p:cNvSpPr>
            <a:spLocks noChangeArrowheads="1"/>
          </p:cNvSpPr>
          <p:nvPr/>
        </p:nvSpPr>
        <p:spPr bwMode="auto">
          <a:xfrm>
            <a:off x="6813550" y="1736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7861" name="Group 101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117862" name="Oval 10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63" name="Oval 10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64" name="Oval 10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65" name="Oval 10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66" name="Oval 10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67" name="Oval 10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7868" name="Group 108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117869" name="Oval 10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70" name="Oval 11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71" name="Oval 11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72" name="Oval 11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73" name="Oval 11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74" name="Oval 11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7875" name="Oval 115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76" name="Oval 116"/>
          <p:cNvSpPr>
            <a:spLocks noChangeArrowheads="1"/>
          </p:cNvSpPr>
          <p:nvPr/>
        </p:nvSpPr>
        <p:spPr bwMode="auto">
          <a:xfrm>
            <a:off x="3870325" y="42513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77" name="Oval 117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78" name="Oval 118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79" name="Oval 119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80" name="Oval 120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81" name="Oval 121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82" name="Oval 122"/>
          <p:cNvSpPr>
            <a:spLocks noChangeArrowheads="1"/>
          </p:cNvSpPr>
          <p:nvPr/>
        </p:nvSpPr>
        <p:spPr bwMode="auto">
          <a:xfrm>
            <a:off x="7499350" y="2443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83" name="Oval 123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84" name="Oval 124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85" name="Oval 125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86" name="Oval 126"/>
          <p:cNvSpPr>
            <a:spLocks noChangeArrowheads="1"/>
          </p:cNvSpPr>
          <p:nvPr/>
        </p:nvSpPr>
        <p:spPr bwMode="auto">
          <a:xfrm>
            <a:off x="7734300" y="250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7887" name="Group 127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117888" name="Oval 12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89" name="Oval 12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90" name="Oval 13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91" name="Oval 13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92" name="Oval 13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93" name="Oval 13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7894" name="Oval 134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95" name="Oval 135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96" name="Oval 136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97" name="Oval 137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98" name="Oval 138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99" name="Oval 139"/>
          <p:cNvSpPr>
            <a:spLocks noChangeArrowheads="1"/>
          </p:cNvSpPr>
          <p:nvPr/>
        </p:nvSpPr>
        <p:spPr bwMode="auto">
          <a:xfrm>
            <a:off x="8255000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00" name="Oval 140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01" name="Oval 141"/>
          <p:cNvSpPr>
            <a:spLocks noChangeArrowheads="1"/>
          </p:cNvSpPr>
          <p:nvPr/>
        </p:nvSpPr>
        <p:spPr bwMode="auto">
          <a:xfrm>
            <a:off x="8261350" y="4311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02" name="Oval 142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03" name="Oval 143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04" name="Oval 144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05" name="Oval 145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06" name="Oval 146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07" name="Oval 147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08" name="Oval 148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09" name="Oval 149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10" name="Oval 150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11" name="Oval 151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7912" name="Group 152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117913" name="Oval 15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914" name="Oval 15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915" name="Oval 15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916" name="Oval 15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917" name="Oval 15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918" name="Oval 15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7919" name="Oval 159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20" name="Oval 160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21" name="Oval 161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22" name="Oval 162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23" name="Oval 163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24" name="Oval 164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25" name="Oval 165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26" name="Oval 166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27" name="Oval 167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28" name="Oval 168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29" name="Oval 169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30" name="Oval 170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7931" name="Group 171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117932" name="Oval 17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933" name="Oval 17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934" name="Oval 17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935" name="Oval 17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936" name="Oval 17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937" name="Oval 17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7938" name="Oval 178"/>
          <p:cNvSpPr>
            <a:spLocks noChangeArrowheads="1"/>
          </p:cNvSpPr>
          <p:nvPr/>
        </p:nvSpPr>
        <p:spPr bwMode="auto">
          <a:xfrm>
            <a:off x="5106988" y="55245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39" name="Oval 179"/>
          <p:cNvSpPr>
            <a:spLocks noChangeArrowheads="1"/>
          </p:cNvSpPr>
          <p:nvPr/>
        </p:nvSpPr>
        <p:spPr bwMode="auto">
          <a:xfrm>
            <a:off x="5054600" y="5481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40" name="Oval 180"/>
          <p:cNvSpPr>
            <a:spLocks noChangeArrowheads="1"/>
          </p:cNvSpPr>
          <p:nvPr/>
        </p:nvSpPr>
        <p:spPr bwMode="auto">
          <a:xfrm>
            <a:off x="5091113" y="55975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41" name="Oval 181"/>
          <p:cNvSpPr>
            <a:spLocks noChangeArrowheads="1"/>
          </p:cNvSpPr>
          <p:nvPr/>
        </p:nvSpPr>
        <p:spPr bwMode="auto">
          <a:xfrm>
            <a:off x="5267325" y="557847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42" name="Oval 18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43" name="Oval 183"/>
          <p:cNvSpPr>
            <a:spLocks noChangeArrowheads="1"/>
          </p:cNvSpPr>
          <p:nvPr/>
        </p:nvSpPr>
        <p:spPr bwMode="auto">
          <a:xfrm>
            <a:off x="5180013" y="55768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45" name="Oval 185"/>
          <p:cNvSpPr>
            <a:spLocks noChangeArrowheads="1"/>
          </p:cNvSpPr>
          <p:nvPr/>
        </p:nvSpPr>
        <p:spPr bwMode="auto">
          <a:xfrm>
            <a:off x="4370388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46" name="Oval 186"/>
          <p:cNvSpPr>
            <a:spLocks noChangeArrowheads="1"/>
          </p:cNvSpPr>
          <p:nvPr/>
        </p:nvSpPr>
        <p:spPr bwMode="auto">
          <a:xfrm>
            <a:off x="4597400" y="603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47" name="Oval 187"/>
          <p:cNvSpPr>
            <a:spLocks noChangeArrowheads="1"/>
          </p:cNvSpPr>
          <p:nvPr/>
        </p:nvSpPr>
        <p:spPr bwMode="auto">
          <a:xfrm>
            <a:off x="4408488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48" name="Oval 188"/>
          <p:cNvSpPr>
            <a:spLocks noChangeArrowheads="1"/>
          </p:cNvSpPr>
          <p:nvPr/>
        </p:nvSpPr>
        <p:spPr bwMode="auto">
          <a:xfrm>
            <a:off x="4327525" y="60753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49" name="Oval 189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50" name="Oval 190"/>
          <p:cNvSpPr>
            <a:spLocks noChangeArrowheads="1"/>
          </p:cNvSpPr>
          <p:nvPr/>
        </p:nvSpPr>
        <p:spPr bwMode="auto">
          <a:xfrm>
            <a:off x="4471988" y="6243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51" name="Oval 191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52" name="Oval 192"/>
          <p:cNvSpPr>
            <a:spLocks noChangeArrowheads="1"/>
          </p:cNvSpPr>
          <p:nvPr/>
        </p:nvSpPr>
        <p:spPr bwMode="auto">
          <a:xfrm>
            <a:off x="4546600" y="50514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53" name="Oval 193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54" name="Oval 194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55" name="Oval 195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56" name="Oval 196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58" name="Oval 198"/>
          <p:cNvSpPr>
            <a:spLocks noChangeArrowheads="1"/>
          </p:cNvSpPr>
          <p:nvPr/>
        </p:nvSpPr>
        <p:spPr bwMode="auto">
          <a:xfrm>
            <a:off x="3143250" y="6342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59" name="Oval 199"/>
          <p:cNvSpPr>
            <a:spLocks noChangeArrowheads="1"/>
          </p:cNvSpPr>
          <p:nvPr/>
        </p:nvSpPr>
        <p:spPr bwMode="auto">
          <a:xfrm>
            <a:off x="3378200" y="6257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60" name="Oval 200"/>
          <p:cNvSpPr>
            <a:spLocks noChangeArrowheads="1"/>
          </p:cNvSpPr>
          <p:nvPr/>
        </p:nvSpPr>
        <p:spPr bwMode="auto">
          <a:xfrm>
            <a:off x="3122613" y="6254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61" name="Oval 201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62" name="Oval 202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63" name="Oval 203"/>
          <p:cNvSpPr>
            <a:spLocks noChangeArrowheads="1"/>
          </p:cNvSpPr>
          <p:nvPr/>
        </p:nvSpPr>
        <p:spPr bwMode="auto">
          <a:xfrm>
            <a:off x="3130550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65" name="Oval 205"/>
          <p:cNvSpPr>
            <a:spLocks noChangeArrowheads="1"/>
          </p:cNvSpPr>
          <p:nvPr/>
        </p:nvSpPr>
        <p:spPr bwMode="auto">
          <a:xfrm>
            <a:off x="2054225" y="5961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66" name="Oval 206"/>
          <p:cNvSpPr>
            <a:spLocks noChangeArrowheads="1"/>
          </p:cNvSpPr>
          <p:nvPr/>
        </p:nvSpPr>
        <p:spPr bwMode="auto">
          <a:xfrm>
            <a:off x="2298700" y="593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67" name="Oval 207"/>
          <p:cNvSpPr>
            <a:spLocks noChangeArrowheads="1"/>
          </p:cNvSpPr>
          <p:nvPr/>
        </p:nvSpPr>
        <p:spPr bwMode="auto">
          <a:xfrm>
            <a:off x="2068513" y="5867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68" name="Oval 208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69" name="Oval 209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70" name="Oval 210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71" name="Oval 211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72" name="Oval 212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73" name="Oval 213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74" name="Oval 214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75" name="Oval 215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76" name="Oval 216"/>
          <p:cNvSpPr>
            <a:spLocks noChangeArrowheads="1"/>
          </p:cNvSpPr>
          <p:nvPr/>
        </p:nvSpPr>
        <p:spPr bwMode="auto">
          <a:xfrm>
            <a:off x="1319213" y="40338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77" name="Oval 217"/>
          <p:cNvSpPr>
            <a:spLocks noChangeArrowheads="1"/>
          </p:cNvSpPr>
          <p:nvPr/>
        </p:nvSpPr>
        <p:spPr bwMode="auto">
          <a:xfrm>
            <a:off x="114300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78" name="Oval 218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79" name="Oval 219"/>
          <p:cNvSpPr>
            <a:spLocks noChangeArrowheads="1"/>
          </p:cNvSpPr>
          <p:nvPr/>
        </p:nvSpPr>
        <p:spPr bwMode="auto">
          <a:xfrm>
            <a:off x="1087438" y="3944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80" name="Oval 220"/>
          <p:cNvSpPr>
            <a:spLocks noChangeArrowheads="1"/>
          </p:cNvSpPr>
          <p:nvPr/>
        </p:nvSpPr>
        <p:spPr bwMode="auto">
          <a:xfrm>
            <a:off x="1198563" y="3927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81" name="Oval 221"/>
          <p:cNvSpPr>
            <a:spLocks noChangeArrowheads="1"/>
          </p:cNvSpPr>
          <p:nvPr/>
        </p:nvSpPr>
        <p:spPr bwMode="auto">
          <a:xfrm>
            <a:off x="1254125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7982" name="Group 222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117983" name="Oval 22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984" name="Oval 22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985" name="Oval 22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986" name="Oval 22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987" name="Oval 22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988" name="Oval 22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7989" name="Oval 229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90" name="Oval 230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91" name="Oval 231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92" name="Oval 232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93" name="Oval 233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94" name="Oval 234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95" name="Line 235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96" name="Line 236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97" name="Line 237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98" name="Line 238"/>
          <p:cNvSpPr>
            <a:spLocks noChangeShapeType="1"/>
          </p:cNvSpPr>
          <p:nvPr/>
        </p:nvSpPr>
        <p:spPr bwMode="auto">
          <a:xfrm flipH="1">
            <a:off x="1276350" y="3384550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999" name="Line 239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00" name="Line 240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02" name="Line 242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03" name="Line 243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04" name="Line 244"/>
          <p:cNvSpPr>
            <a:spLocks noChangeShapeType="1"/>
          </p:cNvSpPr>
          <p:nvPr/>
        </p:nvSpPr>
        <p:spPr bwMode="auto">
          <a:xfrm flipH="1">
            <a:off x="1401763" y="2463800"/>
            <a:ext cx="165100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05" name="Line 245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06" name="Line 246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07" name="Line 247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08" name="Line 248"/>
          <p:cNvSpPr>
            <a:spLocks noChangeShapeType="1"/>
          </p:cNvSpPr>
          <p:nvPr/>
        </p:nvSpPr>
        <p:spPr bwMode="auto">
          <a:xfrm flipH="1">
            <a:off x="1735138" y="1658938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09" name="Line 249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10" name="Line 250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11" name="Line 251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12" name="Line 252"/>
          <p:cNvSpPr>
            <a:spLocks noChangeShapeType="1"/>
          </p:cNvSpPr>
          <p:nvPr/>
        </p:nvSpPr>
        <p:spPr bwMode="auto">
          <a:xfrm flipV="1">
            <a:off x="2368550" y="1206500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13" name="Line 253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14" name="Line 254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15" name="Line 255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16" name="Line 256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17" name="Line 257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18" name="Line 258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19" name="Line 259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20" name="Line 260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21" name="Line 261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22" name="Line 262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23" name="Line 263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24" name="Line 264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25" name="Line 265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26" name="Line 266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27" name="Line 267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28" name="Line 268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29" name="Line 269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30" name="Line 270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31" name="Line 271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32" name="Line 272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33" name="Line 273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34" name="Line 274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35" name="Line 275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36" name="Line 276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37" name="Line 277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38" name="Line 278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39" name="Line 279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40" name="Line 280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41" name="Line 281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42" name="Line 282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43" name="Line 283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44" name="Line 284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45" name="Line 285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46" name="Line 286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47" name="Line 287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48" name="Line 288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49" name="Line 289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50" name="Line 290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51" name="Line 291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52" name="Line 292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53" name="Line 293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54" name="Line 294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55" name="Line 295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56" name="Line 296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57" name="Line 297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58" name="Line 298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59" name="Line 299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60" name="Line 300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61" name="Line 301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62" name="Line 302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63" name="Line 303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64" name="Line 304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65" name="Line 305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66" name="Line 306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67" name="Line 307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68" name="Line 308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69" name="Line 309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70" name="Line 310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71" name="Line 311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72" name="Line 312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73" name="Line 313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74" name="Line 314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75" name="Line 315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76" name="Line 316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77" name="Line 317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78" name="Line 318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79" name="Line 319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80" name="Line 320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81" name="Line 321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82" name="Line 322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83" name="Line 323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84" name="Line 324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85" name="Line 325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86" name="Line 326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87" name="Line 327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88" name="Line 328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89" name="Line 329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90" name="Line 330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91" name="Line 331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92" name="Line 332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93" name="Line 333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94" name="Line 334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95" name="Line 335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96" name="Line 336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97" name="Line 337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98" name="Line 338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099" name="Line 339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00" name="Line 340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01" name="Line 341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02" name="Line 342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03" name="Line 343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04" name="Line 344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05" name="Line 345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06" name="Line 346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07" name="Line 347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08" name="Line 348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09" name="Line 349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10" name="Line 350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11" name="Line 351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12" name="Line 352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14" name="Text Box 354"/>
          <p:cNvSpPr txBox="1">
            <a:spLocks noChangeArrowheads="1"/>
          </p:cNvSpPr>
          <p:nvPr/>
        </p:nvSpPr>
        <p:spPr bwMode="auto">
          <a:xfrm>
            <a:off x="123825" y="804863"/>
            <a:ext cx="27511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Continue process, etc, …</a:t>
            </a:r>
          </a:p>
        </p:txBody>
      </p:sp>
      <p:sp>
        <p:nvSpPr>
          <p:cNvPr id="118115" name="Line 355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16" name="Line 356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17" name="Line 357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18" name="Line 358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19" name="Line 359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20" name="Line 360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21" name="Line 361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22" name="Line 362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23" name="Line 363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24" name="Line 364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25" name="Line 365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26" name="Line 366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27" name="Line 367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28" name="Line 368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29" name="Line 369"/>
          <p:cNvSpPr>
            <a:spLocks noChangeShapeType="1"/>
          </p:cNvSpPr>
          <p:nvPr/>
        </p:nvSpPr>
        <p:spPr bwMode="auto">
          <a:xfrm flipH="1" flipV="1">
            <a:off x="1579563" y="5478463"/>
            <a:ext cx="566737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130" name="Text Box 370"/>
          <p:cNvSpPr txBox="1">
            <a:spLocks noChangeArrowheads="1"/>
          </p:cNvSpPr>
          <p:nvPr/>
        </p:nvSpPr>
        <p:spPr bwMode="auto">
          <a:xfrm>
            <a:off x="1077913" y="4486275"/>
            <a:ext cx="4762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 b="1">
                <a:solidFill>
                  <a:srgbClr val="FF0000"/>
                </a:solidFill>
              </a:rPr>
              <a:t>?</a:t>
            </a:r>
            <a:endParaRPr lang="en-US"/>
          </a:p>
        </p:txBody>
      </p:sp>
      <p:sp>
        <p:nvSpPr>
          <p:cNvPr id="366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67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1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2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3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4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5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6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7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8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9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20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21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22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23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24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25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26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27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28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29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30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31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32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33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34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35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36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37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38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39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40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41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43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44" name="Oval 36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45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46" name="Oval 38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47" name="Oval 39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48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49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50" name="Oval 42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51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52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53" name="Oval 45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54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55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56" name="Oval 48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57" name="Oval 49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58" name="Oval 50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59" name="Oval 51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60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61" name="Oval 53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62" name="Oval 54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63" name="Oval 55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64" name="Oval 56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65" name="Oval 57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66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67" name="Oval 59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68" name="Oval 60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69" name="Oval 61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70" name="Oval 62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71" name="Oval 63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72" name="Oval 64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73" name="Oval 65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74" name="Oval 66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75" name="Oval 67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76" name="Oval 68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77" name="Oval 69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78" name="Oval 70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79" name="Oval 71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80" name="Oval 72"/>
          <p:cNvSpPr>
            <a:spLocks noChangeArrowheads="1"/>
          </p:cNvSpPr>
          <p:nvPr/>
        </p:nvSpPr>
        <p:spPr bwMode="auto">
          <a:xfrm>
            <a:off x="3789363" y="30797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81" name="Oval 73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82" name="Oval 74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83" name="Oval 75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84" name="Oval 76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85" name="Oval 77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86" name="Oval 78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87" name="Oval 79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88" name="Oval 80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89" name="Oval 81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90" name="Oval 82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91" name="Oval 83"/>
          <p:cNvSpPr>
            <a:spLocks noChangeArrowheads="1"/>
          </p:cNvSpPr>
          <p:nvPr/>
        </p:nvSpPr>
        <p:spPr bwMode="auto">
          <a:xfrm>
            <a:off x="5795963" y="1752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92" name="Oval 84"/>
          <p:cNvSpPr>
            <a:spLocks noChangeArrowheads="1"/>
          </p:cNvSpPr>
          <p:nvPr/>
        </p:nvSpPr>
        <p:spPr bwMode="auto">
          <a:xfrm>
            <a:off x="5530850" y="1803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93" name="Oval 85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94" name="Oval 86"/>
          <p:cNvSpPr>
            <a:spLocks noChangeArrowheads="1"/>
          </p:cNvSpPr>
          <p:nvPr/>
        </p:nvSpPr>
        <p:spPr bwMode="auto">
          <a:xfrm>
            <a:off x="5738813" y="1689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95" name="Oval 87"/>
          <p:cNvSpPr>
            <a:spLocks noChangeArrowheads="1"/>
          </p:cNvSpPr>
          <p:nvPr/>
        </p:nvSpPr>
        <p:spPr bwMode="auto">
          <a:xfrm>
            <a:off x="5675313" y="1635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96" name="Oval 88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97" name="Oval 89"/>
          <p:cNvSpPr>
            <a:spLocks noChangeArrowheads="1"/>
          </p:cNvSpPr>
          <p:nvPr/>
        </p:nvSpPr>
        <p:spPr bwMode="auto">
          <a:xfrm>
            <a:off x="502285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98" name="Oval 90"/>
          <p:cNvSpPr>
            <a:spLocks noChangeArrowheads="1"/>
          </p:cNvSpPr>
          <p:nvPr/>
        </p:nvSpPr>
        <p:spPr bwMode="auto">
          <a:xfrm>
            <a:off x="4838700" y="2520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99" name="Oval 91"/>
          <p:cNvSpPr>
            <a:spLocks noChangeArrowheads="1"/>
          </p:cNvSpPr>
          <p:nvPr/>
        </p:nvSpPr>
        <p:spPr bwMode="auto">
          <a:xfrm>
            <a:off x="5103813" y="2368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00" name="Oval 92"/>
          <p:cNvSpPr>
            <a:spLocks noChangeArrowheads="1"/>
          </p:cNvSpPr>
          <p:nvPr/>
        </p:nvSpPr>
        <p:spPr bwMode="auto">
          <a:xfrm>
            <a:off x="5016500" y="230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01" name="Oval 93"/>
          <p:cNvSpPr>
            <a:spLocks noChangeArrowheads="1"/>
          </p:cNvSpPr>
          <p:nvPr/>
        </p:nvSpPr>
        <p:spPr bwMode="auto">
          <a:xfrm>
            <a:off x="4940300" y="2306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02" name="Oval 94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03" name="Oval 95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04" name="Oval 96"/>
          <p:cNvSpPr>
            <a:spLocks noChangeArrowheads="1"/>
          </p:cNvSpPr>
          <p:nvPr/>
        </p:nvSpPr>
        <p:spPr bwMode="auto">
          <a:xfrm>
            <a:off x="6591300" y="1739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05" name="Oval 97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06" name="Oval 98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07" name="Oval 99"/>
          <p:cNvSpPr>
            <a:spLocks noChangeArrowheads="1"/>
          </p:cNvSpPr>
          <p:nvPr/>
        </p:nvSpPr>
        <p:spPr bwMode="auto">
          <a:xfrm>
            <a:off x="6827838" y="180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08" name="Oval 100"/>
          <p:cNvSpPr>
            <a:spLocks noChangeArrowheads="1"/>
          </p:cNvSpPr>
          <p:nvPr/>
        </p:nvSpPr>
        <p:spPr bwMode="auto">
          <a:xfrm>
            <a:off x="6813550" y="1736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9909" name="Group 101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119910" name="Oval 10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11" name="Oval 10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12" name="Oval 10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13" name="Oval 10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14" name="Oval 10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15" name="Oval 10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916" name="Group 108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119917" name="Oval 10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18" name="Oval 11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19" name="Oval 11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20" name="Oval 11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21" name="Oval 11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22" name="Oval 11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9923" name="Oval 115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24" name="Oval 116"/>
          <p:cNvSpPr>
            <a:spLocks noChangeArrowheads="1"/>
          </p:cNvSpPr>
          <p:nvPr/>
        </p:nvSpPr>
        <p:spPr bwMode="auto">
          <a:xfrm>
            <a:off x="3870325" y="42513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25" name="Oval 117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26" name="Oval 118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27" name="Oval 119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28" name="Oval 120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29" name="Oval 121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30" name="Oval 122"/>
          <p:cNvSpPr>
            <a:spLocks noChangeArrowheads="1"/>
          </p:cNvSpPr>
          <p:nvPr/>
        </p:nvSpPr>
        <p:spPr bwMode="auto">
          <a:xfrm>
            <a:off x="7499350" y="2443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31" name="Oval 123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32" name="Oval 124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33" name="Oval 125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34" name="Oval 126"/>
          <p:cNvSpPr>
            <a:spLocks noChangeArrowheads="1"/>
          </p:cNvSpPr>
          <p:nvPr/>
        </p:nvSpPr>
        <p:spPr bwMode="auto">
          <a:xfrm>
            <a:off x="7734300" y="250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9935" name="Group 127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119936" name="Oval 12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37" name="Oval 12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38" name="Oval 13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39" name="Oval 13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40" name="Oval 13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41" name="Oval 13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9942" name="Oval 134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43" name="Oval 135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44" name="Oval 136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45" name="Oval 137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46" name="Oval 138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47" name="Oval 139"/>
          <p:cNvSpPr>
            <a:spLocks noChangeArrowheads="1"/>
          </p:cNvSpPr>
          <p:nvPr/>
        </p:nvSpPr>
        <p:spPr bwMode="auto">
          <a:xfrm>
            <a:off x="8255000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48" name="Oval 140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49" name="Oval 141"/>
          <p:cNvSpPr>
            <a:spLocks noChangeArrowheads="1"/>
          </p:cNvSpPr>
          <p:nvPr/>
        </p:nvSpPr>
        <p:spPr bwMode="auto">
          <a:xfrm>
            <a:off x="8261350" y="4311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50" name="Oval 142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51" name="Oval 143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52" name="Oval 144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53" name="Oval 145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54" name="Oval 146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55" name="Oval 147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56" name="Oval 148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57" name="Oval 149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58" name="Oval 150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59" name="Oval 151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9960" name="Group 152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119961" name="Oval 15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62" name="Oval 15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63" name="Oval 15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64" name="Oval 15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65" name="Oval 15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66" name="Oval 15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9967" name="Oval 159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68" name="Oval 160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69" name="Oval 161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70" name="Oval 162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71" name="Oval 163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72" name="Oval 164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73" name="Oval 165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74" name="Oval 166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75" name="Oval 167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76" name="Oval 168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77" name="Oval 169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78" name="Oval 170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9979" name="Group 171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119980" name="Oval 17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81" name="Oval 17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82" name="Oval 17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83" name="Oval 17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84" name="Oval 17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985" name="Oval 17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9986" name="Oval 178"/>
          <p:cNvSpPr>
            <a:spLocks noChangeArrowheads="1"/>
          </p:cNvSpPr>
          <p:nvPr/>
        </p:nvSpPr>
        <p:spPr bwMode="auto">
          <a:xfrm>
            <a:off x="5106988" y="55245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87" name="Oval 179"/>
          <p:cNvSpPr>
            <a:spLocks noChangeArrowheads="1"/>
          </p:cNvSpPr>
          <p:nvPr/>
        </p:nvSpPr>
        <p:spPr bwMode="auto">
          <a:xfrm>
            <a:off x="5054600" y="5481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88" name="Oval 180"/>
          <p:cNvSpPr>
            <a:spLocks noChangeArrowheads="1"/>
          </p:cNvSpPr>
          <p:nvPr/>
        </p:nvSpPr>
        <p:spPr bwMode="auto">
          <a:xfrm>
            <a:off x="5091113" y="55975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89" name="Oval 181"/>
          <p:cNvSpPr>
            <a:spLocks noChangeArrowheads="1"/>
          </p:cNvSpPr>
          <p:nvPr/>
        </p:nvSpPr>
        <p:spPr bwMode="auto">
          <a:xfrm>
            <a:off x="5267325" y="557847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90" name="Oval 18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91" name="Oval 183"/>
          <p:cNvSpPr>
            <a:spLocks noChangeArrowheads="1"/>
          </p:cNvSpPr>
          <p:nvPr/>
        </p:nvSpPr>
        <p:spPr bwMode="auto">
          <a:xfrm>
            <a:off x="5180013" y="55768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92" name="Oval 184"/>
          <p:cNvSpPr>
            <a:spLocks noChangeArrowheads="1"/>
          </p:cNvSpPr>
          <p:nvPr/>
        </p:nvSpPr>
        <p:spPr bwMode="auto">
          <a:xfrm>
            <a:off x="4370388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93" name="Oval 185"/>
          <p:cNvSpPr>
            <a:spLocks noChangeArrowheads="1"/>
          </p:cNvSpPr>
          <p:nvPr/>
        </p:nvSpPr>
        <p:spPr bwMode="auto">
          <a:xfrm>
            <a:off x="4597400" y="603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94" name="Oval 186"/>
          <p:cNvSpPr>
            <a:spLocks noChangeArrowheads="1"/>
          </p:cNvSpPr>
          <p:nvPr/>
        </p:nvSpPr>
        <p:spPr bwMode="auto">
          <a:xfrm>
            <a:off x="4408488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95" name="Oval 187"/>
          <p:cNvSpPr>
            <a:spLocks noChangeArrowheads="1"/>
          </p:cNvSpPr>
          <p:nvPr/>
        </p:nvSpPr>
        <p:spPr bwMode="auto">
          <a:xfrm>
            <a:off x="4327525" y="60753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96" name="Oval 188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97" name="Oval 189"/>
          <p:cNvSpPr>
            <a:spLocks noChangeArrowheads="1"/>
          </p:cNvSpPr>
          <p:nvPr/>
        </p:nvSpPr>
        <p:spPr bwMode="auto">
          <a:xfrm>
            <a:off x="4471988" y="6243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98" name="Oval 190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999" name="Oval 191"/>
          <p:cNvSpPr>
            <a:spLocks noChangeArrowheads="1"/>
          </p:cNvSpPr>
          <p:nvPr/>
        </p:nvSpPr>
        <p:spPr bwMode="auto">
          <a:xfrm>
            <a:off x="4546600" y="50514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00" name="Oval 192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01" name="Oval 193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02" name="Oval 194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03" name="Oval 195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04" name="Oval 196"/>
          <p:cNvSpPr>
            <a:spLocks noChangeArrowheads="1"/>
          </p:cNvSpPr>
          <p:nvPr/>
        </p:nvSpPr>
        <p:spPr bwMode="auto">
          <a:xfrm>
            <a:off x="3143250" y="6342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05" name="Oval 197"/>
          <p:cNvSpPr>
            <a:spLocks noChangeArrowheads="1"/>
          </p:cNvSpPr>
          <p:nvPr/>
        </p:nvSpPr>
        <p:spPr bwMode="auto">
          <a:xfrm>
            <a:off x="3378200" y="6257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06" name="Oval 198"/>
          <p:cNvSpPr>
            <a:spLocks noChangeArrowheads="1"/>
          </p:cNvSpPr>
          <p:nvPr/>
        </p:nvSpPr>
        <p:spPr bwMode="auto">
          <a:xfrm>
            <a:off x="3122613" y="6254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07" name="Oval 199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08" name="Oval 200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09" name="Oval 201"/>
          <p:cNvSpPr>
            <a:spLocks noChangeArrowheads="1"/>
          </p:cNvSpPr>
          <p:nvPr/>
        </p:nvSpPr>
        <p:spPr bwMode="auto">
          <a:xfrm>
            <a:off x="3130550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10" name="Oval 202"/>
          <p:cNvSpPr>
            <a:spLocks noChangeArrowheads="1"/>
          </p:cNvSpPr>
          <p:nvPr/>
        </p:nvSpPr>
        <p:spPr bwMode="auto">
          <a:xfrm>
            <a:off x="2054225" y="5961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11" name="Oval 203"/>
          <p:cNvSpPr>
            <a:spLocks noChangeArrowheads="1"/>
          </p:cNvSpPr>
          <p:nvPr/>
        </p:nvSpPr>
        <p:spPr bwMode="auto">
          <a:xfrm>
            <a:off x="2298700" y="593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12" name="Oval 204"/>
          <p:cNvSpPr>
            <a:spLocks noChangeArrowheads="1"/>
          </p:cNvSpPr>
          <p:nvPr/>
        </p:nvSpPr>
        <p:spPr bwMode="auto">
          <a:xfrm>
            <a:off x="2068513" y="5867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13" name="Oval 205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14" name="Oval 206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15" name="Oval 207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16" name="Oval 208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17" name="Oval 209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18" name="Oval 210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19" name="Oval 211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20" name="Oval 212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21" name="Oval 213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22" name="Oval 214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23" name="Oval 215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24" name="Oval 216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25" name="Oval 217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26" name="Oval 218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0027" name="Group 219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120028" name="Oval 22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029" name="Oval 22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030" name="Oval 22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031" name="Oval 22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032" name="Oval 22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033" name="Oval 22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0034" name="Oval 226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35" name="Oval 227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36" name="Oval 228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37" name="Oval 229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38" name="Oval 230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39" name="Oval 231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40" name="Line 232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41" name="Line 233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42" name="Line 234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43" name="Line 235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44" name="Line 236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45" name="Line 237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46" name="Line 238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47" name="Line 239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48" name="Line 240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49" name="Line 241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50" name="Line 242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51" name="Line 243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52" name="Line 244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53" name="Line 245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54" name="Line 246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55" name="Line 247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56" name="Line 248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57" name="Line 249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58" name="Line 250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59" name="Line 251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60" name="Line 252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61" name="Line 253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62" name="Line 254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63" name="Line 255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64" name="Line 256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65" name="Line 257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66" name="Line 258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67" name="Line 259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68" name="Line 260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69" name="Line 261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70" name="Line 262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71" name="Line 263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72" name="Line 264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73" name="Line 265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74" name="Line 266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75" name="Line 267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76" name="Line 268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77" name="Line 269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78" name="Line 270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79" name="Line 271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80" name="Line 272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81" name="Line 273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82" name="Line 274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83" name="Line 275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84" name="Line 276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85" name="Line 277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86" name="Line 278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87" name="Line 279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88" name="Line 280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89" name="Line 281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90" name="Line 282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91" name="Line 283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92" name="Line 284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93" name="Line 285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94" name="Line 286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95" name="Line 287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96" name="Line 288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97" name="Line 289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98" name="Line 290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099" name="Line 291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00" name="Line 292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01" name="Line 293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02" name="Line 294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03" name="Line 295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04" name="Line 296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05" name="Line 297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06" name="Line 298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07" name="Line 299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08" name="Line 300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09" name="Line 301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10" name="Line 302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11" name="Line 303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12" name="Line 304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13" name="Line 305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14" name="Line 306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15" name="Line 307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16" name="Line 308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17" name="Line 309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18" name="Line 310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19" name="Line 311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20" name="Line 312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21" name="Line 313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22" name="Line 314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23" name="Line 315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24" name="Line 316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25" name="Line 317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26" name="Line 318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27" name="Line 319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28" name="Line 320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29" name="Line 321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30" name="Line 322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31" name="Line 323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32" name="Line 324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33" name="Line 325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34" name="Line 326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35" name="Line 327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36" name="Line 328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37" name="Line 329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38" name="Line 330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39" name="Line 331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40" name="Line 332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41" name="Line 333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42" name="Line 334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43" name="Line 335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44" name="Line 336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45" name="Line 337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46" name="Line 338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47" name="Line 339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48" name="Line 340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49" name="Line 341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50" name="Line 342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51" name="Line 343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52" name="Line 344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53" name="Line 345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54" name="Line 346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55" name="Line 347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56" name="Line 348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58" name="Line 350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59" name="Line 351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60" name="Line 352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61" name="Line 353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62" name="Line 354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63" name="Line 355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64" name="Line 356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65" name="Line 357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66" name="Line 358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67" name="Line 359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68" name="Line 360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69" name="Line 361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70" name="Line 362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71" name="Line 363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72" name="Line 364"/>
          <p:cNvSpPr>
            <a:spLocks noChangeShapeType="1"/>
          </p:cNvSpPr>
          <p:nvPr/>
        </p:nvSpPr>
        <p:spPr bwMode="auto">
          <a:xfrm flipH="1" flipV="1">
            <a:off x="1579563" y="5478463"/>
            <a:ext cx="566737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74" name="Line 366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75" name="Line 367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76" name="Line 368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77" name="Line 369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78" name="Line 370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179" name="Text Box 371"/>
          <p:cNvSpPr txBox="1">
            <a:spLocks noChangeArrowheads="1"/>
          </p:cNvSpPr>
          <p:nvPr/>
        </p:nvSpPr>
        <p:spPr bwMode="auto">
          <a:xfrm>
            <a:off x="123825" y="804863"/>
            <a:ext cx="40465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Pebble Search/Exchange Operation</a:t>
            </a:r>
          </a:p>
        </p:txBody>
      </p:sp>
      <p:sp>
        <p:nvSpPr>
          <p:cNvPr id="370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71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59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0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1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2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3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4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5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6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7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8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9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70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71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72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73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74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75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76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77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78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79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80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81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82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83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84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85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86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87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88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89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91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92" name="Oval 36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93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94" name="Oval 38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95" name="Oval 39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96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97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98" name="Oval 42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99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00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01" name="Oval 45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02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03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04" name="Oval 48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05" name="Oval 49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06" name="Oval 50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07" name="Oval 51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08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09" name="Oval 53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10" name="Oval 54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11" name="Oval 55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12" name="Oval 56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13" name="Oval 57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14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15" name="Oval 59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16" name="Oval 60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17" name="Oval 61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18" name="Oval 62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19" name="Oval 63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20" name="Oval 64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21" name="Oval 65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22" name="Oval 66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23" name="Oval 67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24" name="Oval 68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25" name="Oval 69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26" name="Oval 70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27" name="Oval 71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28" name="Oval 72"/>
          <p:cNvSpPr>
            <a:spLocks noChangeArrowheads="1"/>
          </p:cNvSpPr>
          <p:nvPr/>
        </p:nvSpPr>
        <p:spPr bwMode="auto">
          <a:xfrm>
            <a:off x="3789363" y="30797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29" name="Oval 73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30" name="Oval 74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31" name="Oval 75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32" name="Oval 76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33" name="Oval 77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34" name="Oval 78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35" name="Oval 79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36" name="Oval 80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37" name="Oval 81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38" name="Oval 82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39" name="Oval 83"/>
          <p:cNvSpPr>
            <a:spLocks noChangeArrowheads="1"/>
          </p:cNvSpPr>
          <p:nvPr/>
        </p:nvSpPr>
        <p:spPr bwMode="auto">
          <a:xfrm>
            <a:off x="5795963" y="1752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40" name="Oval 84"/>
          <p:cNvSpPr>
            <a:spLocks noChangeArrowheads="1"/>
          </p:cNvSpPr>
          <p:nvPr/>
        </p:nvSpPr>
        <p:spPr bwMode="auto">
          <a:xfrm>
            <a:off x="5530850" y="1803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41" name="Oval 85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42" name="Oval 86"/>
          <p:cNvSpPr>
            <a:spLocks noChangeArrowheads="1"/>
          </p:cNvSpPr>
          <p:nvPr/>
        </p:nvSpPr>
        <p:spPr bwMode="auto">
          <a:xfrm>
            <a:off x="5738813" y="1689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43" name="Oval 87"/>
          <p:cNvSpPr>
            <a:spLocks noChangeArrowheads="1"/>
          </p:cNvSpPr>
          <p:nvPr/>
        </p:nvSpPr>
        <p:spPr bwMode="auto">
          <a:xfrm>
            <a:off x="5675313" y="1635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44" name="Oval 88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45" name="Oval 89"/>
          <p:cNvSpPr>
            <a:spLocks noChangeArrowheads="1"/>
          </p:cNvSpPr>
          <p:nvPr/>
        </p:nvSpPr>
        <p:spPr bwMode="auto">
          <a:xfrm>
            <a:off x="502285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46" name="Oval 90"/>
          <p:cNvSpPr>
            <a:spLocks noChangeArrowheads="1"/>
          </p:cNvSpPr>
          <p:nvPr/>
        </p:nvSpPr>
        <p:spPr bwMode="auto">
          <a:xfrm>
            <a:off x="4838700" y="2520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47" name="Oval 91"/>
          <p:cNvSpPr>
            <a:spLocks noChangeArrowheads="1"/>
          </p:cNvSpPr>
          <p:nvPr/>
        </p:nvSpPr>
        <p:spPr bwMode="auto">
          <a:xfrm>
            <a:off x="5103813" y="2368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48" name="Oval 92"/>
          <p:cNvSpPr>
            <a:spLocks noChangeArrowheads="1"/>
          </p:cNvSpPr>
          <p:nvPr/>
        </p:nvSpPr>
        <p:spPr bwMode="auto">
          <a:xfrm>
            <a:off x="5016500" y="2305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49" name="Oval 93"/>
          <p:cNvSpPr>
            <a:spLocks noChangeArrowheads="1"/>
          </p:cNvSpPr>
          <p:nvPr/>
        </p:nvSpPr>
        <p:spPr bwMode="auto">
          <a:xfrm>
            <a:off x="4940300" y="2306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50" name="Oval 94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51" name="Oval 95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52" name="Oval 96"/>
          <p:cNvSpPr>
            <a:spLocks noChangeArrowheads="1"/>
          </p:cNvSpPr>
          <p:nvPr/>
        </p:nvSpPr>
        <p:spPr bwMode="auto">
          <a:xfrm>
            <a:off x="6591300" y="1739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53" name="Oval 97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54" name="Oval 98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55" name="Oval 99"/>
          <p:cNvSpPr>
            <a:spLocks noChangeArrowheads="1"/>
          </p:cNvSpPr>
          <p:nvPr/>
        </p:nvSpPr>
        <p:spPr bwMode="auto">
          <a:xfrm>
            <a:off x="6827838" y="180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56" name="Oval 100"/>
          <p:cNvSpPr>
            <a:spLocks noChangeArrowheads="1"/>
          </p:cNvSpPr>
          <p:nvPr/>
        </p:nvSpPr>
        <p:spPr bwMode="auto">
          <a:xfrm>
            <a:off x="6813550" y="1736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1957" name="Group 101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121958" name="Oval 10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59" name="Oval 10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60" name="Oval 10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61" name="Oval 10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62" name="Oval 10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63" name="Oval 10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1964" name="Group 108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121965" name="Oval 10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66" name="Oval 11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67" name="Oval 11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68" name="Oval 11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69" name="Oval 11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70" name="Oval 11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1971" name="Oval 115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72" name="Oval 116"/>
          <p:cNvSpPr>
            <a:spLocks noChangeArrowheads="1"/>
          </p:cNvSpPr>
          <p:nvPr/>
        </p:nvSpPr>
        <p:spPr bwMode="auto">
          <a:xfrm>
            <a:off x="3870325" y="42513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73" name="Oval 117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74" name="Oval 118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75" name="Oval 119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76" name="Oval 120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77" name="Oval 121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78" name="Oval 122"/>
          <p:cNvSpPr>
            <a:spLocks noChangeArrowheads="1"/>
          </p:cNvSpPr>
          <p:nvPr/>
        </p:nvSpPr>
        <p:spPr bwMode="auto">
          <a:xfrm>
            <a:off x="7499350" y="2443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79" name="Oval 123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80" name="Oval 124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81" name="Oval 125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82" name="Oval 126"/>
          <p:cNvSpPr>
            <a:spLocks noChangeArrowheads="1"/>
          </p:cNvSpPr>
          <p:nvPr/>
        </p:nvSpPr>
        <p:spPr bwMode="auto">
          <a:xfrm>
            <a:off x="7734300" y="2503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1983" name="Group 127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121984" name="Oval 12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85" name="Oval 12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86" name="Oval 13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87" name="Oval 13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88" name="Oval 13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89" name="Oval 13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1990" name="Oval 134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91" name="Oval 135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92" name="Oval 136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93" name="Oval 137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94" name="Oval 138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95" name="Oval 139"/>
          <p:cNvSpPr>
            <a:spLocks noChangeArrowheads="1"/>
          </p:cNvSpPr>
          <p:nvPr/>
        </p:nvSpPr>
        <p:spPr bwMode="auto">
          <a:xfrm>
            <a:off x="8255000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96" name="Oval 140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97" name="Oval 141"/>
          <p:cNvSpPr>
            <a:spLocks noChangeArrowheads="1"/>
          </p:cNvSpPr>
          <p:nvPr/>
        </p:nvSpPr>
        <p:spPr bwMode="auto">
          <a:xfrm>
            <a:off x="8261350" y="4311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98" name="Oval 142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99" name="Oval 143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00" name="Oval 144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01" name="Oval 145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02" name="Oval 146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03" name="Oval 147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04" name="Oval 148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05" name="Oval 149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06" name="Oval 150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07" name="Oval 151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2008" name="Group 152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122009" name="Oval 15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010" name="Oval 15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011" name="Oval 15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012" name="Oval 15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013" name="Oval 15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014" name="Oval 15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2015" name="Oval 159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16" name="Oval 160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17" name="Oval 161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18" name="Oval 162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19" name="Oval 163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20" name="Oval 164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21" name="Oval 165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22" name="Oval 166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23" name="Oval 167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24" name="Oval 168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25" name="Oval 169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26" name="Oval 170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2027" name="Group 171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122028" name="Oval 17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029" name="Oval 17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030" name="Oval 17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031" name="Oval 17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032" name="Oval 17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033" name="Oval 17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2034" name="Oval 178"/>
          <p:cNvSpPr>
            <a:spLocks noChangeArrowheads="1"/>
          </p:cNvSpPr>
          <p:nvPr/>
        </p:nvSpPr>
        <p:spPr bwMode="auto">
          <a:xfrm>
            <a:off x="5106988" y="55245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35" name="Oval 179"/>
          <p:cNvSpPr>
            <a:spLocks noChangeArrowheads="1"/>
          </p:cNvSpPr>
          <p:nvPr/>
        </p:nvSpPr>
        <p:spPr bwMode="auto">
          <a:xfrm>
            <a:off x="5054600" y="5481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36" name="Oval 180"/>
          <p:cNvSpPr>
            <a:spLocks noChangeArrowheads="1"/>
          </p:cNvSpPr>
          <p:nvPr/>
        </p:nvSpPr>
        <p:spPr bwMode="auto">
          <a:xfrm>
            <a:off x="5091113" y="55975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37" name="Oval 181"/>
          <p:cNvSpPr>
            <a:spLocks noChangeArrowheads="1"/>
          </p:cNvSpPr>
          <p:nvPr/>
        </p:nvSpPr>
        <p:spPr bwMode="auto">
          <a:xfrm>
            <a:off x="5267325" y="557847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38" name="Oval 18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39" name="Oval 183"/>
          <p:cNvSpPr>
            <a:spLocks noChangeArrowheads="1"/>
          </p:cNvSpPr>
          <p:nvPr/>
        </p:nvSpPr>
        <p:spPr bwMode="auto">
          <a:xfrm>
            <a:off x="5180013" y="55768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40" name="Oval 184"/>
          <p:cNvSpPr>
            <a:spLocks noChangeArrowheads="1"/>
          </p:cNvSpPr>
          <p:nvPr/>
        </p:nvSpPr>
        <p:spPr bwMode="auto">
          <a:xfrm>
            <a:off x="4370388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41" name="Oval 185"/>
          <p:cNvSpPr>
            <a:spLocks noChangeArrowheads="1"/>
          </p:cNvSpPr>
          <p:nvPr/>
        </p:nvSpPr>
        <p:spPr bwMode="auto">
          <a:xfrm>
            <a:off x="4597400" y="603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42" name="Oval 186"/>
          <p:cNvSpPr>
            <a:spLocks noChangeArrowheads="1"/>
          </p:cNvSpPr>
          <p:nvPr/>
        </p:nvSpPr>
        <p:spPr bwMode="auto">
          <a:xfrm>
            <a:off x="4408488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43" name="Oval 187"/>
          <p:cNvSpPr>
            <a:spLocks noChangeArrowheads="1"/>
          </p:cNvSpPr>
          <p:nvPr/>
        </p:nvSpPr>
        <p:spPr bwMode="auto">
          <a:xfrm>
            <a:off x="4327525" y="60753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44" name="Oval 188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45" name="Oval 189"/>
          <p:cNvSpPr>
            <a:spLocks noChangeArrowheads="1"/>
          </p:cNvSpPr>
          <p:nvPr/>
        </p:nvSpPr>
        <p:spPr bwMode="auto">
          <a:xfrm>
            <a:off x="4471988" y="6243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46" name="Oval 190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47" name="Oval 191"/>
          <p:cNvSpPr>
            <a:spLocks noChangeArrowheads="1"/>
          </p:cNvSpPr>
          <p:nvPr/>
        </p:nvSpPr>
        <p:spPr bwMode="auto">
          <a:xfrm>
            <a:off x="4546600" y="50514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48" name="Oval 192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49" name="Oval 193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50" name="Oval 194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51" name="Oval 195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52" name="Oval 196"/>
          <p:cNvSpPr>
            <a:spLocks noChangeArrowheads="1"/>
          </p:cNvSpPr>
          <p:nvPr/>
        </p:nvSpPr>
        <p:spPr bwMode="auto">
          <a:xfrm>
            <a:off x="3143250" y="6342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53" name="Oval 197"/>
          <p:cNvSpPr>
            <a:spLocks noChangeArrowheads="1"/>
          </p:cNvSpPr>
          <p:nvPr/>
        </p:nvSpPr>
        <p:spPr bwMode="auto">
          <a:xfrm>
            <a:off x="3378200" y="6257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54" name="Oval 198"/>
          <p:cNvSpPr>
            <a:spLocks noChangeArrowheads="1"/>
          </p:cNvSpPr>
          <p:nvPr/>
        </p:nvSpPr>
        <p:spPr bwMode="auto">
          <a:xfrm>
            <a:off x="3122613" y="6254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55" name="Oval 199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56" name="Oval 200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57" name="Oval 201"/>
          <p:cNvSpPr>
            <a:spLocks noChangeArrowheads="1"/>
          </p:cNvSpPr>
          <p:nvPr/>
        </p:nvSpPr>
        <p:spPr bwMode="auto">
          <a:xfrm>
            <a:off x="3130550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58" name="Oval 202"/>
          <p:cNvSpPr>
            <a:spLocks noChangeArrowheads="1"/>
          </p:cNvSpPr>
          <p:nvPr/>
        </p:nvSpPr>
        <p:spPr bwMode="auto">
          <a:xfrm>
            <a:off x="2054225" y="5961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59" name="Oval 203"/>
          <p:cNvSpPr>
            <a:spLocks noChangeArrowheads="1"/>
          </p:cNvSpPr>
          <p:nvPr/>
        </p:nvSpPr>
        <p:spPr bwMode="auto">
          <a:xfrm>
            <a:off x="2298700" y="593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60" name="Oval 204"/>
          <p:cNvSpPr>
            <a:spLocks noChangeArrowheads="1"/>
          </p:cNvSpPr>
          <p:nvPr/>
        </p:nvSpPr>
        <p:spPr bwMode="auto">
          <a:xfrm>
            <a:off x="2068513" y="5867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61" name="Oval 205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62" name="Oval 206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63" name="Oval 207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64" name="Oval 208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65" name="Oval 209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66" name="Oval 210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67" name="Oval 211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68" name="Oval 212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69" name="Oval 213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70" name="Oval 214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71" name="Oval 215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72" name="Oval 216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73" name="Oval 217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74" name="Oval 218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2075" name="Group 219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122076" name="Oval 22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077" name="Oval 22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078" name="Oval 22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079" name="Oval 22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080" name="Oval 22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081" name="Oval 22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2082" name="Oval 226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83" name="Oval 227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84" name="Oval 228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85" name="Oval 229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86" name="Oval 230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87" name="Oval 231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88" name="Line 232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89" name="Line 233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90" name="Line 234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91" name="Line 235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92" name="Line 236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93" name="Line 237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94" name="Line 238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95" name="Line 239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96" name="Line 240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97" name="Line 241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98" name="Line 242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099" name="Line 243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00" name="Line 244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01" name="Line 245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02" name="Line 246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03" name="Line 247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04" name="Line 248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05" name="Line 249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06" name="Line 250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07" name="Line 251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08" name="Line 252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09" name="Line 253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10" name="Line 254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11" name="Line 255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12" name="Line 256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13" name="Line 257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14" name="Line 258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15" name="Line 259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16" name="Line 260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17" name="Line 261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18" name="Line 262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19" name="Line 263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20" name="Line 264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21" name="Line 265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22" name="Line 266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23" name="Line 267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24" name="Line 268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25" name="Line 269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26" name="Line 270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27" name="Line 271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28" name="Line 272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29" name="Line 273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30" name="Line 274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31" name="Line 275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32" name="Line 276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33" name="Line 277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34" name="Line 278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35" name="Line 279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36" name="Line 280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37" name="Line 281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38" name="Line 282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39" name="Line 283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40" name="Line 284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41" name="Line 285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42" name="Line 286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43" name="Line 287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44" name="Line 288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45" name="Line 289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46" name="Line 290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47" name="Line 291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48" name="Line 292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49" name="Line 293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50" name="Line 294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51" name="Line 295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52" name="Line 296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53" name="Line 297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54" name="Line 298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55" name="Line 299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56" name="Line 300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57" name="Line 301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58" name="Line 302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59" name="Line 303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60" name="Line 304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61" name="Line 305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62" name="Line 306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63" name="Line 307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64" name="Line 308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65" name="Line 309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66" name="Line 310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67" name="Line 311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68" name="Line 312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69" name="Line 313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70" name="Line 314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71" name="Line 315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72" name="Line 316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73" name="Line 317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74" name="Line 318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75" name="Line 319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76" name="Line 320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77" name="Line 321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78" name="Line 322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79" name="Line 323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80" name="Line 324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81" name="Line 325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82" name="Line 326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83" name="Line 327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84" name="Line 328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85" name="Line 329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86" name="Line 330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87" name="Line 331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88" name="Line 332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89" name="Line 333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90" name="Line 334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91" name="Line 335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92" name="Line 336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93" name="Line 337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94" name="Line 338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95" name="Line 339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96" name="Line 340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97" name="Line 341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98" name="Line 342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199" name="Line 343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00" name="Line 344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01" name="Line 345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02" name="Line 346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03" name="Line 347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04" name="Line 348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05" name="Line 349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06" name="Line 350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07" name="Line 351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08" name="Line 352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09" name="Line 353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10" name="Line 354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11" name="Line 355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12" name="Line 356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13" name="Line 357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14" name="Line 358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15" name="Line 359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16" name="Line 360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17" name="Line 361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18" name="Line 362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19" name="Line 363"/>
          <p:cNvSpPr>
            <a:spLocks noChangeShapeType="1"/>
          </p:cNvSpPr>
          <p:nvPr/>
        </p:nvSpPr>
        <p:spPr bwMode="auto">
          <a:xfrm flipH="1" flipV="1">
            <a:off x="1579563" y="5478463"/>
            <a:ext cx="566737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20" name="Line 364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21" name="Line 365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22" name="Line 366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23" name="Line 367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24" name="Line 368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25" name="Text Box 369"/>
          <p:cNvSpPr txBox="1">
            <a:spLocks noChangeArrowheads="1"/>
          </p:cNvSpPr>
          <p:nvPr/>
        </p:nvSpPr>
        <p:spPr bwMode="auto">
          <a:xfrm>
            <a:off x="123825" y="804863"/>
            <a:ext cx="4819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Continue placing 5 bars at rotatable bonds</a:t>
            </a:r>
          </a:p>
        </p:txBody>
      </p:sp>
      <p:sp>
        <p:nvSpPr>
          <p:cNvPr id="122226" name="Text Box 370"/>
          <p:cNvSpPr txBox="1">
            <a:spLocks noChangeArrowheads="1"/>
          </p:cNvSpPr>
          <p:nvPr/>
        </p:nvSpPr>
        <p:spPr bwMode="auto">
          <a:xfrm>
            <a:off x="4938713" y="2682875"/>
            <a:ext cx="4762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 b="1">
                <a:solidFill>
                  <a:srgbClr val="FF0000"/>
                </a:solidFill>
              </a:rPr>
              <a:t>?</a:t>
            </a:r>
            <a:endParaRPr lang="en-US"/>
          </a:p>
        </p:txBody>
      </p:sp>
      <p:sp>
        <p:nvSpPr>
          <p:cNvPr id="371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72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7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8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9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10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11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12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13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14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15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16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17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18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19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20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21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22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23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24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25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26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27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28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29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30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31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32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33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34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35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36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37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39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40" name="Oval 36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41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42" name="Oval 38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43" name="Oval 39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44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45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46" name="Oval 42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47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48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49" name="Oval 45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50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51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52" name="Oval 48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53" name="Oval 49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54" name="Oval 50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55" name="Oval 51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56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57" name="Oval 53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58" name="Oval 54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59" name="Oval 55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60" name="Oval 56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61" name="Oval 57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62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63" name="Oval 59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64" name="Oval 60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65" name="Oval 61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66" name="Oval 62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67" name="Oval 63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68" name="Oval 64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69" name="Oval 65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70" name="Oval 66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71" name="Oval 67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72" name="Oval 68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73" name="Oval 69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74" name="Oval 70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75" name="Oval 71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76" name="Oval 72"/>
          <p:cNvSpPr>
            <a:spLocks noChangeArrowheads="1"/>
          </p:cNvSpPr>
          <p:nvPr/>
        </p:nvSpPr>
        <p:spPr bwMode="auto">
          <a:xfrm>
            <a:off x="3789363" y="30797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77" name="Oval 73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78" name="Oval 74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79" name="Oval 75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80" name="Oval 76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81" name="Oval 77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82" name="Oval 78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83" name="Oval 79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84" name="Oval 80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85" name="Oval 81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86" name="Oval 82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87" name="Oval 83"/>
          <p:cNvSpPr>
            <a:spLocks noChangeArrowheads="1"/>
          </p:cNvSpPr>
          <p:nvPr/>
        </p:nvSpPr>
        <p:spPr bwMode="auto">
          <a:xfrm>
            <a:off x="5386388" y="2022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88" name="Oval 84"/>
          <p:cNvSpPr>
            <a:spLocks noChangeArrowheads="1"/>
          </p:cNvSpPr>
          <p:nvPr/>
        </p:nvSpPr>
        <p:spPr bwMode="auto">
          <a:xfrm>
            <a:off x="5289550" y="1863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89" name="Oval 85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90" name="Oval 86"/>
          <p:cNvSpPr>
            <a:spLocks noChangeArrowheads="1"/>
          </p:cNvSpPr>
          <p:nvPr/>
        </p:nvSpPr>
        <p:spPr bwMode="auto">
          <a:xfrm>
            <a:off x="5313363" y="2009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91" name="Oval 87"/>
          <p:cNvSpPr>
            <a:spLocks noChangeArrowheads="1"/>
          </p:cNvSpPr>
          <p:nvPr/>
        </p:nvSpPr>
        <p:spPr bwMode="auto">
          <a:xfrm>
            <a:off x="5300663" y="1939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92" name="Oval 88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93" name="Oval 89"/>
          <p:cNvSpPr>
            <a:spLocks noChangeArrowheads="1"/>
          </p:cNvSpPr>
          <p:nvPr/>
        </p:nvSpPr>
        <p:spPr bwMode="auto">
          <a:xfrm>
            <a:off x="5032375" y="2686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94" name="Oval 90"/>
          <p:cNvSpPr>
            <a:spLocks noChangeArrowheads="1"/>
          </p:cNvSpPr>
          <p:nvPr/>
        </p:nvSpPr>
        <p:spPr bwMode="auto">
          <a:xfrm>
            <a:off x="4843463" y="2792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95" name="Oval 91"/>
          <p:cNvSpPr>
            <a:spLocks noChangeArrowheads="1"/>
          </p:cNvSpPr>
          <p:nvPr/>
        </p:nvSpPr>
        <p:spPr bwMode="auto">
          <a:xfrm>
            <a:off x="5091113" y="2644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96" name="Oval 92"/>
          <p:cNvSpPr>
            <a:spLocks noChangeArrowheads="1"/>
          </p:cNvSpPr>
          <p:nvPr/>
        </p:nvSpPr>
        <p:spPr bwMode="auto">
          <a:xfrm>
            <a:off x="4981575" y="2733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97" name="Oval 93"/>
          <p:cNvSpPr>
            <a:spLocks noChangeArrowheads="1"/>
          </p:cNvSpPr>
          <p:nvPr/>
        </p:nvSpPr>
        <p:spPr bwMode="auto">
          <a:xfrm>
            <a:off x="4921250" y="2767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98" name="Oval 94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99" name="Oval 95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00" name="Oval 96"/>
          <p:cNvSpPr>
            <a:spLocks noChangeArrowheads="1"/>
          </p:cNvSpPr>
          <p:nvPr/>
        </p:nvSpPr>
        <p:spPr bwMode="auto">
          <a:xfrm>
            <a:off x="6391275" y="1606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01" name="Oval 97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02" name="Oval 98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03" name="Oval 99"/>
          <p:cNvSpPr>
            <a:spLocks noChangeArrowheads="1"/>
          </p:cNvSpPr>
          <p:nvPr/>
        </p:nvSpPr>
        <p:spPr bwMode="auto">
          <a:xfrm>
            <a:off x="6278563" y="1724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04" name="Oval 100"/>
          <p:cNvSpPr>
            <a:spLocks noChangeArrowheads="1"/>
          </p:cNvSpPr>
          <p:nvPr/>
        </p:nvSpPr>
        <p:spPr bwMode="auto">
          <a:xfrm>
            <a:off x="6337300" y="166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4005" name="Group 101"/>
          <p:cNvGrpSpPr>
            <a:grpSpLocks/>
          </p:cNvGrpSpPr>
          <p:nvPr/>
        </p:nvGrpSpPr>
        <p:grpSpPr bwMode="auto">
          <a:xfrm>
            <a:off x="6350000" y="2901950"/>
            <a:ext cx="234950" cy="247650"/>
            <a:chOff x="292" y="828"/>
            <a:chExt cx="148" cy="156"/>
          </a:xfrm>
        </p:grpSpPr>
        <p:sp>
          <p:nvSpPr>
            <p:cNvPr id="124006" name="Oval 10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07" name="Oval 10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08" name="Oval 10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09" name="Oval 10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10" name="Oval 10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11" name="Oval 10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4012" name="Group 108"/>
          <p:cNvGrpSpPr>
            <a:grpSpLocks/>
          </p:cNvGrpSpPr>
          <p:nvPr/>
        </p:nvGrpSpPr>
        <p:grpSpPr bwMode="auto">
          <a:xfrm>
            <a:off x="5511800" y="3225800"/>
            <a:ext cx="234950" cy="247650"/>
            <a:chOff x="292" y="828"/>
            <a:chExt cx="148" cy="156"/>
          </a:xfrm>
        </p:grpSpPr>
        <p:sp>
          <p:nvSpPr>
            <p:cNvPr id="124013" name="Oval 109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14" name="Oval 110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15" name="Oval 111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16" name="Oval 112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17" name="Oval 113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18" name="Oval 114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4019" name="Oval 115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20" name="Oval 116"/>
          <p:cNvSpPr>
            <a:spLocks noChangeArrowheads="1"/>
          </p:cNvSpPr>
          <p:nvPr/>
        </p:nvSpPr>
        <p:spPr bwMode="auto">
          <a:xfrm>
            <a:off x="3870325" y="42513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21" name="Oval 117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22" name="Oval 118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23" name="Oval 119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24" name="Oval 120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25" name="Oval 121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26" name="Oval 122"/>
          <p:cNvSpPr>
            <a:spLocks noChangeArrowheads="1"/>
          </p:cNvSpPr>
          <p:nvPr/>
        </p:nvSpPr>
        <p:spPr bwMode="auto">
          <a:xfrm>
            <a:off x="7464425" y="2214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27" name="Oval 123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28" name="Oval 124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29" name="Oval 125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30" name="Oval 126"/>
          <p:cNvSpPr>
            <a:spLocks noChangeArrowheads="1"/>
          </p:cNvSpPr>
          <p:nvPr/>
        </p:nvSpPr>
        <p:spPr bwMode="auto">
          <a:xfrm>
            <a:off x="7366000" y="2233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4031" name="Group 127"/>
          <p:cNvGrpSpPr>
            <a:grpSpLocks/>
          </p:cNvGrpSpPr>
          <p:nvPr/>
        </p:nvGrpSpPr>
        <p:grpSpPr bwMode="auto">
          <a:xfrm>
            <a:off x="7105650" y="3536950"/>
            <a:ext cx="234950" cy="247650"/>
            <a:chOff x="292" y="828"/>
            <a:chExt cx="148" cy="156"/>
          </a:xfrm>
        </p:grpSpPr>
        <p:sp>
          <p:nvSpPr>
            <p:cNvPr id="124032" name="Oval 12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33" name="Oval 12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34" name="Oval 13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35" name="Oval 13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36" name="Oval 13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37" name="Oval 13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4038" name="Oval 134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39" name="Oval 135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40" name="Oval 136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41" name="Oval 137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42" name="Oval 138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43" name="Oval 139"/>
          <p:cNvSpPr>
            <a:spLocks noChangeArrowheads="1"/>
          </p:cNvSpPr>
          <p:nvPr/>
        </p:nvSpPr>
        <p:spPr bwMode="auto">
          <a:xfrm>
            <a:off x="8054975" y="3032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44" name="Oval 140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45" name="Oval 141"/>
          <p:cNvSpPr>
            <a:spLocks noChangeArrowheads="1"/>
          </p:cNvSpPr>
          <p:nvPr/>
        </p:nvSpPr>
        <p:spPr bwMode="auto">
          <a:xfrm>
            <a:off x="8350250" y="408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46" name="Oval 142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47" name="Oval 143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48" name="Oval 144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49" name="Oval 145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50" name="Oval 146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51" name="Oval 147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52" name="Oval 148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53" name="Oval 149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54" name="Oval 150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55" name="Oval 151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4056" name="Group 152"/>
          <p:cNvGrpSpPr>
            <a:grpSpLocks/>
          </p:cNvGrpSpPr>
          <p:nvPr/>
        </p:nvGrpSpPr>
        <p:grpSpPr bwMode="auto">
          <a:xfrm>
            <a:off x="6769100" y="4419600"/>
            <a:ext cx="234950" cy="247650"/>
            <a:chOff x="292" y="828"/>
            <a:chExt cx="148" cy="156"/>
          </a:xfrm>
        </p:grpSpPr>
        <p:sp>
          <p:nvSpPr>
            <p:cNvPr id="124057" name="Oval 153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58" name="Oval 154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59" name="Oval 155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60" name="Oval 156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61" name="Oval 157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62" name="Oval 158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4063" name="Oval 159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64" name="Oval 160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65" name="Oval 161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66" name="Oval 162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67" name="Oval 163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68" name="Oval 164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69" name="Oval 165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70" name="Oval 166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71" name="Oval 167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72" name="Oval 168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73" name="Oval 169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74" name="Oval 170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4075" name="Group 171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124076" name="Oval 17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77" name="Oval 17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78" name="Oval 17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79" name="Oval 17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80" name="Oval 17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81" name="Oval 17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4082" name="Oval 178"/>
          <p:cNvSpPr>
            <a:spLocks noChangeArrowheads="1"/>
          </p:cNvSpPr>
          <p:nvPr/>
        </p:nvSpPr>
        <p:spPr bwMode="auto">
          <a:xfrm>
            <a:off x="5106988" y="55245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83" name="Oval 179"/>
          <p:cNvSpPr>
            <a:spLocks noChangeArrowheads="1"/>
          </p:cNvSpPr>
          <p:nvPr/>
        </p:nvSpPr>
        <p:spPr bwMode="auto">
          <a:xfrm>
            <a:off x="5054600" y="5481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84" name="Oval 180"/>
          <p:cNvSpPr>
            <a:spLocks noChangeArrowheads="1"/>
          </p:cNvSpPr>
          <p:nvPr/>
        </p:nvSpPr>
        <p:spPr bwMode="auto">
          <a:xfrm>
            <a:off x="5091113" y="55975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85" name="Oval 181"/>
          <p:cNvSpPr>
            <a:spLocks noChangeArrowheads="1"/>
          </p:cNvSpPr>
          <p:nvPr/>
        </p:nvSpPr>
        <p:spPr bwMode="auto">
          <a:xfrm>
            <a:off x="5267325" y="557847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86" name="Oval 18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87" name="Oval 183"/>
          <p:cNvSpPr>
            <a:spLocks noChangeArrowheads="1"/>
          </p:cNvSpPr>
          <p:nvPr/>
        </p:nvSpPr>
        <p:spPr bwMode="auto">
          <a:xfrm>
            <a:off x="5180013" y="55768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88" name="Oval 184"/>
          <p:cNvSpPr>
            <a:spLocks noChangeArrowheads="1"/>
          </p:cNvSpPr>
          <p:nvPr/>
        </p:nvSpPr>
        <p:spPr bwMode="auto">
          <a:xfrm>
            <a:off x="4370388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89" name="Oval 185"/>
          <p:cNvSpPr>
            <a:spLocks noChangeArrowheads="1"/>
          </p:cNvSpPr>
          <p:nvPr/>
        </p:nvSpPr>
        <p:spPr bwMode="auto">
          <a:xfrm>
            <a:off x="4597400" y="603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90" name="Oval 186"/>
          <p:cNvSpPr>
            <a:spLocks noChangeArrowheads="1"/>
          </p:cNvSpPr>
          <p:nvPr/>
        </p:nvSpPr>
        <p:spPr bwMode="auto">
          <a:xfrm>
            <a:off x="4408488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91" name="Oval 187"/>
          <p:cNvSpPr>
            <a:spLocks noChangeArrowheads="1"/>
          </p:cNvSpPr>
          <p:nvPr/>
        </p:nvSpPr>
        <p:spPr bwMode="auto">
          <a:xfrm>
            <a:off x="4327525" y="60753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92" name="Oval 188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93" name="Oval 189"/>
          <p:cNvSpPr>
            <a:spLocks noChangeArrowheads="1"/>
          </p:cNvSpPr>
          <p:nvPr/>
        </p:nvSpPr>
        <p:spPr bwMode="auto">
          <a:xfrm>
            <a:off x="4471988" y="6243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94" name="Oval 190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95" name="Oval 191"/>
          <p:cNvSpPr>
            <a:spLocks noChangeArrowheads="1"/>
          </p:cNvSpPr>
          <p:nvPr/>
        </p:nvSpPr>
        <p:spPr bwMode="auto">
          <a:xfrm>
            <a:off x="4546600" y="50514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96" name="Oval 192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97" name="Oval 193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98" name="Oval 194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099" name="Oval 195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00" name="Oval 196"/>
          <p:cNvSpPr>
            <a:spLocks noChangeArrowheads="1"/>
          </p:cNvSpPr>
          <p:nvPr/>
        </p:nvSpPr>
        <p:spPr bwMode="auto">
          <a:xfrm>
            <a:off x="3143250" y="6342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01" name="Oval 197"/>
          <p:cNvSpPr>
            <a:spLocks noChangeArrowheads="1"/>
          </p:cNvSpPr>
          <p:nvPr/>
        </p:nvSpPr>
        <p:spPr bwMode="auto">
          <a:xfrm>
            <a:off x="3378200" y="6257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02" name="Oval 198"/>
          <p:cNvSpPr>
            <a:spLocks noChangeArrowheads="1"/>
          </p:cNvSpPr>
          <p:nvPr/>
        </p:nvSpPr>
        <p:spPr bwMode="auto">
          <a:xfrm>
            <a:off x="3122613" y="6254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03" name="Oval 199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04" name="Oval 200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05" name="Oval 201"/>
          <p:cNvSpPr>
            <a:spLocks noChangeArrowheads="1"/>
          </p:cNvSpPr>
          <p:nvPr/>
        </p:nvSpPr>
        <p:spPr bwMode="auto">
          <a:xfrm>
            <a:off x="3130550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06" name="Oval 202"/>
          <p:cNvSpPr>
            <a:spLocks noChangeArrowheads="1"/>
          </p:cNvSpPr>
          <p:nvPr/>
        </p:nvSpPr>
        <p:spPr bwMode="auto">
          <a:xfrm>
            <a:off x="2054225" y="5961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07" name="Oval 203"/>
          <p:cNvSpPr>
            <a:spLocks noChangeArrowheads="1"/>
          </p:cNvSpPr>
          <p:nvPr/>
        </p:nvSpPr>
        <p:spPr bwMode="auto">
          <a:xfrm>
            <a:off x="2298700" y="593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08" name="Oval 204"/>
          <p:cNvSpPr>
            <a:spLocks noChangeArrowheads="1"/>
          </p:cNvSpPr>
          <p:nvPr/>
        </p:nvSpPr>
        <p:spPr bwMode="auto">
          <a:xfrm>
            <a:off x="2068513" y="5867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09" name="Oval 205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10" name="Oval 206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11" name="Oval 207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12" name="Oval 208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13" name="Oval 209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14" name="Oval 210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15" name="Oval 211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16" name="Oval 212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17" name="Oval 213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18" name="Oval 214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19" name="Oval 215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20" name="Oval 216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21" name="Oval 217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22" name="Oval 218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4123" name="Group 219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124124" name="Oval 22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125" name="Oval 22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126" name="Oval 22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127" name="Oval 22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128" name="Oval 22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129" name="Oval 22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4130" name="Oval 226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31" name="Oval 227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32" name="Oval 228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33" name="Oval 229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34" name="Oval 230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35" name="Oval 231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36" name="Line 232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37" name="Line 233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38" name="Line 234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39" name="Line 235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40" name="Line 236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41" name="Line 237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42" name="Line 238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43" name="Line 239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44" name="Line 240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45" name="Line 241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46" name="Line 242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47" name="Line 243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48" name="Line 244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49" name="Line 245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50" name="Line 246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51" name="Line 247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52" name="Line 248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53" name="Line 249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54" name="Line 250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55" name="Line 251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56" name="Line 252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57" name="Line 253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58" name="Line 254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59" name="Line 255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60" name="Line 256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61" name="Line 257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62" name="Line 258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63" name="Line 259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64" name="Line 260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65" name="Line 261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66" name="Line 262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67" name="Line 263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68" name="Line 264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69" name="Line 265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70" name="Line 266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71" name="Line 267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72" name="Line 268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73" name="Line 269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74" name="Line 270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75" name="Line 271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76" name="Line 272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77" name="Line 273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78" name="Line 274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79" name="Line 275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80" name="Line 276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81" name="Line 277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82" name="Line 278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83" name="Line 279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84" name="Line 280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85" name="Line 281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86" name="Line 282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87" name="Line 283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88" name="Line 284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89" name="Line 285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90" name="Line 286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91" name="Line 287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92" name="Line 288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93" name="Line 289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94" name="Line 290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95" name="Line 291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96" name="Line 292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97" name="Line 293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98" name="Line 294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199" name="Line 295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00" name="Line 296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01" name="Line 297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02" name="Line 298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03" name="Line 299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04" name="Line 300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05" name="Line 301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06" name="Line 302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07" name="Line 303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08" name="Line 304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09" name="Line 305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10" name="Line 306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11" name="Line 307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12" name="Line 308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13" name="Line 309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14" name="Line 310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15" name="Line 311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16" name="Line 312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17" name="Line 313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18" name="Line 314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19" name="Line 315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20" name="Line 316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21" name="Line 317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22" name="Line 318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23" name="Line 319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24" name="Line 320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25" name="Line 321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26" name="Line 322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27" name="Line 323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28" name="Line 324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29" name="Line 325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30" name="Line 326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31" name="Line 327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32" name="Line 328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33" name="Line 329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34" name="Line 330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35" name="Line 331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36" name="Line 332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37" name="Line 333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38" name="Line 334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39" name="Line 335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40" name="Line 336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41" name="Line 337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42" name="Line 338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43" name="Line 339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44" name="Line 340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45" name="Line 341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46" name="Line 342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47" name="Line 343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48" name="Line 344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49" name="Line 345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50" name="Line 346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51" name="Line 347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52" name="Line 348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53" name="Line 349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54" name="Line 350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55" name="Line 351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56" name="Line 352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57" name="Line 353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58" name="Line 354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59" name="Line 355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60" name="Line 356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61" name="Line 357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62" name="Line 358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63" name="Line 359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64" name="Line 360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65" name="Line 361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66" name="Line 362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67" name="Line 363"/>
          <p:cNvSpPr>
            <a:spLocks noChangeShapeType="1"/>
          </p:cNvSpPr>
          <p:nvPr/>
        </p:nvSpPr>
        <p:spPr bwMode="auto">
          <a:xfrm flipH="1" flipV="1">
            <a:off x="1579563" y="5478463"/>
            <a:ext cx="566737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68" name="Line 364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69" name="Line 365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70" name="Line 366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71" name="Line 367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72" name="Line 368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75" name="Line 371"/>
          <p:cNvSpPr>
            <a:spLocks noChangeShapeType="1"/>
          </p:cNvSpPr>
          <p:nvPr/>
        </p:nvSpPr>
        <p:spPr bwMode="auto">
          <a:xfrm flipH="1">
            <a:off x="4406900" y="1943100"/>
            <a:ext cx="571500" cy="304800"/>
          </a:xfrm>
          <a:prstGeom prst="line">
            <a:avLst/>
          </a:prstGeom>
          <a:noFill/>
          <a:ln w="762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76" name="Line 372"/>
          <p:cNvSpPr>
            <a:spLocks noChangeShapeType="1"/>
          </p:cNvSpPr>
          <p:nvPr/>
        </p:nvSpPr>
        <p:spPr bwMode="auto">
          <a:xfrm>
            <a:off x="4792663" y="2730500"/>
            <a:ext cx="642937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77" name="Line 373"/>
          <p:cNvSpPr>
            <a:spLocks noChangeShapeType="1"/>
          </p:cNvSpPr>
          <p:nvPr/>
        </p:nvSpPr>
        <p:spPr bwMode="auto">
          <a:xfrm>
            <a:off x="4897438" y="2738438"/>
            <a:ext cx="550862" cy="542925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78" name="Line 374"/>
          <p:cNvSpPr>
            <a:spLocks noChangeShapeType="1"/>
          </p:cNvSpPr>
          <p:nvPr/>
        </p:nvSpPr>
        <p:spPr bwMode="auto">
          <a:xfrm>
            <a:off x="4970463" y="2714625"/>
            <a:ext cx="515937" cy="52070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79" name="Line 375"/>
          <p:cNvSpPr>
            <a:spLocks noChangeShapeType="1"/>
          </p:cNvSpPr>
          <p:nvPr/>
        </p:nvSpPr>
        <p:spPr bwMode="auto">
          <a:xfrm>
            <a:off x="5016500" y="2659063"/>
            <a:ext cx="533400" cy="528637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80" name="Line 376"/>
          <p:cNvSpPr>
            <a:spLocks noChangeShapeType="1"/>
          </p:cNvSpPr>
          <p:nvPr/>
        </p:nvSpPr>
        <p:spPr bwMode="auto">
          <a:xfrm>
            <a:off x="5049838" y="2595563"/>
            <a:ext cx="568325" cy="566737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281" name="Text Box 377"/>
          <p:cNvSpPr txBox="1">
            <a:spLocks noChangeArrowheads="1"/>
          </p:cNvSpPr>
          <p:nvPr/>
        </p:nvSpPr>
        <p:spPr bwMode="auto">
          <a:xfrm>
            <a:off x="0" y="804863"/>
            <a:ext cx="40465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Pebble Search/Exchange Operation</a:t>
            </a:r>
          </a:p>
        </p:txBody>
      </p:sp>
      <p:sp>
        <p:nvSpPr>
          <p:cNvPr id="376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77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55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56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57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58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59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0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1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2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3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4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5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6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7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8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9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0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1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2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3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4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5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6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7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8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9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80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81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82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83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84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85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87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88" name="Oval 36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89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90" name="Oval 38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91" name="Oval 39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92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93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94" name="Oval 42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95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96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97" name="Oval 45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98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99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00" name="Oval 48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01" name="Oval 49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02" name="Oval 50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03" name="Oval 51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04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05" name="Oval 53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06" name="Oval 54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07" name="Oval 55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08" name="Oval 56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09" name="Oval 57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10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11" name="Oval 59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12" name="Oval 60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13" name="Oval 61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14" name="Oval 62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15" name="Oval 63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16" name="Oval 64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17" name="Oval 65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18" name="Oval 66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19" name="Oval 67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20" name="Oval 68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21" name="Oval 69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22" name="Oval 70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23" name="Oval 71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24" name="Oval 72"/>
          <p:cNvSpPr>
            <a:spLocks noChangeArrowheads="1"/>
          </p:cNvSpPr>
          <p:nvPr/>
        </p:nvSpPr>
        <p:spPr bwMode="auto">
          <a:xfrm>
            <a:off x="3789363" y="30797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25" name="Oval 73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26" name="Oval 74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27" name="Oval 75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28" name="Oval 76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29" name="Oval 77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30" name="Oval 78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31" name="Oval 79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32" name="Oval 80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33" name="Oval 81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34" name="Oval 82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35" name="Oval 83"/>
          <p:cNvSpPr>
            <a:spLocks noChangeArrowheads="1"/>
          </p:cNvSpPr>
          <p:nvPr/>
        </p:nvSpPr>
        <p:spPr bwMode="auto">
          <a:xfrm>
            <a:off x="5386388" y="2022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36" name="Oval 84"/>
          <p:cNvSpPr>
            <a:spLocks noChangeArrowheads="1"/>
          </p:cNvSpPr>
          <p:nvPr/>
        </p:nvSpPr>
        <p:spPr bwMode="auto">
          <a:xfrm>
            <a:off x="5289550" y="1863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37" name="Oval 85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38" name="Oval 86"/>
          <p:cNvSpPr>
            <a:spLocks noChangeArrowheads="1"/>
          </p:cNvSpPr>
          <p:nvPr/>
        </p:nvSpPr>
        <p:spPr bwMode="auto">
          <a:xfrm>
            <a:off x="5313363" y="2009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39" name="Oval 87"/>
          <p:cNvSpPr>
            <a:spLocks noChangeArrowheads="1"/>
          </p:cNvSpPr>
          <p:nvPr/>
        </p:nvSpPr>
        <p:spPr bwMode="auto">
          <a:xfrm>
            <a:off x="5300663" y="1939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40" name="Oval 88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41" name="Oval 89"/>
          <p:cNvSpPr>
            <a:spLocks noChangeArrowheads="1"/>
          </p:cNvSpPr>
          <p:nvPr/>
        </p:nvSpPr>
        <p:spPr bwMode="auto">
          <a:xfrm>
            <a:off x="5032375" y="2686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42" name="Oval 90"/>
          <p:cNvSpPr>
            <a:spLocks noChangeArrowheads="1"/>
          </p:cNvSpPr>
          <p:nvPr/>
        </p:nvSpPr>
        <p:spPr bwMode="auto">
          <a:xfrm>
            <a:off x="4843463" y="2792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43" name="Oval 91"/>
          <p:cNvSpPr>
            <a:spLocks noChangeArrowheads="1"/>
          </p:cNvSpPr>
          <p:nvPr/>
        </p:nvSpPr>
        <p:spPr bwMode="auto">
          <a:xfrm>
            <a:off x="5091113" y="2644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44" name="Oval 92"/>
          <p:cNvSpPr>
            <a:spLocks noChangeArrowheads="1"/>
          </p:cNvSpPr>
          <p:nvPr/>
        </p:nvSpPr>
        <p:spPr bwMode="auto">
          <a:xfrm>
            <a:off x="4981575" y="2733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45" name="Oval 93"/>
          <p:cNvSpPr>
            <a:spLocks noChangeArrowheads="1"/>
          </p:cNvSpPr>
          <p:nvPr/>
        </p:nvSpPr>
        <p:spPr bwMode="auto">
          <a:xfrm>
            <a:off x="4921250" y="2767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46" name="Oval 94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47" name="Oval 95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48" name="Oval 96"/>
          <p:cNvSpPr>
            <a:spLocks noChangeArrowheads="1"/>
          </p:cNvSpPr>
          <p:nvPr/>
        </p:nvSpPr>
        <p:spPr bwMode="auto">
          <a:xfrm>
            <a:off x="6391275" y="1606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49" name="Oval 97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50" name="Oval 98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51" name="Oval 99"/>
          <p:cNvSpPr>
            <a:spLocks noChangeArrowheads="1"/>
          </p:cNvSpPr>
          <p:nvPr/>
        </p:nvSpPr>
        <p:spPr bwMode="auto">
          <a:xfrm>
            <a:off x="6278563" y="1724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52" name="Oval 100"/>
          <p:cNvSpPr>
            <a:spLocks noChangeArrowheads="1"/>
          </p:cNvSpPr>
          <p:nvPr/>
        </p:nvSpPr>
        <p:spPr bwMode="auto">
          <a:xfrm>
            <a:off x="6337300" y="166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54" name="Oval 102"/>
          <p:cNvSpPr>
            <a:spLocks noChangeArrowheads="1"/>
          </p:cNvSpPr>
          <p:nvPr/>
        </p:nvSpPr>
        <p:spPr bwMode="auto">
          <a:xfrm>
            <a:off x="6624638" y="318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55" name="Oval 103"/>
          <p:cNvSpPr>
            <a:spLocks noChangeArrowheads="1"/>
          </p:cNvSpPr>
          <p:nvPr/>
        </p:nvSpPr>
        <p:spPr bwMode="auto">
          <a:xfrm>
            <a:off x="6445250" y="2997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56" name="Oval 104"/>
          <p:cNvSpPr>
            <a:spLocks noChangeArrowheads="1"/>
          </p:cNvSpPr>
          <p:nvPr/>
        </p:nvSpPr>
        <p:spPr bwMode="auto">
          <a:xfrm>
            <a:off x="6550025" y="3243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57" name="Oval 105"/>
          <p:cNvSpPr>
            <a:spLocks noChangeArrowheads="1"/>
          </p:cNvSpPr>
          <p:nvPr/>
        </p:nvSpPr>
        <p:spPr bwMode="auto">
          <a:xfrm>
            <a:off x="6665913" y="31321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58" name="Oval 106"/>
          <p:cNvSpPr>
            <a:spLocks noChangeArrowheads="1"/>
          </p:cNvSpPr>
          <p:nvPr/>
        </p:nvSpPr>
        <p:spPr bwMode="auto">
          <a:xfrm>
            <a:off x="6707188" y="307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59" name="Oval 107"/>
          <p:cNvSpPr>
            <a:spLocks noChangeArrowheads="1"/>
          </p:cNvSpPr>
          <p:nvPr/>
        </p:nvSpPr>
        <p:spPr bwMode="auto">
          <a:xfrm>
            <a:off x="6708775" y="3001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61" name="Oval 109"/>
          <p:cNvSpPr>
            <a:spLocks noChangeArrowheads="1"/>
          </p:cNvSpPr>
          <p:nvPr/>
        </p:nvSpPr>
        <p:spPr bwMode="auto">
          <a:xfrm>
            <a:off x="5829300" y="3236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62" name="Oval 110"/>
          <p:cNvSpPr>
            <a:spLocks noChangeArrowheads="1"/>
          </p:cNvSpPr>
          <p:nvPr/>
        </p:nvSpPr>
        <p:spPr bwMode="auto">
          <a:xfrm>
            <a:off x="5607050" y="3321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63" name="Oval 111"/>
          <p:cNvSpPr>
            <a:spLocks noChangeArrowheads="1"/>
          </p:cNvSpPr>
          <p:nvPr/>
        </p:nvSpPr>
        <p:spPr bwMode="auto">
          <a:xfrm>
            <a:off x="5842000" y="3295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64" name="Oval 112"/>
          <p:cNvSpPr>
            <a:spLocks noChangeArrowheads="1"/>
          </p:cNvSpPr>
          <p:nvPr/>
        </p:nvSpPr>
        <p:spPr bwMode="auto">
          <a:xfrm>
            <a:off x="5802313" y="3184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65" name="Oval 113"/>
          <p:cNvSpPr>
            <a:spLocks noChangeArrowheads="1"/>
          </p:cNvSpPr>
          <p:nvPr/>
        </p:nvSpPr>
        <p:spPr bwMode="auto">
          <a:xfrm>
            <a:off x="5746750" y="3128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66" name="Oval 114"/>
          <p:cNvSpPr>
            <a:spLocks noChangeArrowheads="1"/>
          </p:cNvSpPr>
          <p:nvPr/>
        </p:nvSpPr>
        <p:spPr bwMode="auto">
          <a:xfrm>
            <a:off x="5851525" y="3376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67" name="Oval 115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68" name="Oval 116"/>
          <p:cNvSpPr>
            <a:spLocks noChangeArrowheads="1"/>
          </p:cNvSpPr>
          <p:nvPr/>
        </p:nvSpPr>
        <p:spPr bwMode="auto">
          <a:xfrm>
            <a:off x="3870325" y="42513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69" name="Oval 117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70" name="Oval 118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71" name="Oval 119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72" name="Oval 120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73" name="Oval 121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74" name="Oval 122"/>
          <p:cNvSpPr>
            <a:spLocks noChangeArrowheads="1"/>
          </p:cNvSpPr>
          <p:nvPr/>
        </p:nvSpPr>
        <p:spPr bwMode="auto">
          <a:xfrm>
            <a:off x="7464425" y="2214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75" name="Oval 123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76" name="Oval 124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77" name="Oval 125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78" name="Oval 126"/>
          <p:cNvSpPr>
            <a:spLocks noChangeArrowheads="1"/>
          </p:cNvSpPr>
          <p:nvPr/>
        </p:nvSpPr>
        <p:spPr bwMode="auto">
          <a:xfrm>
            <a:off x="7366000" y="2233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80" name="Oval 128"/>
          <p:cNvSpPr>
            <a:spLocks noChangeArrowheads="1"/>
          </p:cNvSpPr>
          <p:nvPr/>
        </p:nvSpPr>
        <p:spPr bwMode="auto">
          <a:xfrm>
            <a:off x="7042150" y="3857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81" name="Oval 129"/>
          <p:cNvSpPr>
            <a:spLocks noChangeArrowheads="1"/>
          </p:cNvSpPr>
          <p:nvPr/>
        </p:nvSpPr>
        <p:spPr bwMode="auto">
          <a:xfrm>
            <a:off x="7200900" y="3632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82" name="Oval 130"/>
          <p:cNvSpPr>
            <a:spLocks noChangeArrowheads="1"/>
          </p:cNvSpPr>
          <p:nvPr/>
        </p:nvSpPr>
        <p:spPr bwMode="auto">
          <a:xfrm>
            <a:off x="7113588" y="3886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83" name="Oval 131"/>
          <p:cNvSpPr>
            <a:spLocks noChangeArrowheads="1"/>
          </p:cNvSpPr>
          <p:nvPr/>
        </p:nvSpPr>
        <p:spPr bwMode="auto">
          <a:xfrm>
            <a:off x="6980238" y="3784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84" name="Oval 132"/>
          <p:cNvSpPr>
            <a:spLocks noChangeArrowheads="1"/>
          </p:cNvSpPr>
          <p:nvPr/>
        </p:nvSpPr>
        <p:spPr bwMode="auto">
          <a:xfrm>
            <a:off x="7192963" y="3897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85" name="Oval 133"/>
          <p:cNvSpPr>
            <a:spLocks noChangeArrowheads="1"/>
          </p:cNvSpPr>
          <p:nvPr/>
        </p:nvSpPr>
        <p:spPr bwMode="auto">
          <a:xfrm>
            <a:off x="7283450" y="3878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86" name="Oval 134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87" name="Oval 135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88" name="Oval 136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89" name="Oval 137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90" name="Oval 138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91" name="Oval 139"/>
          <p:cNvSpPr>
            <a:spLocks noChangeArrowheads="1"/>
          </p:cNvSpPr>
          <p:nvPr/>
        </p:nvSpPr>
        <p:spPr bwMode="auto">
          <a:xfrm>
            <a:off x="8054975" y="3032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92" name="Oval 140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93" name="Oval 141"/>
          <p:cNvSpPr>
            <a:spLocks noChangeArrowheads="1"/>
          </p:cNvSpPr>
          <p:nvPr/>
        </p:nvSpPr>
        <p:spPr bwMode="auto">
          <a:xfrm>
            <a:off x="8350250" y="408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94" name="Oval 142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95" name="Oval 143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96" name="Oval 144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97" name="Oval 145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98" name="Oval 146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99" name="Oval 147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00" name="Oval 148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01" name="Oval 149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02" name="Oval 150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03" name="Oval 151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05" name="Oval 153"/>
          <p:cNvSpPr>
            <a:spLocks noChangeArrowheads="1"/>
          </p:cNvSpPr>
          <p:nvPr/>
        </p:nvSpPr>
        <p:spPr bwMode="auto">
          <a:xfrm>
            <a:off x="6616700" y="4570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06" name="Oval 154"/>
          <p:cNvSpPr>
            <a:spLocks noChangeArrowheads="1"/>
          </p:cNvSpPr>
          <p:nvPr/>
        </p:nvSpPr>
        <p:spPr bwMode="auto">
          <a:xfrm>
            <a:off x="6859588" y="4535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07" name="Oval 155"/>
          <p:cNvSpPr>
            <a:spLocks noChangeArrowheads="1"/>
          </p:cNvSpPr>
          <p:nvPr/>
        </p:nvSpPr>
        <p:spPr bwMode="auto">
          <a:xfrm>
            <a:off x="6624638" y="4641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08" name="Oval 156"/>
          <p:cNvSpPr>
            <a:spLocks noChangeArrowheads="1"/>
          </p:cNvSpPr>
          <p:nvPr/>
        </p:nvSpPr>
        <p:spPr bwMode="auto">
          <a:xfrm>
            <a:off x="6592888" y="4511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09" name="Oval 157"/>
          <p:cNvSpPr>
            <a:spLocks noChangeArrowheads="1"/>
          </p:cNvSpPr>
          <p:nvPr/>
        </p:nvSpPr>
        <p:spPr bwMode="auto">
          <a:xfrm>
            <a:off x="6623050" y="4462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10" name="Oval 158"/>
          <p:cNvSpPr>
            <a:spLocks noChangeArrowheads="1"/>
          </p:cNvSpPr>
          <p:nvPr/>
        </p:nvSpPr>
        <p:spPr bwMode="auto">
          <a:xfrm>
            <a:off x="6642100" y="439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11" name="Oval 159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12" name="Oval 160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13" name="Oval 161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14" name="Oval 162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15" name="Oval 163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16" name="Oval 164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17" name="Oval 165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18" name="Oval 166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19" name="Oval 167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20" name="Oval 168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21" name="Oval 169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22" name="Oval 170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6123" name="Group 171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126124" name="Oval 17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125" name="Oval 17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126" name="Oval 17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127" name="Oval 17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128" name="Oval 17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129" name="Oval 17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6130" name="Oval 178"/>
          <p:cNvSpPr>
            <a:spLocks noChangeArrowheads="1"/>
          </p:cNvSpPr>
          <p:nvPr/>
        </p:nvSpPr>
        <p:spPr bwMode="auto">
          <a:xfrm>
            <a:off x="5106988" y="55245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31" name="Oval 179"/>
          <p:cNvSpPr>
            <a:spLocks noChangeArrowheads="1"/>
          </p:cNvSpPr>
          <p:nvPr/>
        </p:nvSpPr>
        <p:spPr bwMode="auto">
          <a:xfrm>
            <a:off x="5054600" y="5481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32" name="Oval 180"/>
          <p:cNvSpPr>
            <a:spLocks noChangeArrowheads="1"/>
          </p:cNvSpPr>
          <p:nvPr/>
        </p:nvSpPr>
        <p:spPr bwMode="auto">
          <a:xfrm>
            <a:off x="5091113" y="55975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33" name="Oval 181"/>
          <p:cNvSpPr>
            <a:spLocks noChangeArrowheads="1"/>
          </p:cNvSpPr>
          <p:nvPr/>
        </p:nvSpPr>
        <p:spPr bwMode="auto">
          <a:xfrm>
            <a:off x="5267325" y="557847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34" name="Oval 18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35" name="Oval 183"/>
          <p:cNvSpPr>
            <a:spLocks noChangeArrowheads="1"/>
          </p:cNvSpPr>
          <p:nvPr/>
        </p:nvSpPr>
        <p:spPr bwMode="auto">
          <a:xfrm>
            <a:off x="5180013" y="55768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36" name="Oval 184"/>
          <p:cNvSpPr>
            <a:spLocks noChangeArrowheads="1"/>
          </p:cNvSpPr>
          <p:nvPr/>
        </p:nvSpPr>
        <p:spPr bwMode="auto">
          <a:xfrm>
            <a:off x="4370388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37" name="Oval 185"/>
          <p:cNvSpPr>
            <a:spLocks noChangeArrowheads="1"/>
          </p:cNvSpPr>
          <p:nvPr/>
        </p:nvSpPr>
        <p:spPr bwMode="auto">
          <a:xfrm>
            <a:off x="4597400" y="603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38" name="Oval 186"/>
          <p:cNvSpPr>
            <a:spLocks noChangeArrowheads="1"/>
          </p:cNvSpPr>
          <p:nvPr/>
        </p:nvSpPr>
        <p:spPr bwMode="auto">
          <a:xfrm>
            <a:off x="4408488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39" name="Oval 187"/>
          <p:cNvSpPr>
            <a:spLocks noChangeArrowheads="1"/>
          </p:cNvSpPr>
          <p:nvPr/>
        </p:nvSpPr>
        <p:spPr bwMode="auto">
          <a:xfrm>
            <a:off x="4327525" y="60753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40" name="Oval 188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41" name="Oval 189"/>
          <p:cNvSpPr>
            <a:spLocks noChangeArrowheads="1"/>
          </p:cNvSpPr>
          <p:nvPr/>
        </p:nvSpPr>
        <p:spPr bwMode="auto">
          <a:xfrm>
            <a:off x="4471988" y="6243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42" name="Oval 190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43" name="Oval 191"/>
          <p:cNvSpPr>
            <a:spLocks noChangeArrowheads="1"/>
          </p:cNvSpPr>
          <p:nvPr/>
        </p:nvSpPr>
        <p:spPr bwMode="auto">
          <a:xfrm>
            <a:off x="4546600" y="50514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44" name="Oval 192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45" name="Oval 193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46" name="Oval 194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47" name="Oval 195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48" name="Oval 196"/>
          <p:cNvSpPr>
            <a:spLocks noChangeArrowheads="1"/>
          </p:cNvSpPr>
          <p:nvPr/>
        </p:nvSpPr>
        <p:spPr bwMode="auto">
          <a:xfrm>
            <a:off x="3143250" y="6342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49" name="Oval 197"/>
          <p:cNvSpPr>
            <a:spLocks noChangeArrowheads="1"/>
          </p:cNvSpPr>
          <p:nvPr/>
        </p:nvSpPr>
        <p:spPr bwMode="auto">
          <a:xfrm>
            <a:off x="3378200" y="6257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50" name="Oval 198"/>
          <p:cNvSpPr>
            <a:spLocks noChangeArrowheads="1"/>
          </p:cNvSpPr>
          <p:nvPr/>
        </p:nvSpPr>
        <p:spPr bwMode="auto">
          <a:xfrm>
            <a:off x="3122613" y="6254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51" name="Oval 199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52" name="Oval 200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53" name="Oval 201"/>
          <p:cNvSpPr>
            <a:spLocks noChangeArrowheads="1"/>
          </p:cNvSpPr>
          <p:nvPr/>
        </p:nvSpPr>
        <p:spPr bwMode="auto">
          <a:xfrm>
            <a:off x="3130550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54" name="Oval 202"/>
          <p:cNvSpPr>
            <a:spLocks noChangeArrowheads="1"/>
          </p:cNvSpPr>
          <p:nvPr/>
        </p:nvSpPr>
        <p:spPr bwMode="auto">
          <a:xfrm>
            <a:off x="2054225" y="5961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55" name="Oval 203"/>
          <p:cNvSpPr>
            <a:spLocks noChangeArrowheads="1"/>
          </p:cNvSpPr>
          <p:nvPr/>
        </p:nvSpPr>
        <p:spPr bwMode="auto">
          <a:xfrm>
            <a:off x="2298700" y="593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56" name="Oval 204"/>
          <p:cNvSpPr>
            <a:spLocks noChangeArrowheads="1"/>
          </p:cNvSpPr>
          <p:nvPr/>
        </p:nvSpPr>
        <p:spPr bwMode="auto">
          <a:xfrm>
            <a:off x="2068513" y="5867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57" name="Oval 205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58" name="Oval 206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59" name="Oval 207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60" name="Oval 208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61" name="Oval 209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62" name="Oval 210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63" name="Oval 211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64" name="Oval 212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65" name="Oval 213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66" name="Oval 214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67" name="Oval 215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68" name="Oval 216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69" name="Oval 217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70" name="Oval 218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6171" name="Group 219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126172" name="Oval 22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173" name="Oval 22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174" name="Oval 22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175" name="Oval 22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176" name="Oval 22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177" name="Oval 22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6178" name="Oval 226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79" name="Oval 227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80" name="Oval 228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81" name="Oval 229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82" name="Oval 230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83" name="Oval 231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84" name="Line 232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85" name="Line 233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86" name="Line 234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87" name="Line 235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88" name="Line 236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89" name="Line 237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90" name="Line 238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91" name="Line 239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92" name="Line 240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93" name="Line 241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94" name="Line 242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95" name="Line 243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96" name="Line 244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97" name="Line 245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98" name="Line 246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199" name="Line 247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00" name="Line 248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01" name="Line 249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02" name="Line 250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03" name="Line 251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04" name="Line 252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05" name="Line 253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06" name="Line 254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07" name="Line 255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08" name="Line 256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09" name="Line 257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10" name="Line 258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11" name="Line 259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12" name="Line 260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13" name="Line 261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14" name="Line 262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15" name="Line 263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16" name="Line 264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17" name="Line 265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18" name="Line 266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19" name="Line 267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20" name="Line 268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21" name="Line 269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22" name="Line 270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23" name="Line 271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24" name="Line 272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25" name="Line 273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26" name="Line 274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27" name="Line 275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28" name="Line 276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29" name="Line 277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30" name="Line 278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31" name="Line 279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32" name="Line 280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33" name="Line 281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34" name="Line 282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35" name="Line 283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36" name="Line 284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37" name="Line 285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38" name="Line 286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39" name="Line 287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40" name="Line 288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41" name="Line 289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42" name="Line 290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43" name="Line 291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44" name="Line 292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45" name="Line 293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46" name="Line 294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47" name="Line 295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48" name="Line 296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49" name="Line 297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50" name="Line 298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51" name="Line 299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52" name="Line 300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53" name="Line 301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54" name="Line 302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55" name="Line 303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56" name="Line 304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57" name="Line 305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58" name="Line 306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59" name="Line 307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60" name="Line 308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61" name="Line 309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62" name="Line 310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63" name="Line 311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64" name="Line 312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65" name="Line 313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66" name="Line 314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67" name="Line 315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68" name="Line 316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69" name="Line 317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70" name="Line 318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71" name="Line 319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72" name="Line 320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73" name="Line 321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74" name="Line 322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75" name="Line 323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76" name="Line 324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77" name="Line 325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78" name="Line 326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79" name="Line 327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80" name="Line 328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81" name="Line 329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82" name="Line 330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83" name="Line 331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84" name="Line 332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85" name="Line 333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86" name="Line 334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87" name="Line 335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88" name="Line 336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89" name="Line 337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90" name="Line 338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91" name="Line 339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92" name="Line 340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93" name="Line 341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94" name="Line 342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95" name="Line 343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96" name="Line 344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97" name="Line 345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98" name="Line 346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299" name="Line 347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00" name="Line 348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01" name="Line 349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02" name="Line 350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03" name="Line 351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04" name="Line 352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05" name="Line 353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06" name="Line 354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07" name="Line 355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08" name="Line 356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09" name="Line 357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10" name="Line 358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11" name="Line 359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12" name="Line 360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13" name="Line 361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14" name="Line 362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15" name="Line 363"/>
          <p:cNvSpPr>
            <a:spLocks noChangeShapeType="1"/>
          </p:cNvSpPr>
          <p:nvPr/>
        </p:nvSpPr>
        <p:spPr bwMode="auto">
          <a:xfrm flipH="1" flipV="1">
            <a:off x="1579563" y="5478463"/>
            <a:ext cx="566737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16" name="Line 364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17" name="Line 365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18" name="Line 366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19" name="Line 367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20" name="Line 368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21" name="Text Box 369"/>
          <p:cNvSpPr txBox="1">
            <a:spLocks noChangeArrowheads="1"/>
          </p:cNvSpPr>
          <p:nvPr/>
        </p:nvSpPr>
        <p:spPr bwMode="auto">
          <a:xfrm>
            <a:off x="123825" y="804863"/>
            <a:ext cx="4819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Continue placing 5 bars at rotatable bonds</a:t>
            </a:r>
          </a:p>
        </p:txBody>
      </p:sp>
      <p:sp>
        <p:nvSpPr>
          <p:cNvPr id="126323" name="Line 371"/>
          <p:cNvSpPr>
            <a:spLocks noChangeShapeType="1"/>
          </p:cNvSpPr>
          <p:nvPr/>
        </p:nvSpPr>
        <p:spPr bwMode="auto">
          <a:xfrm>
            <a:off x="4792663" y="2730500"/>
            <a:ext cx="642937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24" name="Line 372"/>
          <p:cNvSpPr>
            <a:spLocks noChangeShapeType="1"/>
          </p:cNvSpPr>
          <p:nvPr/>
        </p:nvSpPr>
        <p:spPr bwMode="auto">
          <a:xfrm>
            <a:off x="4897438" y="2738438"/>
            <a:ext cx="550862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25" name="Line 373"/>
          <p:cNvSpPr>
            <a:spLocks noChangeShapeType="1"/>
          </p:cNvSpPr>
          <p:nvPr/>
        </p:nvSpPr>
        <p:spPr bwMode="auto">
          <a:xfrm>
            <a:off x="4970463" y="2714625"/>
            <a:ext cx="515937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26" name="Line 374"/>
          <p:cNvSpPr>
            <a:spLocks noChangeShapeType="1"/>
          </p:cNvSpPr>
          <p:nvPr/>
        </p:nvSpPr>
        <p:spPr bwMode="auto">
          <a:xfrm>
            <a:off x="5016500" y="2659063"/>
            <a:ext cx="5334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27" name="Line 375"/>
          <p:cNvSpPr>
            <a:spLocks noChangeShapeType="1"/>
          </p:cNvSpPr>
          <p:nvPr/>
        </p:nvSpPr>
        <p:spPr bwMode="auto">
          <a:xfrm>
            <a:off x="5049838" y="2595563"/>
            <a:ext cx="568325" cy="566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28" name="Line 376"/>
          <p:cNvSpPr>
            <a:spLocks noChangeShapeType="1"/>
          </p:cNvSpPr>
          <p:nvPr/>
        </p:nvSpPr>
        <p:spPr bwMode="auto">
          <a:xfrm flipV="1">
            <a:off x="5710238" y="2933700"/>
            <a:ext cx="588962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29" name="Line 377"/>
          <p:cNvSpPr>
            <a:spLocks noChangeShapeType="1"/>
          </p:cNvSpPr>
          <p:nvPr/>
        </p:nvSpPr>
        <p:spPr bwMode="auto">
          <a:xfrm flipV="1">
            <a:off x="5765800" y="2997200"/>
            <a:ext cx="512763" cy="233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30" name="Line 378"/>
          <p:cNvSpPr>
            <a:spLocks noChangeShapeType="1"/>
          </p:cNvSpPr>
          <p:nvPr/>
        </p:nvSpPr>
        <p:spPr bwMode="auto">
          <a:xfrm flipV="1">
            <a:off x="5799138" y="3078163"/>
            <a:ext cx="482600" cy="198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31" name="Line 379"/>
          <p:cNvSpPr>
            <a:spLocks noChangeShapeType="1"/>
          </p:cNvSpPr>
          <p:nvPr/>
        </p:nvSpPr>
        <p:spPr bwMode="auto">
          <a:xfrm flipV="1">
            <a:off x="5816600" y="3141663"/>
            <a:ext cx="503238" cy="198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32" name="Line 380"/>
          <p:cNvSpPr>
            <a:spLocks noChangeShapeType="1"/>
          </p:cNvSpPr>
          <p:nvPr/>
        </p:nvSpPr>
        <p:spPr bwMode="auto">
          <a:xfrm flipV="1">
            <a:off x="5799138" y="3195638"/>
            <a:ext cx="588962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33" name="Line 381"/>
          <p:cNvSpPr>
            <a:spLocks noChangeShapeType="1"/>
          </p:cNvSpPr>
          <p:nvPr/>
        </p:nvSpPr>
        <p:spPr bwMode="auto">
          <a:xfrm>
            <a:off x="6634163" y="2938463"/>
            <a:ext cx="638175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34" name="Line 382"/>
          <p:cNvSpPr>
            <a:spLocks noChangeShapeType="1"/>
          </p:cNvSpPr>
          <p:nvPr/>
        </p:nvSpPr>
        <p:spPr bwMode="auto">
          <a:xfrm>
            <a:off x="6659563" y="3040063"/>
            <a:ext cx="515937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35" name="Line 383"/>
          <p:cNvSpPr>
            <a:spLocks noChangeShapeType="1"/>
          </p:cNvSpPr>
          <p:nvPr/>
        </p:nvSpPr>
        <p:spPr bwMode="auto">
          <a:xfrm>
            <a:off x="6642100" y="3119438"/>
            <a:ext cx="457200" cy="38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36" name="Line 384"/>
          <p:cNvSpPr>
            <a:spLocks noChangeShapeType="1"/>
          </p:cNvSpPr>
          <p:nvPr/>
        </p:nvSpPr>
        <p:spPr bwMode="auto">
          <a:xfrm>
            <a:off x="6604000" y="3170238"/>
            <a:ext cx="444500" cy="38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37" name="Line 385"/>
          <p:cNvSpPr>
            <a:spLocks noChangeShapeType="1"/>
          </p:cNvSpPr>
          <p:nvPr/>
        </p:nvSpPr>
        <p:spPr bwMode="auto">
          <a:xfrm>
            <a:off x="6519863" y="3217863"/>
            <a:ext cx="508000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38" name="Line 386"/>
          <p:cNvSpPr>
            <a:spLocks noChangeShapeType="1"/>
          </p:cNvSpPr>
          <p:nvPr/>
        </p:nvSpPr>
        <p:spPr bwMode="auto">
          <a:xfrm flipH="1">
            <a:off x="6832600" y="3738563"/>
            <a:ext cx="203200" cy="638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39" name="Line 387"/>
          <p:cNvSpPr>
            <a:spLocks noChangeShapeType="1"/>
          </p:cNvSpPr>
          <p:nvPr/>
        </p:nvSpPr>
        <p:spPr bwMode="auto">
          <a:xfrm flipH="1">
            <a:off x="6913563" y="3814763"/>
            <a:ext cx="1778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40" name="Line 388"/>
          <p:cNvSpPr>
            <a:spLocks noChangeShapeType="1"/>
          </p:cNvSpPr>
          <p:nvPr/>
        </p:nvSpPr>
        <p:spPr bwMode="auto">
          <a:xfrm flipH="1">
            <a:off x="6985000" y="3852863"/>
            <a:ext cx="173038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41" name="Line 389"/>
          <p:cNvSpPr>
            <a:spLocks noChangeShapeType="1"/>
          </p:cNvSpPr>
          <p:nvPr/>
        </p:nvSpPr>
        <p:spPr bwMode="auto">
          <a:xfrm flipH="1">
            <a:off x="7035800" y="3860800"/>
            <a:ext cx="2032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42" name="Line 390"/>
          <p:cNvSpPr>
            <a:spLocks noChangeShapeType="1"/>
          </p:cNvSpPr>
          <p:nvPr/>
        </p:nvSpPr>
        <p:spPr bwMode="auto">
          <a:xfrm flipH="1">
            <a:off x="7073900" y="3805238"/>
            <a:ext cx="274638" cy="715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43" name="Line 391"/>
          <p:cNvSpPr>
            <a:spLocks noChangeShapeType="1"/>
          </p:cNvSpPr>
          <p:nvPr/>
        </p:nvSpPr>
        <p:spPr bwMode="auto">
          <a:xfrm flipH="1" flipV="1">
            <a:off x="5981700" y="4335463"/>
            <a:ext cx="766763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44" name="Line 392"/>
          <p:cNvSpPr>
            <a:spLocks noChangeShapeType="1"/>
          </p:cNvSpPr>
          <p:nvPr/>
        </p:nvSpPr>
        <p:spPr bwMode="auto">
          <a:xfrm>
            <a:off x="6002338" y="4391025"/>
            <a:ext cx="703262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45" name="Line 393"/>
          <p:cNvSpPr>
            <a:spLocks noChangeShapeType="1"/>
          </p:cNvSpPr>
          <p:nvPr/>
        </p:nvSpPr>
        <p:spPr bwMode="auto">
          <a:xfrm flipH="1" flipV="1">
            <a:off x="6011863" y="4452938"/>
            <a:ext cx="681037" cy="9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46" name="Line 394"/>
          <p:cNvSpPr>
            <a:spLocks noChangeShapeType="1"/>
          </p:cNvSpPr>
          <p:nvPr/>
        </p:nvSpPr>
        <p:spPr bwMode="auto">
          <a:xfrm>
            <a:off x="5999163" y="4510088"/>
            <a:ext cx="701675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47" name="Line 395"/>
          <p:cNvSpPr>
            <a:spLocks noChangeShapeType="1"/>
          </p:cNvSpPr>
          <p:nvPr/>
        </p:nvSpPr>
        <p:spPr bwMode="auto">
          <a:xfrm>
            <a:off x="5969000" y="4567238"/>
            <a:ext cx="749300" cy="9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48" name="Text Box 396"/>
          <p:cNvSpPr txBox="1">
            <a:spLocks noChangeArrowheads="1"/>
          </p:cNvSpPr>
          <p:nvPr/>
        </p:nvSpPr>
        <p:spPr bwMode="auto">
          <a:xfrm>
            <a:off x="5434013" y="3533775"/>
            <a:ext cx="4762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 b="1">
                <a:solidFill>
                  <a:srgbClr val="FF0000"/>
                </a:solidFill>
              </a:rPr>
              <a:t>?</a:t>
            </a:r>
            <a:endParaRPr lang="en-US"/>
          </a:p>
        </p:txBody>
      </p:sp>
      <p:sp>
        <p:nvSpPr>
          <p:cNvPr id="392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93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03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04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05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06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07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08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09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10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11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12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13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14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15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16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17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18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19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20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21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22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23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24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25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26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27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28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29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30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31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32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33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35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36" name="Oval 36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37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38" name="Oval 38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39" name="Oval 39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40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41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42" name="Oval 42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43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44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45" name="Oval 45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46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47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48" name="Oval 48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49" name="Oval 49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50" name="Oval 50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51" name="Oval 51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52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53" name="Oval 53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54" name="Oval 54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55" name="Oval 55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56" name="Oval 56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57" name="Oval 57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58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59" name="Oval 59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60" name="Oval 60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61" name="Oval 61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62" name="Oval 62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63" name="Oval 63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64" name="Oval 64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65" name="Oval 65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66" name="Oval 66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67" name="Oval 67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68" name="Oval 68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69" name="Oval 69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70" name="Oval 70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71" name="Oval 71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72" name="Oval 72"/>
          <p:cNvSpPr>
            <a:spLocks noChangeArrowheads="1"/>
          </p:cNvSpPr>
          <p:nvPr/>
        </p:nvSpPr>
        <p:spPr bwMode="auto">
          <a:xfrm>
            <a:off x="3789363" y="30797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73" name="Oval 73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74" name="Oval 74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75" name="Oval 75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76" name="Oval 76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77" name="Oval 77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78" name="Oval 78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79" name="Oval 79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80" name="Oval 80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81" name="Oval 81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82" name="Oval 82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83" name="Oval 83"/>
          <p:cNvSpPr>
            <a:spLocks noChangeArrowheads="1"/>
          </p:cNvSpPr>
          <p:nvPr/>
        </p:nvSpPr>
        <p:spPr bwMode="auto">
          <a:xfrm>
            <a:off x="5386388" y="2022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84" name="Oval 84"/>
          <p:cNvSpPr>
            <a:spLocks noChangeArrowheads="1"/>
          </p:cNvSpPr>
          <p:nvPr/>
        </p:nvSpPr>
        <p:spPr bwMode="auto">
          <a:xfrm>
            <a:off x="5289550" y="1863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85" name="Oval 85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86" name="Oval 86"/>
          <p:cNvSpPr>
            <a:spLocks noChangeArrowheads="1"/>
          </p:cNvSpPr>
          <p:nvPr/>
        </p:nvSpPr>
        <p:spPr bwMode="auto">
          <a:xfrm>
            <a:off x="5313363" y="2009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87" name="Oval 87"/>
          <p:cNvSpPr>
            <a:spLocks noChangeArrowheads="1"/>
          </p:cNvSpPr>
          <p:nvPr/>
        </p:nvSpPr>
        <p:spPr bwMode="auto">
          <a:xfrm>
            <a:off x="5300663" y="1939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88" name="Oval 88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89" name="Oval 89"/>
          <p:cNvSpPr>
            <a:spLocks noChangeArrowheads="1"/>
          </p:cNvSpPr>
          <p:nvPr/>
        </p:nvSpPr>
        <p:spPr bwMode="auto">
          <a:xfrm>
            <a:off x="5032375" y="2686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90" name="Oval 90"/>
          <p:cNvSpPr>
            <a:spLocks noChangeArrowheads="1"/>
          </p:cNvSpPr>
          <p:nvPr/>
        </p:nvSpPr>
        <p:spPr bwMode="auto">
          <a:xfrm>
            <a:off x="4843463" y="2792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91" name="Oval 91"/>
          <p:cNvSpPr>
            <a:spLocks noChangeArrowheads="1"/>
          </p:cNvSpPr>
          <p:nvPr/>
        </p:nvSpPr>
        <p:spPr bwMode="auto">
          <a:xfrm>
            <a:off x="5091113" y="2644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92" name="Oval 92"/>
          <p:cNvSpPr>
            <a:spLocks noChangeArrowheads="1"/>
          </p:cNvSpPr>
          <p:nvPr/>
        </p:nvSpPr>
        <p:spPr bwMode="auto">
          <a:xfrm>
            <a:off x="4981575" y="2733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93" name="Oval 93"/>
          <p:cNvSpPr>
            <a:spLocks noChangeArrowheads="1"/>
          </p:cNvSpPr>
          <p:nvPr/>
        </p:nvSpPr>
        <p:spPr bwMode="auto">
          <a:xfrm>
            <a:off x="4921250" y="2767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94" name="Oval 94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95" name="Oval 95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96" name="Oval 96"/>
          <p:cNvSpPr>
            <a:spLocks noChangeArrowheads="1"/>
          </p:cNvSpPr>
          <p:nvPr/>
        </p:nvSpPr>
        <p:spPr bwMode="auto">
          <a:xfrm>
            <a:off x="6391275" y="1606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97" name="Oval 97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98" name="Oval 98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99" name="Oval 99"/>
          <p:cNvSpPr>
            <a:spLocks noChangeArrowheads="1"/>
          </p:cNvSpPr>
          <p:nvPr/>
        </p:nvSpPr>
        <p:spPr bwMode="auto">
          <a:xfrm>
            <a:off x="6278563" y="1724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00" name="Oval 100"/>
          <p:cNvSpPr>
            <a:spLocks noChangeArrowheads="1"/>
          </p:cNvSpPr>
          <p:nvPr/>
        </p:nvSpPr>
        <p:spPr bwMode="auto">
          <a:xfrm>
            <a:off x="6337300" y="166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01" name="Oval 101"/>
          <p:cNvSpPr>
            <a:spLocks noChangeArrowheads="1"/>
          </p:cNvSpPr>
          <p:nvPr/>
        </p:nvSpPr>
        <p:spPr bwMode="auto">
          <a:xfrm>
            <a:off x="6624638" y="318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02" name="Oval 102"/>
          <p:cNvSpPr>
            <a:spLocks noChangeArrowheads="1"/>
          </p:cNvSpPr>
          <p:nvPr/>
        </p:nvSpPr>
        <p:spPr bwMode="auto">
          <a:xfrm>
            <a:off x="6445250" y="2997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03" name="Oval 103"/>
          <p:cNvSpPr>
            <a:spLocks noChangeArrowheads="1"/>
          </p:cNvSpPr>
          <p:nvPr/>
        </p:nvSpPr>
        <p:spPr bwMode="auto">
          <a:xfrm>
            <a:off x="6550025" y="3243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04" name="Oval 104"/>
          <p:cNvSpPr>
            <a:spLocks noChangeArrowheads="1"/>
          </p:cNvSpPr>
          <p:nvPr/>
        </p:nvSpPr>
        <p:spPr bwMode="auto">
          <a:xfrm>
            <a:off x="6665913" y="31321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05" name="Oval 105"/>
          <p:cNvSpPr>
            <a:spLocks noChangeArrowheads="1"/>
          </p:cNvSpPr>
          <p:nvPr/>
        </p:nvSpPr>
        <p:spPr bwMode="auto">
          <a:xfrm>
            <a:off x="6707188" y="307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06" name="Oval 106"/>
          <p:cNvSpPr>
            <a:spLocks noChangeArrowheads="1"/>
          </p:cNvSpPr>
          <p:nvPr/>
        </p:nvSpPr>
        <p:spPr bwMode="auto">
          <a:xfrm>
            <a:off x="6708775" y="3001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07" name="Oval 107"/>
          <p:cNvSpPr>
            <a:spLocks noChangeArrowheads="1"/>
          </p:cNvSpPr>
          <p:nvPr/>
        </p:nvSpPr>
        <p:spPr bwMode="auto">
          <a:xfrm>
            <a:off x="5829300" y="3236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08" name="Oval 108"/>
          <p:cNvSpPr>
            <a:spLocks noChangeArrowheads="1"/>
          </p:cNvSpPr>
          <p:nvPr/>
        </p:nvSpPr>
        <p:spPr bwMode="auto">
          <a:xfrm>
            <a:off x="5564188" y="3609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09" name="Oval 109"/>
          <p:cNvSpPr>
            <a:spLocks noChangeArrowheads="1"/>
          </p:cNvSpPr>
          <p:nvPr/>
        </p:nvSpPr>
        <p:spPr bwMode="auto">
          <a:xfrm>
            <a:off x="5842000" y="3295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10" name="Oval 110"/>
          <p:cNvSpPr>
            <a:spLocks noChangeArrowheads="1"/>
          </p:cNvSpPr>
          <p:nvPr/>
        </p:nvSpPr>
        <p:spPr bwMode="auto">
          <a:xfrm>
            <a:off x="5802313" y="3184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11" name="Oval 111"/>
          <p:cNvSpPr>
            <a:spLocks noChangeArrowheads="1"/>
          </p:cNvSpPr>
          <p:nvPr/>
        </p:nvSpPr>
        <p:spPr bwMode="auto">
          <a:xfrm>
            <a:off x="5746750" y="3128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12" name="Oval 112"/>
          <p:cNvSpPr>
            <a:spLocks noChangeArrowheads="1"/>
          </p:cNvSpPr>
          <p:nvPr/>
        </p:nvSpPr>
        <p:spPr bwMode="auto">
          <a:xfrm>
            <a:off x="5851525" y="3376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13" name="Oval 113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14" name="Oval 114"/>
          <p:cNvSpPr>
            <a:spLocks noChangeArrowheads="1"/>
          </p:cNvSpPr>
          <p:nvPr/>
        </p:nvSpPr>
        <p:spPr bwMode="auto">
          <a:xfrm>
            <a:off x="3870325" y="42513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15" name="Oval 115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16" name="Oval 116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17" name="Oval 117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18" name="Oval 118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19" name="Oval 119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20" name="Oval 120"/>
          <p:cNvSpPr>
            <a:spLocks noChangeArrowheads="1"/>
          </p:cNvSpPr>
          <p:nvPr/>
        </p:nvSpPr>
        <p:spPr bwMode="auto">
          <a:xfrm>
            <a:off x="7464425" y="2214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21" name="Oval 121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22" name="Oval 122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23" name="Oval 123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24" name="Oval 124"/>
          <p:cNvSpPr>
            <a:spLocks noChangeArrowheads="1"/>
          </p:cNvSpPr>
          <p:nvPr/>
        </p:nvSpPr>
        <p:spPr bwMode="auto">
          <a:xfrm>
            <a:off x="7366000" y="2233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25" name="Oval 125"/>
          <p:cNvSpPr>
            <a:spLocks noChangeArrowheads="1"/>
          </p:cNvSpPr>
          <p:nvPr/>
        </p:nvSpPr>
        <p:spPr bwMode="auto">
          <a:xfrm>
            <a:off x="7042150" y="3857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26" name="Oval 126"/>
          <p:cNvSpPr>
            <a:spLocks noChangeArrowheads="1"/>
          </p:cNvSpPr>
          <p:nvPr/>
        </p:nvSpPr>
        <p:spPr bwMode="auto">
          <a:xfrm>
            <a:off x="7200900" y="3632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27" name="Oval 127"/>
          <p:cNvSpPr>
            <a:spLocks noChangeArrowheads="1"/>
          </p:cNvSpPr>
          <p:nvPr/>
        </p:nvSpPr>
        <p:spPr bwMode="auto">
          <a:xfrm>
            <a:off x="7113588" y="3886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28" name="Oval 128"/>
          <p:cNvSpPr>
            <a:spLocks noChangeArrowheads="1"/>
          </p:cNvSpPr>
          <p:nvPr/>
        </p:nvSpPr>
        <p:spPr bwMode="auto">
          <a:xfrm>
            <a:off x="6980238" y="3784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29" name="Oval 129"/>
          <p:cNvSpPr>
            <a:spLocks noChangeArrowheads="1"/>
          </p:cNvSpPr>
          <p:nvPr/>
        </p:nvSpPr>
        <p:spPr bwMode="auto">
          <a:xfrm>
            <a:off x="7192963" y="3897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30" name="Oval 130"/>
          <p:cNvSpPr>
            <a:spLocks noChangeArrowheads="1"/>
          </p:cNvSpPr>
          <p:nvPr/>
        </p:nvSpPr>
        <p:spPr bwMode="auto">
          <a:xfrm>
            <a:off x="7283450" y="3878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31" name="Oval 131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32" name="Oval 132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33" name="Oval 133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34" name="Oval 134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35" name="Oval 135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36" name="Oval 136"/>
          <p:cNvSpPr>
            <a:spLocks noChangeArrowheads="1"/>
          </p:cNvSpPr>
          <p:nvPr/>
        </p:nvSpPr>
        <p:spPr bwMode="auto">
          <a:xfrm>
            <a:off x="8054975" y="3032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37" name="Oval 137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38" name="Oval 138"/>
          <p:cNvSpPr>
            <a:spLocks noChangeArrowheads="1"/>
          </p:cNvSpPr>
          <p:nvPr/>
        </p:nvSpPr>
        <p:spPr bwMode="auto">
          <a:xfrm>
            <a:off x="8350250" y="408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39" name="Oval 139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40" name="Oval 140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41" name="Oval 141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42" name="Oval 142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43" name="Oval 143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44" name="Oval 144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45" name="Oval 145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46" name="Oval 146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47" name="Oval 147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48" name="Oval 148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49" name="Oval 149"/>
          <p:cNvSpPr>
            <a:spLocks noChangeArrowheads="1"/>
          </p:cNvSpPr>
          <p:nvPr/>
        </p:nvSpPr>
        <p:spPr bwMode="auto">
          <a:xfrm>
            <a:off x="6616700" y="4570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50" name="Oval 150"/>
          <p:cNvSpPr>
            <a:spLocks noChangeArrowheads="1"/>
          </p:cNvSpPr>
          <p:nvPr/>
        </p:nvSpPr>
        <p:spPr bwMode="auto">
          <a:xfrm>
            <a:off x="6859588" y="4535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51" name="Oval 151"/>
          <p:cNvSpPr>
            <a:spLocks noChangeArrowheads="1"/>
          </p:cNvSpPr>
          <p:nvPr/>
        </p:nvSpPr>
        <p:spPr bwMode="auto">
          <a:xfrm>
            <a:off x="6624638" y="4641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52" name="Oval 152"/>
          <p:cNvSpPr>
            <a:spLocks noChangeArrowheads="1"/>
          </p:cNvSpPr>
          <p:nvPr/>
        </p:nvSpPr>
        <p:spPr bwMode="auto">
          <a:xfrm>
            <a:off x="6592888" y="4511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53" name="Oval 153"/>
          <p:cNvSpPr>
            <a:spLocks noChangeArrowheads="1"/>
          </p:cNvSpPr>
          <p:nvPr/>
        </p:nvSpPr>
        <p:spPr bwMode="auto">
          <a:xfrm>
            <a:off x="6623050" y="4462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54" name="Oval 154"/>
          <p:cNvSpPr>
            <a:spLocks noChangeArrowheads="1"/>
          </p:cNvSpPr>
          <p:nvPr/>
        </p:nvSpPr>
        <p:spPr bwMode="auto">
          <a:xfrm>
            <a:off x="6642100" y="439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55" name="Oval 155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56" name="Oval 156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57" name="Oval 157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58" name="Oval 158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59" name="Oval 159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60" name="Oval 160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61" name="Oval 161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62" name="Oval 162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63" name="Oval 163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64" name="Oval 164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65" name="Oval 165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66" name="Oval 166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8167" name="Group 167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128168" name="Oval 16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69" name="Oval 16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70" name="Oval 17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71" name="Oval 17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72" name="Oval 17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73" name="Oval 17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8174" name="Oval 174"/>
          <p:cNvSpPr>
            <a:spLocks noChangeArrowheads="1"/>
          </p:cNvSpPr>
          <p:nvPr/>
        </p:nvSpPr>
        <p:spPr bwMode="auto">
          <a:xfrm>
            <a:off x="5106988" y="55245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75" name="Oval 175"/>
          <p:cNvSpPr>
            <a:spLocks noChangeArrowheads="1"/>
          </p:cNvSpPr>
          <p:nvPr/>
        </p:nvSpPr>
        <p:spPr bwMode="auto">
          <a:xfrm>
            <a:off x="5054600" y="5481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76" name="Oval 176"/>
          <p:cNvSpPr>
            <a:spLocks noChangeArrowheads="1"/>
          </p:cNvSpPr>
          <p:nvPr/>
        </p:nvSpPr>
        <p:spPr bwMode="auto">
          <a:xfrm>
            <a:off x="5091113" y="55975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77" name="Oval 177"/>
          <p:cNvSpPr>
            <a:spLocks noChangeArrowheads="1"/>
          </p:cNvSpPr>
          <p:nvPr/>
        </p:nvSpPr>
        <p:spPr bwMode="auto">
          <a:xfrm>
            <a:off x="5267325" y="557847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78" name="Oval 178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79" name="Oval 179"/>
          <p:cNvSpPr>
            <a:spLocks noChangeArrowheads="1"/>
          </p:cNvSpPr>
          <p:nvPr/>
        </p:nvSpPr>
        <p:spPr bwMode="auto">
          <a:xfrm>
            <a:off x="5180013" y="55768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80" name="Oval 180"/>
          <p:cNvSpPr>
            <a:spLocks noChangeArrowheads="1"/>
          </p:cNvSpPr>
          <p:nvPr/>
        </p:nvSpPr>
        <p:spPr bwMode="auto">
          <a:xfrm>
            <a:off x="4370388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81" name="Oval 181"/>
          <p:cNvSpPr>
            <a:spLocks noChangeArrowheads="1"/>
          </p:cNvSpPr>
          <p:nvPr/>
        </p:nvSpPr>
        <p:spPr bwMode="auto">
          <a:xfrm>
            <a:off x="4597400" y="603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82" name="Oval 182"/>
          <p:cNvSpPr>
            <a:spLocks noChangeArrowheads="1"/>
          </p:cNvSpPr>
          <p:nvPr/>
        </p:nvSpPr>
        <p:spPr bwMode="auto">
          <a:xfrm>
            <a:off x="4408488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83" name="Oval 183"/>
          <p:cNvSpPr>
            <a:spLocks noChangeArrowheads="1"/>
          </p:cNvSpPr>
          <p:nvPr/>
        </p:nvSpPr>
        <p:spPr bwMode="auto">
          <a:xfrm>
            <a:off x="4327525" y="60753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84" name="Oval 184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85" name="Oval 185"/>
          <p:cNvSpPr>
            <a:spLocks noChangeArrowheads="1"/>
          </p:cNvSpPr>
          <p:nvPr/>
        </p:nvSpPr>
        <p:spPr bwMode="auto">
          <a:xfrm>
            <a:off x="4471988" y="6243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86" name="Oval 186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87" name="Oval 187"/>
          <p:cNvSpPr>
            <a:spLocks noChangeArrowheads="1"/>
          </p:cNvSpPr>
          <p:nvPr/>
        </p:nvSpPr>
        <p:spPr bwMode="auto">
          <a:xfrm>
            <a:off x="4546600" y="50514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88" name="Oval 188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89" name="Oval 189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90" name="Oval 190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91" name="Oval 191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92" name="Oval 192"/>
          <p:cNvSpPr>
            <a:spLocks noChangeArrowheads="1"/>
          </p:cNvSpPr>
          <p:nvPr/>
        </p:nvSpPr>
        <p:spPr bwMode="auto">
          <a:xfrm>
            <a:off x="3143250" y="6342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93" name="Oval 193"/>
          <p:cNvSpPr>
            <a:spLocks noChangeArrowheads="1"/>
          </p:cNvSpPr>
          <p:nvPr/>
        </p:nvSpPr>
        <p:spPr bwMode="auto">
          <a:xfrm>
            <a:off x="3378200" y="6257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94" name="Oval 194"/>
          <p:cNvSpPr>
            <a:spLocks noChangeArrowheads="1"/>
          </p:cNvSpPr>
          <p:nvPr/>
        </p:nvSpPr>
        <p:spPr bwMode="auto">
          <a:xfrm>
            <a:off x="3122613" y="6254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95" name="Oval 195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96" name="Oval 196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97" name="Oval 197"/>
          <p:cNvSpPr>
            <a:spLocks noChangeArrowheads="1"/>
          </p:cNvSpPr>
          <p:nvPr/>
        </p:nvSpPr>
        <p:spPr bwMode="auto">
          <a:xfrm>
            <a:off x="3130550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98" name="Oval 198"/>
          <p:cNvSpPr>
            <a:spLocks noChangeArrowheads="1"/>
          </p:cNvSpPr>
          <p:nvPr/>
        </p:nvSpPr>
        <p:spPr bwMode="auto">
          <a:xfrm>
            <a:off x="2054225" y="5961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199" name="Oval 199"/>
          <p:cNvSpPr>
            <a:spLocks noChangeArrowheads="1"/>
          </p:cNvSpPr>
          <p:nvPr/>
        </p:nvSpPr>
        <p:spPr bwMode="auto">
          <a:xfrm>
            <a:off x="2298700" y="593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00" name="Oval 200"/>
          <p:cNvSpPr>
            <a:spLocks noChangeArrowheads="1"/>
          </p:cNvSpPr>
          <p:nvPr/>
        </p:nvSpPr>
        <p:spPr bwMode="auto">
          <a:xfrm>
            <a:off x="2068513" y="5867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01" name="Oval 201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02" name="Oval 202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03" name="Oval 203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04" name="Oval 204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05" name="Oval 205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06" name="Oval 206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07" name="Oval 207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08" name="Oval 208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09" name="Oval 209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10" name="Oval 210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11" name="Oval 211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12" name="Oval 212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13" name="Oval 213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14" name="Oval 214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8215" name="Group 215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128216" name="Oval 21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217" name="Oval 21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218" name="Oval 21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219" name="Oval 21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220" name="Oval 22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221" name="Oval 22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8222" name="Oval 222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23" name="Oval 223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24" name="Oval 224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25" name="Oval 225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26" name="Oval 226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27" name="Oval 227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28" name="Line 228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29" name="Line 229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30" name="Line 230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31" name="Line 231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32" name="Line 232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33" name="Line 233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34" name="Line 234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35" name="Line 235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36" name="Line 236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37" name="Line 237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38" name="Line 238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39" name="Line 239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40" name="Line 240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41" name="Line 241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42" name="Line 242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43" name="Line 243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44" name="Line 244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45" name="Line 245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46" name="Line 246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47" name="Line 247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48" name="Line 248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49" name="Line 249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50" name="Line 250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51" name="Line 251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52" name="Line 252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53" name="Line 253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54" name="Line 254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55" name="Line 255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56" name="Line 256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57" name="Line 257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58" name="Line 258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59" name="Line 259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60" name="Line 260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61" name="Line 261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62" name="Line 262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63" name="Line 263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64" name="Line 264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65" name="Line 265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66" name="Line 266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67" name="Line 267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68" name="Line 268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69" name="Line 269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70" name="Line 270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71" name="Line 271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72" name="Line 272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73" name="Line 273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74" name="Line 274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75" name="Line 275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76" name="Line 276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77" name="Line 277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78" name="Line 278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79" name="Line 279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80" name="Line 280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81" name="Line 281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82" name="Line 282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83" name="Line 283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84" name="Line 284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85" name="Line 285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86" name="Line 286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87" name="Line 287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88" name="Line 288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89" name="Line 289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90" name="Line 290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91" name="Line 291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92" name="Line 292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93" name="Line 293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94" name="Line 294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95" name="Line 295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96" name="Line 296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97" name="Line 297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98" name="Line 298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299" name="Line 299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00" name="Line 300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01" name="Line 301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02" name="Line 302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03" name="Line 303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04" name="Line 304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05" name="Line 305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06" name="Line 306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07" name="Line 307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08" name="Line 308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09" name="Line 309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10" name="Line 310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11" name="Line 311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12" name="Line 312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13" name="Line 313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14" name="Line 314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15" name="Line 315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16" name="Line 316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17" name="Line 317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18" name="Line 318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19" name="Line 319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20" name="Line 320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21" name="Line 321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22" name="Line 322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23" name="Line 323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24" name="Line 324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25" name="Line 325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26" name="Line 326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27" name="Line 327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28" name="Line 328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29" name="Line 329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30" name="Line 330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31" name="Line 331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32" name="Line 332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33" name="Line 333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34" name="Line 334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35" name="Line 335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36" name="Line 336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37" name="Line 337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38" name="Line 338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39" name="Line 339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40" name="Line 340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41" name="Line 341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42" name="Line 342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43" name="Line 343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44" name="Line 344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45" name="Line 345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46" name="Line 346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47" name="Line 347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48" name="Line 348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49" name="Line 349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50" name="Line 350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51" name="Line 351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52" name="Line 352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53" name="Line 353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54" name="Line 354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55" name="Line 355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56" name="Line 356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57" name="Line 357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58" name="Line 358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59" name="Line 359"/>
          <p:cNvSpPr>
            <a:spLocks noChangeShapeType="1"/>
          </p:cNvSpPr>
          <p:nvPr/>
        </p:nvSpPr>
        <p:spPr bwMode="auto">
          <a:xfrm flipH="1" flipV="1">
            <a:off x="1579563" y="5478463"/>
            <a:ext cx="566737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60" name="Line 360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61" name="Line 361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62" name="Line 362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63" name="Line 363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64" name="Line 364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65" name="Text Box 365"/>
          <p:cNvSpPr txBox="1">
            <a:spLocks noChangeArrowheads="1"/>
          </p:cNvSpPr>
          <p:nvPr/>
        </p:nvSpPr>
        <p:spPr bwMode="auto">
          <a:xfrm>
            <a:off x="123825" y="804863"/>
            <a:ext cx="4819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Continue placing 5 bars at rotatable bonds</a:t>
            </a:r>
          </a:p>
        </p:txBody>
      </p:sp>
      <p:sp>
        <p:nvSpPr>
          <p:cNvPr id="128366" name="Line 366"/>
          <p:cNvSpPr>
            <a:spLocks noChangeShapeType="1"/>
          </p:cNvSpPr>
          <p:nvPr/>
        </p:nvSpPr>
        <p:spPr bwMode="auto">
          <a:xfrm>
            <a:off x="4792663" y="2730500"/>
            <a:ext cx="642937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67" name="Line 367"/>
          <p:cNvSpPr>
            <a:spLocks noChangeShapeType="1"/>
          </p:cNvSpPr>
          <p:nvPr/>
        </p:nvSpPr>
        <p:spPr bwMode="auto">
          <a:xfrm>
            <a:off x="4897438" y="2738438"/>
            <a:ext cx="550862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68" name="Line 368"/>
          <p:cNvSpPr>
            <a:spLocks noChangeShapeType="1"/>
          </p:cNvSpPr>
          <p:nvPr/>
        </p:nvSpPr>
        <p:spPr bwMode="auto">
          <a:xfrm>
            <a:off x="4970463" y="2714625"/>
            <a:ext cx="515937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69" name="Line 369"/>
          <p:cNvSpPr>
            <a:spLocks noChangeShapeType="1"/>
          </p:cNvSpPr>
          <p:nvPr/>
        </p:nvSpPr>
        <p:spPr bwMode="auto">
          <a:xfrm>
            <a:off x="5016500" y="2659063"/>
            <a:ext cx="5334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70" name="Line 370"/>
          <p:cNvSpPr>
            <a:spLocks noChangeShapeType="1"/>
          </p:cNvSpPr>
          <p:nvPr/>
        </p:nvSpPr>
        <p:spPr bwMode="auto">
          <a:xfrm>
            <a:off x="5049838" y="2595563"/>
            <a:ext cx="568325" cy="566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71" name="Line 371"/>
          <p:cNvSpPr>
            <a:spLocks noChangeShapeType="1"/>
          </p:cNvSpPr>
          <p:nvPr/>
        </p:nvSpPr>
        <p:spPr bwMode="auto">
          <a:xfrm flipV="1">
            <a:off x="5710238" y="2933700"/>
            <a:ext cx="588962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72" name="Line 372"/>
          <p:cNvSpPr>
            <a:spLocks noChangeShapeType="1"/>
          </p:cNvSpPr>
          <p:nvPr/>
        </p:nvSpPr>
        <p:spPr bwMode="auto">
          <a:xfrm flipV="1">
            <a:off x="5765800" y="2997200"/>
            <a:ext cx="512763" cy="233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73" name="Line 373"/>
          <p:cNvSpPr>
            <a:spLocks noChangeShapeType="1"/>
          </p:cNvSpPr>
          <p:nvPr/>
        </p:nvSpPr>
        <p:spPr bwMode="auto">
          <a:xfrm flipV="1">
            <a:off x="5799138" y="3078163"/>
            <a:ext cx="482600" cy="198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74" name="Line 374"/>
          <p:cNvSpPr>
            <a:spLocks noChangeShapeType="1"/>
          </p:cNvSpPr>
          <p:nvPr/>
        </p:nvSpPr>
        <p:spPr bwMode="auto">
          <a:xfrm flipV="1">
            <a:off x="5816600" y="3141663"/>
            <a:ext cx="503238" cy="198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75" name="Line 375"/>
          <p:cNvSpPr>
            <a:spLocks noChangeShapeType="1"/>
          </p:cNvSpPr>
          <p:nvPr/>
        </p:nvSpPr>
        <p:spPr bwMode="auto">
          <a:xfrm flipV="1">
            <a:off x="5799138" y="3195638"/>
            <a:ext cx="588962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76" name="Line 376"/>
          <p:cNvSpPr>
            <a:spLocks noChangeShapeType="1"/>
          </p:cNvSpPr>
          <p:nvPr/>
        </p:nvSpPr>
        <p:spPr bwMode="auto">
          <a:xfrm>
            <a:off x="6634163" y="2938463"/>
            <a:ext cx="638175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77" name="Line 377"/>
          <p:cNvSpPr>
            <a:spLocks noChangeShapeType="1"/>
          </p:cNvSpPr>
          <p:nvPr/>
        </p:nvSpPr>
        <p:spPr bwMode="auto">
          <a:xfrm>
            <a:off x="6659563" y="3040063"/>
            <a:ext cx="515937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78" name="Line 378"/>
          <p:cNvSpPr>
            <a:spLocks noChangeShapeType="1"/>
          </p:cNvSpPr>
          <p:nvPr/>
        </p:nvSpPr>
        <p:spPr bwMode="auto">
          <a:xfrm>
            <a:off x="6642100" y="3119438"/>
            <a:ext cx="457200" cy="38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79" name="Line 379"/>
          <p:cNvSpPr>
            <a:spLocks noChangeShapeType="1"/>
          </p:cNvSpPr>
          <p:nvPr/>
        </p:nvSpPr>
        <p:spPr bwMode="auto">
          <a:xfrm>
            <a:off x="6604000" y="3170238"/>
            <a:ext cx="444500" cy="38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80" name="Line 380"/>
          <p:cNvSpPr>
            <a:spLocks noChangeShapeType="1"/>
          </p:cNvSpPr>
          <p:nvPr/>
        </p:nvSpPr>
        <p:spPr bwMode="auto">
          <a:xfrm>
            <a:off x="6519863" y="3217863"/>
            <a:ext cx="508000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81" name="Line 381"/>
          <p:cNvSpPr>
            <a:spLocks noChangeShapeType="1"/>
          </p:cNvSpPr>
          <p:nvPr/>
        </p:nvSpPr>
        <p:spPr bwMode="auto">
          <a:xfrm flipH="1">
            <a:off x="6832600" y="3738563"/>
            <a:ext cx="203200" cy="638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82" name="Line 382"/>
          <p:cNvSpPr>
            <a:spLocks noChangeShapeType="1"/>
          </p:cNvSpPr>
          <p:nvPr/>
        </p:nvSpPr>
        <p:spPr bwMode="auto">
          <a:xfrm flipH="1">
            <a:off x="6913563" y="3814763"/>
            <a:ext cx="1778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83" name="Line 383"/>
          <p:cNvSpPr>
            <a:spLocks noChangeShapeType="1"/>
          </p:cNvSpPr>
          <p:nvPr/>
        </p:nvSpPr>
        <p:spPr bwMode="auto">
          <a:xfrm flipH="1">
            <a:off x="6985000" y="3852863"/>
            <a:ext cx="173038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84" name="Line 384"/>
          <p:cNvSpPr>
            <a:spLocks noChangeShapeType="1"/>
          </p:cNvSpPr>
          <p:nvPr/>
        </p:nvSpPr>
        <p:spPr bwMode="auto">
          <a:xfrm flipH="1">
            <a:off x="7035800" y="3860800"/>
            <a:ext cx="2032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85" name="Line 385"/>
          <p:cNvSpPr>
            <a:spLocks noChangeShapeType="1"/>
          </p:cNvSpPr>
          <p:nvPr/>
        </p:nvSpPr>
        <p:spPr bwMode="auto">
          <a:xfrm flipH="1">
            <a:off x="7073900" y="3805238"/>
            <a:ext cx="274638" cy="715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86" name="Line 386"/>
          <p:cNvSpPr>
            <a:spLocks noChangeShapeType="1"/>
          </p:cNvSpPr>
          <p:nvPr/>
        </p:nvSpPr>
        <p:spPr bwMode="auto">
          <a:xfrm flipH="1" flipV="1">
            <a:off x="5981700" y="4335463"/>
            <a:ext cx="766763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87" name="Line 387"/>
          <p:cNvSpPr>
            <a:spLocks noChangeShapeType="1"/>
          </p:cNvSpPr>
          <p:nvPr/>
        </p:nvSpPr>
        <p:spPr bwMode="auto">
          <a:xfrm>
            <a:off x="6002338" y="4391025"/>
            <a:ext cx="703262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88" name="Line 388"/>
          <p:cNvSpPr>
            <a:spLocks noChangeShapeType="1"/>
          </p:cNvSpPr>
          <p:nvPr/>
        </p:nvSpPr>
        <p:spPr bwMode="auto">
          <a:xfrm flipH="1" flipV="1">
            <a:off x="6011863" y="4452938"/>
            <a:ext cx="681037" cy="9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89" name="Line 389"/>
          <p:cNvSpPr>
            <a:spLocks noChangeShapeType="1"/>
          </p:cNvSpPr>
          <p:nvPr/>
        </p:nvSpPr>
        <p:spPr bwMode="auto">
          <a:xfrm>
            <a:off x="5999163" y="4510088"/>
            <a:ext cx="701675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90" name="Line 390"/>
          <p:cNvSpPr>
            <a:spLocks noChangeShapeType="1"/>
          </p:cNvSpPr>
          <p:nvPr/>
        </p:nvSpPr>
        <p:spPr bwMode="auto">
          <a:xfrm>
            <a:off x="5969000" y="4567238"/>
            <a:ext cx="749300" cy="9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92" name="Line 392"/>
          <p:cNvSpPr>
            <a:spLocks noChangeShapeType="1"/>
          </p:cNvSpPr>
          <p:nvPr/>
        </p:nvSpPr>
        <p:spPr bwMode="auto">
          <a:xfrm>
            <a:off x="5803900" y="3446463"/>
            <a:ext cx="160338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93" name="Line 393"/>
          <p:cNvSpPr>
            <a:spLocks noChangeShapeType="1"/>
          </p:cNvSpPr>
          <p:nvPr/>
        </p:nvSpPr>
        <p:spPr bwMode="auto">
          <a:xfrm>
            <a:off x="5775325" y="3500438"/>
            <a:ext cx="123825" cy="754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94" name="Line 394"/>
          <p:cNvSpPr>
            <a:spLocks noChangeShapeType="1"/>
          </p:cNvSpPr>
          <p:nvPr/>
        </p:nvSpPr>
        <p:spPr bwMode="auto">
          <a:xfrm>
            <a:off x="5721350" y="3540125"/>
            <a:ext cx="92075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95" name="Line 395"/>
          <p:cNvSpPr>
            <a:spLocks noChangeShapeType="1"/>
          </p:cNvSpPr>
          <p:nvPr/>
        </p:nvSpPr>
        <p:spPr bwMode="auto">
          <a:xfrm>
            <a:off x="5657850" y="3551238"/>
            <a:ext cx="98425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96" name="Line 396"/>
          <p:cNvSpPr>
            <a:spLocks noChangeShapeType="1"/>
          </p:cNvSpPr>
          <p:nvPr/>
        </p:nvSpPr>
        <p:spPr bwMode="auto">
          <a:xfrm>
            <a:off x="5586413" y="3543300"/>
            <a:ext cx="114300" cy="766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397" name="Line 397"/>
          <p:cNvSpPr>
            <a:spLocks noChangeShapeType="1"/>
          </p:cNvSpPr>
          <p:nvPr/>
        </p:nvSpPr>
        <p:spPr bwMode="auto">
          <a:xfrm flipH="1">
            <a:off x="5022850" y="2711450"/>
            <a:ext cx="476250" cy="527050"/>
          </a:xfrm>
          <a:prstGeom prst="line">
            <a:avLst/>
          </a:prstGeom>
          <a:noFill/>
          <a:ln w="63500">
            <a:solidFill>
              <a:srgbClr val="6E6E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7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98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1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2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3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4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5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6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7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8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9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0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1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2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3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4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5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6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7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8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9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0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1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2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3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4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5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6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7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8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9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0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1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3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4" name="Oval 36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5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6" name="Oval 38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7" name="Oval 39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8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9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90" name="Oval 42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91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92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93" name="Oval 45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94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95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96" name="Oval 48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97" name="Oval 49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98" name="Oval 50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99" name="Oval 51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00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01" name="Oval 53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02" name="Oval 54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03" name="Oval 55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04" name="Oval 56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05" name="Oval 57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06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07" name="Oval 59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08" name="Oval 60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09" name="Oval 61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10" name="Oval 62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11" name="Oval 63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12" name="Oval 64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13" name="Oval 65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14" name="Oval 66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15" name="Oval 67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16" name="Oval 68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17" name="Oval 69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18" name="Oval 70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19" name="Oval 71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20" name="Oval 72"/>
          <p:cNvSpPr>
            <a:spLocks noChangeArrowheads="1"/>
          </p:cNvSpPr>
          <p:nvPr/>
        </p:nvSpPr>
        <p:spPr bwMode="auto">
          <a:xfrm>
            <a:off x="3789363" y="30797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21" name="Oval 73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22" name="Oval 74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23" name="Oval 75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24" name="Oval 76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25" name="Oval 77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26" name="Oval 78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27" name="Oval 79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28" name="Oval 80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29" name="Oval 81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30" name="Oval 82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31" name="Oval 83"/>
          <p:cNvSpPr>
            <a:spLocks noChangeArrowheads="1"/>
          </p:cNvSpPr>
          <p:nvPr/>
        </p:nvSpPr>
        <p:spPr bwMode="auto">
          <a:xfrm>
            <a:off x="5386388" y="2022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32" name="Oval 84"/>
          <p:cNvSpPr>
            <a:spLocks noChangeArrowheads="1"/>
          </p:cNvSpPr>
          <p:nvPr/>
        </p:nvSpPr>
        <p:spPr bwMode="auto">
          <a:xfrm>
            <a:off x="5289550" y="1863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33" name="Oval 85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34" name="Oval 86"/>
          <p:cNvSpPr>
            <a:spLocks noChangeArrowheads="1"/>
          </p:cNvSpPr>
          <p:nvPr/>
        </p:nvSpPr>
        <p:spPr bwMode="auto">
          <a:xfrm>
            <a:off x="5313363" y="2009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35" name="Oval 87"/>
          <p:cNvSpPr>
            <a:spLocks noChangeArrowheads="1"/>
          </p:cNvSpPr>
          <p:nvPr/>
        </p:nvSpPr>
        <p:spPr bwMode="auto">
          <a:xfrm>
            <a:off x="5300663" y="1939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36" name="Oval 88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37" name="Oval 89"/>
          <p:cNvSpPr>
            <a:spLocks noChangeArrowheads="1"/>
          </p:cNvSpPr>
          <p:nvPr/>
        </p:nvSpPr>
        <p:spPr bwMode="auto">
          <a:xfrm>
            <a:off x="5032375" y="2686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38" name="Oval 90"/>
          <p:cNvSpPr>
            <a:spLocks noChangeArrowheads="1"/>
          </p:cNvSpPr>
          <p:nvPr/>
        </p:nvSpPr>
        <p:spPr bwMode="auto">
          <a:xfrm>
            <a:off x="4843463" y="2792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39" name="Oval 91"/>
          <p:cNvSpPr>
            <a:spLocks noChangeArrowheads="1"/>
          </p:cNvSpPr>
          <p:nvPr/>
        </p:nvSpPr>
        <p:spPr bwMode="auto">
          <a:xfrm>
            <a:off x="5091113" y="2644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40" name="Oval 92"/>
          <p:cNvSpPr>
            <a:spLocks noChangeArrowheads="1"/>
          </p:cNvSpPr>
          <p:nvPr/>
        </p:nvSpPr>
        <p:spPr bwMode="auto">
          <a:xfrm>
            <a:off x="4981575" y="2733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41" name="Oval 93"/>
          <p:cNvSpPr>
            <a:spLocks noChangeArrowheads="1"/>
          </p:cNvSpPr>
          <p:nvPr/>
        </p:nvSpPr>
        <p:spPr bwMode="auto">
          <a:xfrm>
            <a:off x="4921250" y="2767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42" name="Oval 94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43" name="Oval 95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44" name="Oval 96"/>
          <p:cNvSpPr>
            <a:spLocks noChangeArrowheads="1"/>
          </p:cNvSpPr>
          <p:nvPr/>
        </p:nvSpPr>
        <p:spPr bwMode="auto">
          <a:xfrm>
            <a:off x="6391275" y="1606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45" name="Oval 97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46" name="Oval 98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47" name="Oval 99"/>
          <p:cNvSpPr>
            <a:spLocks noChangeArrowheads="1"/>
          </p:cNvSpPr>
          <p:nvPr/>
        </p:nvSpPr>
        <p:spPr bwMode="auto">
          <a:xfrm>
            <a:off x="6278563" y="1724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48" name="Oval 100"/>
          <p:cNvSpPr>
            <a:spLocks noChangeArrowheads="1"/>
          </p:cNvSpPr>
          <p:nvPr/>
        </p:nvSpPr>
        <p:spPr bwMode="auto">
          <a:xfrm>
            <a:off x="6337300" y="166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49" name="Oval 101"/>
          <p:cNvSpPr>
            <a:spLocks noChangeArrowheads="1"/>
          </p:cNvSpPr>
          <p:nvPr/>
        </p:nvSpPr>
        <p:spPr bwMode="auto">
          <a:xfrm>
            <a:off x="6624638" y="318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50" name="Oval 102"/>
          <p:cNvSpPr>
            <a:spLocks noChangeArrowheads="1"/>
          </p:cNvSpPr>
          <p:nvPr/>
        </p:nvSpPr>
        <p:spPr bwMode="auto">
          <a:xfrm>
            <a:off x="6186488" y="2946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51" name="Oval 103"/>
          <p:cNvSpPr>
            <a:spLocks noChangeArrowheads="1"/>
          </p:cNvSpPr>
          <p:nvPr/>
        </p:nvSpPr>
        <p:spPr bwMode="auto">
          <a:xfrm>
            <a:off x="6550025" y="3243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52" name="Oval 104"/>
          <p:cNvSpPr>
            <a:spLocks noChangeArrowheads="1"/>
          </p:cNvSpPr>
          <p:nvPr/>
        </p:nvSpPr>
        <p:spPr bwMode="auto">
          <a:xfrm>
            <a:off x="6665913" y="31321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53" name="Oval 105"/>
          <p:cNvSpPr>
            <a:spLocks noChangeArrowheads="1"/>
          </p:cNvSpPr>
          <p:nvPr/>
        </p:nvSpPr>
        <p:spPr bwMode="auto">
          <a:xfrm>
            <a:off x="6707188" y="307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54" name="Oval 106"/>
          <p:cNvSpPr>
            <a:spLocks noChangeArrowheads="1"/>
          </p:cNvSpPr>
          <p:nvPr/>
        </p:nvSpPr>
        <p:spPr bwMode="auto">
          <a:xfrm>
            <a:off x="6708775" y="3001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55" name="Oval 107"/>
          <p:cNvSpPr>
            <a:spLocks noChangeArrowheads="1"/>
          </p:cNvSpPr>
          <p:nvPr/>
        </p:nvSpPr>
        <p:spPr bwMode="auto">
          <a:xfrm>
            <a:off x="5829300" y="3236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56" name="Oval 108"/>
          <p:cNvSpPr>
            <a:spLocks noChangeArrowheads="1"/>
          </p:cNvSpPr>
          <p:nvPr/>
        </p:nvSpPr>
        <p:spPr bwMode="auto">
          <a:xfrm>
            <a:off x="5564188" y="3609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57" name="Oval 109"/>
          <p:cNvSpPr>
            <a:spLocks noChangeArrowheads="1"/>
          </p:cNvSpPr>
          <p:nvPr/>
        </p:nvSpPr>
        <p:spPr bwMode="auto">
          <a:xfrm>
            <a:off x="5842000" y="3295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58" name="Oval 110"/>
          <p:cNvSpPr>
            <a:spLocks noChangeArrowheads="1"/>
          </p:cNvSpPr>
          <p:nvPr/>
        </p:nvSpPr>
        <p:spPr bwMode="auto">
          <a:xfrm>
            <a:off x="5802313" y="3184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59" name="Oval 111"/>
          <p:cNvSpPr>
            <a:spLocks noChangeArrowheads="1"/>
          </p:cNvSpPr>
          <p:nvPr/>
        </p:nvSpPr>
        <p:spPr bwMode="auto">
          <a:xfrm>
            <a:off x="5648325" y="35956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60" name="Oval 112"/>
          <p:cNvSpPr>
            <a:spLocks noChangeArrowheads="1"/>
          </p:cNvSpPr>
          <p:nvPr/>
        </p:nvSpPr>
        <p:spPr bwMode="auto">
          <a:xfrm>
            <a:off x="5851525" y="3376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61" name="Oval 113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62" name="Oval 114"/>
          <p:cNvSpPr>
            <a:spLocks noChangeArrowheads="1"/>
          </p:cNvSpPr>
          <p:nvPr/>
        </p:nvSpPr>
        <p:spPr bwMode="auto">
          <a:xfrm>
            <a:off x="3870325" y="42513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63" name="Oval 115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64" name="Oval 116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65" name="Oval 117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66" name="Oval 118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67" name="Oval 119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68" name="Oval 120"/>
          <p:cNvSpPr>
            <a:spLocks noChangeArrowheads="1"/>
          </p:cNvSpPr>
          <p:nvPr/>
        </p:nvSpPr>
        <p:spPr bwMode="auto">
          <a:xfrm>
            <a:off x="7464425" y="2214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69" name="Oval 121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70" name="Oval 122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71" name="Oval 123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72" name="Oval 124"/>
          <p:cNvSpPr>
            <a:spLocks noChangeArrowheads="1"/>
          </p:cNvSpPr>
          <p:nvPr/>
        </p:nvSpPr>
        <p:spPr bwMode="auto">
          <a:xfrm>
            <a:off x="7366000" y="2233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73" name="Oval 125"/>
          <p:cNvSpPr>
            <a:spLocks noChangeArrowheads="1"/>
          </p:cNvSpPr>
          <p:nvPr/>
        </p:nvSpPr>
        <p:spPr bwMode="auto">
          <a:xfrm>
            <a:off x="7042150" y="3857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74" name="Oval 126"/>
          <p:cNvSpPr>
            <a:spLocks noChangeArrowheads="1"/>
          </p:cNvSpPr>
          <p:nvPr/>
        </p:nvSpPr>
        <p:spPr bwMode="auto">
          <a:xfrm>
            <a:off x="7200900" y="3632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75" name="Oval 127"/>
          <p:cNvSpPr>
            <a:spLocks noChangeArrowheads="1"/>
          </p:cNvSpPr>
          <p:nvPr/>
        </p:nvSpPr>
        <p:spPr bwMode="auto">
          <a:xfrm>
            <a:off x="7113588" y="3886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76" name="Oval 128"/>
          <p:cNvSpPr>
            <a:spLocks noChangeArrowheads="1"/>
          </p:cNvSpPr>
          <p:nvPr/>
        </p:nvSpPr>
        <p:spPr bwMode="auto">
          <a:xfrm>
            <a:off x="6980238" y="3784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77" name="Oval 129"/>
          <p:cNvSpPr>
            <a:spLocks noChangeArrowheads="1"/>
          </p:cNvSpPr>
          <p:nvPr/>
        </p:nvSpPr>
        <p:spPr bwMode="auto">
          <a:xfrm>
            <a:off x="7192963" y="3897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78" name="Oval 130"/>
          <p:cNvSpPr>
            <a:spLocks noChangeArrowheads="1"/>
          </p:cNvSpPr>
          <p:nvPr/>
        </p:nvSpPr>
        <p:spPr bwMode="auto">
          <a:xfrm>
            <a:off x="7283450" y="3878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79" name="Oval 131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80" name="Oval 132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81" name="Oval 133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82" name="Oval 134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83" name="Oval 135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84" name="Oval 136"/>
          <p:cNvSpPr>
            <a:spLocks noChangeArrowheads="1"/>
          </p:cNvSpPr>
          <p:nvPr/>
        </p:nvSpPr>
        <p:spPr bwMode="auto">
          <a:xfrm>
            <a:off x="8054975" y="3032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85" name="Oval 137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86" name="Oval 138"/>
          <p:cNvSpPr>
            <a:spLocks noChangeArrowheads="1"/>
          </p:cNvSpPr>
          <p:nvPr/>
        </p:nvSpPr>
        <p:spPr bwMode="auto">
          <a:xfrm>
            <a:off x="8350250" y="408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87" name="Oval 139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88" name="Oval 140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89" name="Oval 141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90" name="Oval 142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91" name="Oval 143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92" name="Oval 144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93" name="Oval 145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94" name="Oval 146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95" name="Oval 147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96" name="Oval 148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97" name="Oval 149"/>
          <p:cNvSpPr>
            <a:spLocks noChangeArrowheads="1"/>
          </p:cNvSpPr>
          <p:nvPr/>
        </p:nvSpPr>
        <p:spPr bwMode="auto">
          <a:xfrm>
            <a:off x="6616700" y="4570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98" name="Oval 150"/>
          <p:cNvSpPr>
            <a:spLocks noChangeArrowheads="1"/>
          </p:cNvSpPr>
          <p:nvPr/>
        </p:nvSpPr>
        <p:spPr bwMode="auto">
          <a:xfrm>
            <a:off x="6859588" y="4535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199" name="Oval 151"/>
          <p:cNvSpPr>
            <a:spLocks noChangeArrowheads="1"/>
          </p:cNvSpPr>
          <p:nvPr/>
        </p:nvSpPr>
        <p:spPr bwMode="auto">
          <a:xfrm>
            <a:off x="6624638" y="4641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00" name="Oval 152"/>
          <p:cNvSpPr>
            <a:spLocks noChangeArrowheads="1"/>
          </p:cNvSpPr>
          <p:nvPr/>
        </p:nvSpPr>
        <p:spPr bwMode="auto">
          <a:xfrm>
            <a:off x="6592888" y="4511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01" name="Oval 153"/>
          <p:cNvSpPr>
            <a:spLocks noChangeArrowheads="1"/>
          </p:cNvSpPr>
          <p:nvPr/>
        </p:nvSpPr>
        <p:spPr bwMode="auto">
          <a:xfrm>
            <a:off x="6623050" y="4462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02" name="Oval 154"/>
          <p:cNvSpPr>
            <a:spLocks noChangeArrowheads="1"/>
          </p:cNvSpPr>
          <p:nvPr/>
        </p:nvSpPr>
        <p:spPr bwMode="auto">
          <a:xfrm>
            <a:off x="6642100" y="439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03" name="Oval 155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04" name="Oval 156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05" name="Oval 157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06" name="Oval 158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07" name="Oval 159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08" name="Oval 160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09" name="Oval 161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10" name="Oval 162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11" name="Oval 163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12" name="Oval 164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13" name="Oval 165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14" name="Oval 166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0215" name="Group 167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130216" name="Oval 16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17" name="Oval 16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18" name="Oval 17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19" name="Oval 17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20" name="Oval 17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21" name="Oval 17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0222" name="Oval 174"/>
          <p:cNvSpPr>
            <a:spLocks noChangeArrowheads="1"/>
          </p:cNvSpPr>
          <p:nvPr/>
        </p:nvSpPr>
        <p:spPr bwMode="auto">
          <a:xfrm>
            <a:off x="5106988" y="55245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23" name="Oval 175"/>
          <p:cNvSpPr>
            <a:spLocks noChangeArrowheads="1"/>
          </p:cNvSpPr>
          <p:nvPr/>
        </p:nvSpPr>
        <p:spPr bwMode="auto">
          <a:xfrm>
            <a:off x="5054600" y="5481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24" name="Oval 176"/>
          <p:cNvSpPr>
            <a:spLocks noChangeArrowheads="1"/>
          </p:cNvSpPr>
          <p:nvPr/>
        </p:nvSpPr>
        <p:spPr bwMode="auto">
          <a:xfrm>
            <a:off x="5091113" y="55975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25" name="Oval 177"/>
          <p:cNvSpPr>
            <a:spLocks noChangeArrowheads="1"/>
          </p:cNvSpPr>
          <p:nvPr/>
        </p:nvSpPr>
        <p:spPr bwMode="auto">
          <a:xfrm>
            <a:off x="5267325" y="557847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26" name="Oval 178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27" name="Oval 179"/>
          <p:cNvSpPr>
            <a:spLocks noChangeArrowheads="1"/>
          </p:cNvSpPr>
          <p:nvPr/>
        </p:nvSpPr>
        <p:spPr bwMode="auto">
          <a:xfrm>
            <a:off x="5180013" y="55768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28" name="Oval 180"/>
          <p:cNvSpPr>
            <a:spLocks noChangeArrowheads="1"/>
          </p:cNvSpPr>
          <p:nvPr/>
        </p:nvSpPr>
        <p:spPr bwMode="auto">
          <a:xfrm>
            <a:off x="4370388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29" name="Oval 181"/>
          <p:cNvSpPr>
            <a:spLocks noChangeArrowheads="1"/>
          </p:cNvSpPr>
          <p:nvPr/>
        </p:nvSpPr>
        <p:spPr bwMode="auto">
          <a:xfrm>
            <a:off x="4597400" y="603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30" name="Oval 182"/>
          <p:cNvSpPr>
            <a:spLocks noChangeArrowheads="1"/>
          </p:cNvSpPr>
          <p:nvPr/>
        </p:nvSpPr>
        <p:spPr bwMode="auto">
          <a:xfrm>
            <a:off x="4408488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31" name="Oval 183"/>
          <p:cNvSpPr>
            <a:spLocks noChangeArrowheads="1"/>
          </p:cNvSpPr>
          <p:nvPr/>
        </p:nvSpPr>
        <p:spPr bwMode="auto">
          <a:xfrm>
            <a:off x="4327525" y="60753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32" name="Oval 184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33" name="Oval 185"/>
          <p:cNvSpPr>
            <a:spLocks noChangeArrowheads="1"/>
          </p:cNvSpPr>
          <p:nvPr/>
        </p:nvSpPr>
        <p:spPr bwMode="auto">
          <a:xfrm>
            <a:off x="4471988" y="6243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34" name="Oval 186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35" name="Oval 187"/>
          <p:cNvSpPr>
            <a:spLocks noChangeArrowheads="1"/>
          </p:cNvSpPr>
          <p:nvPr/>
        </p:nvSpPr>
        <p:spPr bwMode="auto">
          <a:xfrm>
            <a:off x="4546600" y="50514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36" name="Oval 188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37" name="Oval 189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38" name="Oval 190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39" name="Oval 191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40" name="Oval 192"/>
          <p:cNvSpPr>
            <a:spLocks noChangeArrowheads="1"/>
          </p:cNvSpPr>
          <p:nvPr/>
        </p:nvSpPr>
        <p:spPr bwMode="auto">
          <a:xfrm>
            <a:off x="3143250" y="6342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41" name="Oval 193"/>
          <p:cNvSpPr>
            <a:spLocks noChangeArrowheads="1"/>
          </p:cNvSpPr>
          <p:nvPr/>
        </p:nvSpPr>
        <p:spPr bwMode="auto">
          <a:xfrm>
            <a:off x="3378200" y="6257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42" name="Oval 194"/>
          <p:cNvSpPr>
            <a:spLocks noChangeArrowheads="1"/>
          </p:cNvSpPr>
          <p:nvPr/>
        </p:nvSpPr>
        <p:spPr bwMode="auto">
          <a:xfrm>
            <a:off x="3122613" y="6254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43" name="Oval 195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44" name="Oval 196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45" name="Oval 197"/>
          <p:cNvSpPr>
            <a:spLocks noChangeArrowheads="1"/>
          </p:cNvSpPr>
          <p:nvPr/>
        </p:nvSpPr>
        <p:spPr bwMode="auto">
          <a:xfrm>
            <a:off x="3130550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46" name="Oval 198"/>
          <p:cNvSpPr>
            <a:spLocks noChangeArrowheads="1"/>
          </p:cNvSpPr>
          <p:nvPr/>
        </p:nvSpPr>
        <p:spPr bwMode="auto">
          <a:xfrm>
            <a:off x="2054225" y="5961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47" name="Oval 199"/>
          <p:cNvSpPr>
            <a:spLocks noChangeArrowheads="1"/>
          </p:cNvSpPr>
          <p:nvPr/>
        </p:nvSpPr>
        <p:spPr bwMode="auto">
          <a:xfrm>
            <a:off x="2298700" y="593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48" name="Oval 200"/>
          <p:cNvSpPr>
            <a:spLocks noChangeArrowheads="1"/>
          </p:cNvSpPr>
          <p:nvPr/>
        </p:nvSpPr>
        <p:spPr bwMode="auto">
          <a:xfrm>
            <a:off x="2068513" y="5867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49" name="Oval 201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50" name="Oval 202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51" name="Oval 203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52" name="Oval 204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53" name="Oval 205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54" name="Oval 206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55" name="Oval 207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56" name="Oval 208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57" name="Oval 209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58" name="Oval 210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59" name="Oval 211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60" name="Oval 212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61" name="Oval 213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62" name="Oval 214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0263" name="Group 215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130264" name="Oval 21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65" name="Oval 21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66" name="Oval 21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67" name="Oval 21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68" name="Oval 22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69" name="Oval 22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0270" name="Oval 222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71" name="Oval 223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72" name="Oval 224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73" name="Oval 225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74" name="Oval 226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75" name="Oval 227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76" name="Line 228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77" name="Line 229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78" name="Line 230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79" name="Line 231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80" name="Line 232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81" name="Line 233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82" name="Line 234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83" name="Line 235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84" name="Line 236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85" name="Line 237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86" name="Line 238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87" name="Line 239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88" name="Line 240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89" name="Line 241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90" name="Line 242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91" name="Line 243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92" name="Line 244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93" name="Line 245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94" name="Line 246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95" name="Line 247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96" name="Line 248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97" name="Line 249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98" name="Line 250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299" name="Line 251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00" name="Line 252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01" name="Line 253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02" name="Line 254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03" name="Line 255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04" name="Line 256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05" name="Line 257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06" name="Line 258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07" name="Line 259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08" name="Line 260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09" name="Line 261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10" name="Line 262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11" name="Line 263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12" name="Line 264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13" name="Line 265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14" name="Line 266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15" name="Line 267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16" name="Line 268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17" name="Line 269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18" name="Line 270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19" name="Line 271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20" name="Line 272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21" name="Line 273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22" name="Line 274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23" name="Line 275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24" name="Line 276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25" name="Line 277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26" name="Line 278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27" name="Line 279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28" name="Line 280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29" name="Line 281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30" name="Line 282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31" name="Line 283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32" name="Line 284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33" name="Line 285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34" name="Line 286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35" name="Line 287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36" name="Line 288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37" name="Line 289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38" name="Line 290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39" name="Line 291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40" name="Line 292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41" name="Line 293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42" name="Line 294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43" name="Line 295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44" name="Line 296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45" name="Line 297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46" name="Line 298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47" name="Line 299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48" name="Line 300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49" name="Line 301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50" name="Line 302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51" name="Line 303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52" name="Line 304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53" name="Line 305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54" name="Line 306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55" name="Line 307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56" name="Line 308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57" name="Line 309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58" name="Line 310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59" name="Line 311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60" name="Line 312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61" name="Line 313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62" name="Line 314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63" name="Line 315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64" name="Line 316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65" name="Line 317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66" name="Line 318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67" name="Line 319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68" name="Line 320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69" name="Line 321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70" name="Line 322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71" name="Line 323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72" name="Line 324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73" name="Line 325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74" name="Line 326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75" name="Line 327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76" name="Line 328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77" name="Line 329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78" name="Line 330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79" name="Line 331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80" name="Line 332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81" name="Line 333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82" name="Line 334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83" name="Line 335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84" name="Line 336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85" name="Line 337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86" name="Line 338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87" name="Line 339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88" name="Line 340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89" name="Line 341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90" name="Line 342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91" name="Line 343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92" name="Line 344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93" name="Line 345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94" name="Line 346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95" name="Line 347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96" name="Line 348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97" name="Line 349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98" name="Line 350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399" name="Line 351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00" name="Line 352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01" name="Line 353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02" name="Line 354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03" name="Line 355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04" name="Line 356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05" name="Line 357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06" name="Line 358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07" name="Line 359"/>
          <p:cNvSpPr>
            <a:spLocks noChangeShapeType="1"/>
          </p:cNvSpPr>
          <p:nvPr/>
        </p:nvSpPr>
        <p:spPr bwMode="auto">
          <a:xfrm flipH="1" flipV="1">
            <a:off x="1579563" y="5478463"/>
            <a:ext cx="566737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08" name="Line 360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09" name="Line 361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10" name="Line 362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11" name="Line 363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12" name="Line 364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14" name="Line 366"/>
          <p:cNvSpPr>
            <a:spLocks noChangeShapeType="1"/>
          </p:cNvSpPr>
          <p:nvPr/>
        </p:nvSpPr>
        <p:spPr bwMode="auto">
          <a:xfrm>
            <a:off x="4792663" y="2730500"/>
            <a:ext cx="642937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15" name="Line 367"/>
          <p:cNvSpPr>
            <a:spLocks noChangeShapeType="1"/>
          </p:cNvSpPr>
          <p:nvPr/>
        </p:nvSpPr>
        <p:spPr bwMode="auto">
          <a:xfrm>
            <a:off x="4897438" y="2738438"/>
            <a:ext cx="550862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16" name="Line 368"/>
          <p:cNvSpPr>
            <a:spLocks noChangeShapeType="1"/>
          </p:cNvSpPr>
          <p:nvPr/>
        </p:nvSpPr>
        <p:spPr bwMode="auto">
          <a:xfrm>
            <a:off x="4970463" y="2714625"/>
            <a:ext cx="515937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17" name="Line 369"/>
          <p:cNvSpPr>
            <a:spLocks noChangeShapeType="1"/>
          </p:cNvSpPr>
          <p:nvPr/>
        </p:nvSpPr>
        <p:spPr bwMode="auto">
          <a:xfrm>
            <a:off x="5016500" y="2659063"/>
            <a:ext cx="5334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18" name="Line 370"/>
          <p:cNvSpPr>
            <a:spLocks noChangeShapeType="1"/>
          </p:cNvSpPr>
          <p:nvPr/>
        </p:nvSpPr>
        <p:spPr bwMode="auto">
          <a:xfrm>
            <a:off x="5049838" y="2595563"/>
            <a:ext cx="568325" cy="566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19" name="Line 371"/>
          <p:cNvSpPr>
            <a:spLocks noChangeShapeType="1"/>
          </p:cNvSpPr>
          <p:nvPr/>
        </p:nvSpPr>
        <p:spPr bwMode="auto">
          <a:xfrm flipV="1">
            <a:off x="5710238" y="2933700"/>
            <a:ext cx="588962" cy="24923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20" name="Line 372"/>
          <p:cNvSpPr>
            <a:spLocks noChangeShapeType="1"/>
          </p:cNvSpPr>
          <p:nvPr/>
        </p:nvSpPr>
        <p:spPr bwMode="auto">
          <a:xfrm flipV="1">
            <a:off x="5765800" y="2997200"/>
            <a:ext cx="512763" cy="233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21" name="Line 373"/>
          <p:cNvSpPr>
            <a:spLocks noChangeShapeType="1"/>
          </p:cNvSpPr>
          <p:nvPr/>
        </p:nvSpPr>
        <p:spPr bwMode="auto">
          <a:xfrm flipV="1">
            <a:off x="5799138" y="3078163"/>
            <a:ext cx="482600" cy="198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22" name="Line 374"/>
          <p:cNvSpPr>
            <a:spLocks noChangeShapeType="1"/>
          </p:cNvSpPr>
          <p:nvPr/>
        </p:nvSpPr>
        <p:spPr bwMode="auto">
          <a:xfrm flipV="1">
            <a:off x="5816600" y="3141663"/>
            <a:ext cx="503238" cy="198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23" name="Line 375"/>
          <p:cNvSpPr>
            <a:spLocks noChangeShapeType="1"/>
          </p:cNvSpPr>
          <p:nvPr/>
        </p:nvSpPr>
        <p:spPr bwMode="auto">
          <a:xfrm flipV="1">
            <a:off x="5799138" y="3195638"/>
            <a:ext cx="588962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24" name="Line 376"/>
          <p:cNvSpPr>
            <a:spLocks noChangeShapeType="1"/>
          </p:cNvSpPr>
          <p:nvPr/>
        </p:nvSpPr>
        <p:spPr bwMode="auto">
          <a:xfrm>
            <a:off x="6634163" y="2938463"/>
            <a:ext cx="638175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25" name="Line 377"/>
          <p:cNvSpPr>
            <a:spLocks noChangeShapeType="1"/>
          </p:cNvSpPr>
          <p:nvPr/>
        </p:nvSpPr>
        <p:spPr bwMode="auto">
          <a:xfrm>
            <a:off x="6659563" y="3040063"/>
            <a:ext cx="515937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26" name="Line 378"/>
          <p:cNvSpPr>
            <a:spLocks noChangeShapeType="1"/>
          </p:cNvSpPr>
          <p:nvPr/>
        </p:nvSpPr>
        <p:spPr bwMode="auto">
          <a:xfrm>
            <a:off x="6642100" y="3119438"/>
            <a:ext cx="457200" cy="38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27" name="Line 379"/>
          <p:cNvSpPr>
            <a:spLocks noChangeShapeType="1"/>
          </p:cNvSpPr>
          <p:nvPr/>
        </p:nvSpPr>
        <p:spPr bwMode="auto">
          <a:xfrm>
            <a:off x="6604000" y="3170238"/>
            <a:ext cx="444500" cy="38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28" name="Line 380"/>
          <p:cNvSpPr>
            <a:spLocks noChangeShapeType="1"/>
          </p:cNvSpPr>
          <p:nvPr/>
        </p:nvSpPr>
        <p:spPr bwMode="auto">
          <a:xfrm>
            <a:off x="6519863" y="3217863"/>
            <a:ext cx="508000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29" name="Line 381"/>
          <p:cNvSpPr>
            <a:spLocks noChangeShapeType="1"/>
          </p:cNvSpPr>
          <p:nvPr/>
        </p:nvSpPr>
        <p:spPr bwMode="auto">
          <a:xfrm flipH="1">
            <a:off x="6832600" y="3738563"/>
            <a:ext cx="203200" cy="638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30" name="Line 382"/>
          <p:cNvSpPr>
            <a:spLocks noChangeShapeType="1"/>
          </p:cNvSpPr>
          <p:nvPr/>
        </p:nvSpPr>
        <p:spPr bwMode="auto">
          <a:xfrm flipH="1">
            <a:off x="6913563" y="3814763"/>
            <a:ext cx="1778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31" name="Line 383"/>
          <p:cNvSpPr>
            <a:spLocks noChangeShapeType="1"/>
          </p:cNvSpPr>
          <p:nvPr/>
        </p:nvSpPr>
        <p:spPr bwMode="auto">
          <a:xfrm flipH="1">
            <a:off x="6985000" y="3852863"/>
            <a:ext cx="173038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32" name="Line 384"/>
          <p:cNvSpPr>
            <a:spLocks noChangeShapeType="1"/>
          </p:cNvSpPr>
          <p:nvPr/>
        </p:nvSpPr>
        <p:spPr bwMode="auto">
          <a:xfrm flipH="1">
            <a:off x="7035800" y="3860800"/>
            <a:ext cx="2032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33" name="Line 385"/>
          <p:cNvSpPr>
            <a:spLocks noChangeShapeType="1"/>
          </p:cNvSpPr>
          <p:nvPr/>
        </p:nvSpPr>
        <p:spPr bwMode="auto">
          <a:xfrm flipH="1">
            <a:off x="7073900" y="3805238"/>
            <a:ext cx="274638" cy="715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34" name="Line 386"/>
          <p:cNvSpPr>
            <a:spLocks noChangeShapeType="1"/>
          </p:cNvSpPr>
          <p:nvPr/>
        </p:nvSpPr>
        <p:spPr bwMode="auto">
          <a:xfrm flipH="1" flipV="1">
            <a:off x="5981700" y="4335463"/>
            <a:ext cx="766763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35" name="Line 387"/>
          <p:cNvSpPr>
            <a:spLocks noChangeShapeType="1"/>
          </p:cNvSpPr>
          <p:nvPr/>
        </p:nvSpPr>
        <p:spPr bwMode="auto">
          <a:xfrm>
            <a:off x="6002338" y="4391025"/>
            <a:ext cx="703262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36" name="Line 388"/>
          <p:cNvSpPr>
            <a:spLocks noChangeShapeType="1"/>
          </p:cNvSpPr>
          <p:nvPr/>
        </p:nvSpPr>
        <p:spPr bwMode="auto">
          <a:xfrm flipH="1" flipV="1">
            <a:off x="6011863" y="4452938"/>
            <a:ext cx="681037" cy="9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37" name="Line 389"/>
          <p:cNvSpPr>
            <a:spLocks noChangeShapeType="1"/>
          </p:cNvSpPr>
          <p:nvPr/>
        </p:nvSpPr>
        <p:spPr bwMode="auto">
          <a:xfrm>
            <a:off x="5999163" y="4510088"/>
            <a:ext cx="701675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38" name="Line 390"/>
          <p:cNvSpPr>
            <a:spLocks noChangeShapeType="1"/>
          </p:cNvSpPr>
          <p:nvPr/>
        </p:nvSpPr>
        <p:spPr bwMode="auto">
          <a:xfrm>
            <a:off x="5969000" y="4567238"/>
            <a:ext cx="749300" cy="9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39" name="Line 391"/>
          <p:cNvSpPr>
            <a:spLocks noChangeShapeType="1"/>
          </p:cNvSpPr>
          <p:nvPr/>
        </p:nvSpPr>
        <p:spPr bwMode="auto">
          <a:xfrm>
            <a:off x="5803900" y="3446463"/>
            <a:ext cx="160338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40" name="Line 392"/>
          <p:cNvSpPr>
            <a:spLocks noChangeShapeType="1"/>
          </p:cNvSpPr>
          <p:nvPr/>
        </p:nvSpPr>
        <p:spPr bwMode="auto">
          <a:xfrm>
            <a:off x="5775325" y="3500438"/>
            <a:ext cx="123825" cy="754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41" name="Line 393"/>
          <p:cNvSpPr>
            <a:spLocks noChangeShapeType="1"/>
          </p:cNvSpPr>
          <p:nvPr/>
        </p:nvSpPr>
        <p:spPr bwMode="auto">
          <a:xfrm>
            <a:off x="5721350" y="3540125"/>
            <a:ext cx="92075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42" name="Line 394"/>
          <p:cNvSpPr>
            <a:spLocks noChangeShapeType="1"/>
          </p:cNvSpPr>
          <p:nvPr/>
        </p:nvSpPr>
        <p:spPr bwMode="auto">
          <a:xfrm>
            <a:off x="5657850" y="3548063"/>
            <a:ext cx="98425" cy="703262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43" name="Line 395"/>
          <p:cNvSpPr>
            <a:spLocks noChangeShapeType="1"/>
          </p:cNvSpPr>
          <p:nvPr/>
        </p:nvSpPr>
        <p:spPr bwMode="auto">
          <a:xfrm>
            <a:off x="5586413" y="3543300"/>
            <a:ext cx="114300" cy="766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444" name="Text Box 396"/>
          <p:cNvSpPr txBox="1">
            <a:spLocks noChangeArrowheads="1"/>
          </p:cNvSpPr>
          <p:nvPr/>
        </p:nvSpPr>
        <p:spPr bwMode="auto">
          <a:xfrm>
            <a:off x="0" y="804863"/>
            <a:ext cx="40465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Pebble Search/Exchange Operation</a:t>
            </a:r>
          </a:p>
        </p:txBody>
      </p:sp>
      <p:sp>
        <p:nvSpPr>
          <p:cNvPr id="130445" name="Line 397"/>
          <p:cNvSpPr>
            <a:spLocks noChangeShapeType="1"/>
          </p:cNvSpPr>
          <p:nvPr/>
        </p:nvSpPr>
        <p:spPr bwMode="auto">
          <a:xfrm flipH="1">
            <a:off x="5022850" y="2711450"/>
            <a:ext cx="476250" cy="527050"/>
          </a:xfrm>
          <a:prstGeom prst="line">
            <a:avLst/>
          </a:prstGeom>
          <a:noFill/>
          <a:ln w="63500">
            <a:solidFill>
              <a:srgbClr val="6E6E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7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98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099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0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1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2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3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4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5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6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7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8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9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10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11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12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13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14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15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16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17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18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19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20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21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22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23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24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25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26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27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28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29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31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32" name="Oval 36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33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34" name="Oval 38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35" name="Oval 39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36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37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38" name="Oval 42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39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40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41" name="Oval 45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42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43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44" name="Oval 48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45" name="Oval 49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46" name="Oval 50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47" name="Oval 51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48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49" name="Oval 53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50" name="Oval 54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51" name="Oval 55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52" name="Oval 56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53" name="Oval 57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54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55" name="Oval 59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56" name="Oval 60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57" name="Oval 61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58" name="Oval 62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59" name="Oval 63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60" name="Oval 64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61" name="Oval 65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62" name="Oval 66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63" name="Oval 67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64" name="Oval 68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65" name="Oval 69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66" name="Oval 70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67" name="Oval 71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68" name="Oval 72"/>
          <p:cNvSpPr>
            <a:spLocks noChangeArrowheads="1"/>
          </p:cNvSpPr>
          <p:nvPr/>
        </p:nvSpPr>
        <p:spPr bwMode="auto">
          <a:xfrm>
            <a:off x="3789363" y="30797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69" name="Oval 73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70" name="Oval 74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71" name="Oval 75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72" name="Oval 76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73" name="Oval 77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74" name="Oval 78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75" name="Oval 79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76" name="Oval 80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77" name="Oval 81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78" name="Oval 82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79" name="Oval 83"/>
          <p:cNvSpPr>
            <a:spLocks noChangeArrowheads="1"/>
          </p:cNvSpPr>
          <p:nvPr/>
        </p:nvSpPr>
        <p:spPr bwMode="auto">
          <a:xfrm>
            <a:off x="5386388" y="2022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80" name="Oval 84"/>
          <p:cNvSpPr>
            <a:spLocks noChangeArrowheads="1"/>
          </p:cNvSpPr>
          <p:nvPr/>
        </p:nvSpPr>
        <p:spPr bwMode="auto">
          <a:xfrm>
            <a:off x="5289550" y="1863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81" name="Oval 85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82" name="Oval 86"/>
          <p:cNvSpPr>
            <a:spLocks noChangeArrowheads="1"/>
          </p:cNvSpPr>
          <p:nvPr/>
        </p:nvSpPr>
        <p:spPr bwMode="auto">
          <a:xfrm>
            <a:off x="5313363" y="2009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83" name="Oval 87"/>
          <p:cNvSpPr>
            <a:spLocks noChangeArrowheads="1"/>
          </p:cNvSpPr>
          <p:nvPr/>
        </p:nvSpPr>
        <p:spPr bwMode="auto">
          <a:xfrm>
            <a:off x="5300663" y="1939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84" name="Oval 88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85" name="Oval 89"/>
          <p:cNvSpPr>
            <a:spLocks noChangeArrowheads="1"/>
          </p:cNvSpPr>
          <p:nvPr/>
        </p:nvSpPr>
        <p:spPr bwMode="auto">
          <a:xfrm>
            <a:off x="5032375" y="2686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86" name="Oval 90"/>
          <p:cNvSpPr>
            <a:spLocks noChangeArrowheads="1"/>
          </p:cNvSpPr>
          <p:nvPr/>
        </p:nvSpPr>
        <p:spPr bwMode="auto">
          <a:xfrm>
            <a:off x="4843463" y="2792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87" name="Oval 91"/>
          <p:cNvSpPr>
            <a:spLocks noChangeArrowheads="1"/>
          </p:cNvSpPr>
          <p:nvPr/>
        </p:nvSpPr>
        <p:spPr bwMode="auto">
          <a:xfrm>
            <a:off x="5091113" y="2644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88" name="Oval 92"/>
          <p:cNvSpPr>
            <a:spLocks noChangeArrowheads="1"/>
          </p:cNvSpPr>
          <p:nvPr/>
        </p:nvSpPr>
        <p:spPr bwMode="auto">
          <a:xfrm>
            <a:off x="4981575" y="2733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89" name="Oval 93"/>
          <p:cNvSpPr>
            <a:spLocks noChangeArrowheads="1"/>
          </p:cNvSpPr>
          <p:nvPr/>
        </p:nvSpPr>
        <p:spPr bwMode="auto">
          <a:xfrm>
            <a:off x="4921250" y="2767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90" name="Oval 94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91" name="Oval 95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92" name="Oval 96"/>
          <p:cNvSpPr>
            <a:spLocks noChangeArrowheads="1"/>
          </p:cNvSpPr>
          <p:nvPr/>
        </p:nvSpPr>
        <p:spPr bwMode="auto">
          <a:xfrm>
            <a:off x="6391275" y="1606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93" name="Oval 97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94" name="Oval 98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95" name="Oval 99"/>
          <p:cNvSpPr>
            <a:spLocks noChangeArrowheads="1"/>
          </p:cNvSpPr>
          <p:nvPr/>
        </p:nvSpPr>
        <p:spPr bwMode="auto">
          <a:xfrm>
            <a:off x="6278563" y="1724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96" name="Oval 100"/>
          <p:cNvSpPr>
            <a:spLocks noChangeArrowheads="1"/>
          </p:cNvSpPr>
          <p:nvPr/>
        </p:nvSpPr>
        <p:spPr bwMode="auto">
          <a:xfrm>
            <a:off x="6337300" y="166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97" name="Oval 101"/>
          <p:cNvSpPr>
            <a:spLocks noChangeArrowheads="1"/>
          </p:cNvSpPr>
          <p:nvPr/>
        </p:nvSpPr>
        <p:spPr bwMode="auto">
          <a:xfrm>
            <a:off x="6624638" y="318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98" name="Oval 102"/>
          <p:cNvSpPr>
            <a:spLocks noChangeArrowheads="1"/>
          </p:cNvSpPr>
          <p:nvPr/>
        </p:nvSpPr>
        <p:spPr bwMode="auto">
          <a:xfrm>
            <a:off x="6186488" y="2946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99" name="Oval 103"/>
          <p:cNvSpPr>
            <a:spLocks noChangeArrowheads="1"/>
          </p:cNvSpPr>
          <p:nvPr/>
        </p:nvSpPr>
        <p:spPr bwMode="auto">
          <a:xfrm>
            <a:off x="6550025" y="3243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00" name="Oval 104"/>
          <p:cNvSpPr>
            <a:spLocks noChangeArrowheads="1"/>
          </p:cNvSpPr>
          <p:nvPr/>
        </p:nvSpPr>
        <p:spPr bwMode="auto">
          <a:xfrm>
            <a:off x="6665913" y="31321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01" name="Oval 105"/>
          <p:cNvSpPr>
            <a:spLocks noChangeArrowheads="1"/>
          </p:cNvSpPr>
          <p:nvPr/>
        </p:nvSpPr>
        <p:spPr bwMode="auto">
          <a:xfrm>
            <a:off x="6707188" y="307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02" name="Oval 106"/>
          <p:cNvSpPr>
            <a:spLocks noChangeArrowheads="1"/>
          </p:cNvSpPr>
          <p:nvPr/>
        </p:nvSpPr>
        <p:spPr bwMode="auto">
          <a:xfrm>
            <a:off x="6178550" y="301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03" name="Oval 107"/>
          <p:cNvSpPr>
            <a:spLocks noChangeArrowheads="1"/>
          </p:cNvSpPr>
          <p:nvPr/>
        </p:nvSpPr>
        <p:spPr bwMode="auto">
          <a:xfrm>
            <a:off x="5829300" y="3236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04" name="Oval 108"/>
          <p:cNvSpPr>
            <a:spLocks noChangeArrowheads="1"/>
          </p:cNvSpPr>
          <p:nvPr/>
        </p:nvSpPr>
        <p:spPr bwMode="auto">
          <a:xfrm>
            <a:off x="5564188" y="3609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05" name="Oval 109"/>
          <p:cNvSpPr>
            <a:spLocks noChangeArrowheads="1"/>
          </p:cNvSpPr>
          <p:nvPr/>
        </p:nvSpPr>
        <p:spPr bwMode="auto">
          <a:xfrm>
            <a:off x="5842000" y="3295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06" name="Oval 110"/>
          <p:cNvSpPr>
            <a:spLocks noChangeArrowheads="1"/>
          </p:cNvSpPr>
          <p:nvPr/>
        </p:nvSpPr>
        <p:spPr bwMode="auto">
          <a:xfrm>
            <a:off x="5697538" y="3559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07" name="Oval 111"/>
          <p:cNvSpPr>
            <a:spLocks noChangeArrowheads="1"/>
          </p:cNvSpPr>
          <p:nvPr/>
        </p:nvSpPr>
        <p:spPr bwMode="auto">
          <a:xfrm>
            <a:off x="5641975" y="3598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08" name="Oval 112"/>
          <p:cNvSpPr>
            <a:spLocks noChangeArrowheads="1"/>
          </p:cNvSpPr>
          <p:nvPr/>
        </p:nvSpPr>
        <p:spPr bwMode="auto">
          <a:xfrm>
            <a:off x="5851525" y="3376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09" name="Oval 113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10" name="Oval 114"/>
          <p:cNvSpPr>
            <a:spLocks noChangeArrowheads="1"/>
          </p:cNvSpPr>
          <p:nvPr/>
        </p:nvSpPr>
        <p:spPr bwMode="auto">
          <a:xfrm>
            <a:off x="3870325" y="42513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11" name="Oval 115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12" name="Oval 116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13" name="Oval 117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14" name="Oval 118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15" name="Oval 119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16" name="Oval 120"/>
          <p:cNvSpPr>
            <a:spLocks noChangeArrowheads="1"/>
          </p:cNvSpPr>
          <p:nvPr/>
        </p:nvSpPr>
        <p:spPr bwMode="auto">
          <a:xfrm>
            <a:off x="7464425" y="2214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17" name="Oval 121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18" name="Oval 122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19" name="Oval 123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20" name="Oval 124"/>
          <p:cNvSpPr>
            <a:spLocks noChangeArrowheads="1"/>
          </p:cNvSpPr>
          <p:nvPr/>
        </p:nvSpPr>
        <p:spPr bwMode="auto">
          <a:xfrm>
            <a:off x="7366000" y="2233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21" name="Oval 125"/>
          <p:cNvSpPr>
            <a:spLocks noChangeArrowheads="1"/>
          </p:cNvSpPr>
          <p:nvPr/>
        </p:nvSpPr>
        <p:spPr bwMode="auto">
          <a:xfrm>
            <a:off x="7042150" y="3857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22" name="Oval 126"/>
          <p:cNvSpPr>
            <a:spLocks noChangeArrowheads="1"/>
          </p:cNvSpPr>
          <p:nvPr/>
        </p:nvSpPr>
        <p:spPr bwMode="auto">
          <a:xfrm>
            <a:off x="7153275" y="3378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23" name="Oval 127"/>
          <p:cNvSpPr>
            <a:spLocks noChangeArrowheads="1"/>
          </p:cNvSpPr>
          <p:nvPr/>
        </p:nvSpPr>
        <p:spPr bwMode="auto">
          <a:xfrm>
            <a:off x="7113588" y="3886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24" name="Oval 128"/>
          <p:cNvSpPr>
            <a:spLocks noChangeArrowheads="1"/>
          </p:cNvSpPr>
          <p:nvPr/>
        </p:nvSpPr>
        <p:spPr bwMode="auto">
          <a:xfrm>
            <a:off x="6980238" y="3784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25" name="Oval 129"/>
          <p:cNvSpPr>
            <a:spLocks noChangeArrowheads="1"/>
          </p:cNvSpPr>
          <p:nvPr/>
        </p:nvSpPr>
        <p:spPr bwMode="auto">
          <a:xfrm>
            <a:off x="7192963" y="3897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26" name="Oval 130"/>
          <p:cNvSpPr>
            <a:spLocks noChangeArrowheads="1"/>
          </p:cNvSpPr>
          <p:nvPr/>
        </p:nvSpPr>
        <p:spPr bwMode="auto">
          <a:xfrm>
            <a:off x="7283450" y="3878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27" name="Oval 131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28" name="Oval 132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29" name="Oval 133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30" name="Oval 134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31" name="Oval 135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32" name="Oval 136"/>
          <p:cNvSpPr>
            <a:spLocks noChangeArrowheads="1"/>
          </p:cNvSpPr>
          <p:nvPr/>
        </p:nvSpPr>
        <p:spPr bwMode="auto">
          <a:xfrm>
            <a:off x="8054975" y="3032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33" name="Oval 137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34" name="Oval 138"/>
          <p:cNvSpPr>
            <a:spLocks noChangeArrowheads="1"/>
          </p:cNvSpPr>
          <p:nvPr/>
        </p:nvSpPr>
        <p:spPr bwMode="auto">
          <a:xfrm>
            <a:off x="8350250" y="408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35" name="Oval 139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36" name="Oval 140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37" name="Oval 141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38" name="Oval 142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39" name="Oval 143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40" name="Oval 144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41" name="Oval 145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42" name="Oval 146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43" name="Oval 147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44" name="Oval 148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45" name="Oval 149"/>
          <p:cNvSpPr>
            <a:spLocks noChangeArrowheads="1"/>
          </p:cNvSpPr>
          <p:nvPr/>
        </p:nvSpPr>
        <p:spPr bwMode="auto">
          <a:xfrm>
            <a:off x="6616700" y="4570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46" name="Oval 150"/>
          <p:cNvSpPr>
            <a:spLocks noChangeArrowheads="1"/>
          </p:cNvSpPr>
          <p:nvPr/>
        </p:nvSpPr>
        <p:spPr bwMode="auto">
          <a:xfrm>
            <a:off x="6859588" y="4535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47" name="Oval 151"/>
          <p:cNvSpPr>
            <a:spLocks noChangeArrowheads="1"/>
          </p:cNvSpPr>
          <p:nvPr/>
        </p:nvSpPr>
        <p:spPr bwMode="auto">
          <a:xfrm>
            <a:off x="6624638" y="4641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48" name="Oval 152"/>
          <p:cNvSpPr>
            <a:spLocks noChangeArrowheads="1"/>
          </p:cNvSpPr>
          <p:nvPr/>
        </p:nvSpPr>
        <p:spPr bwMode="auto">
          <a:xfrm>
            <a:off x="6592888" y="4511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49" name="Oval 153"/>
          <p:cNvSpPr>
            <a:spLocks noChangeArrowheads="1"/>
          </p:cNvSpPr>
          <p:nvPr/>
        </p:nvSpPr>
        <p:spPr bwMode="auto">
          <a:xfrm>
            <a:off x="6623050" y="4462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50" name="Oval 154"/>
          <p:cNvSpPr>
            <a:spLocks noChangeArrowheads="1"/>
          </p:cNvSpPr>
          <p:nvPr/>
        </p:nvSpPr>
        <p:spPr bwMode="auto">
          <a:xfrm>
            <a:off x="6642100" y="439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51" name="Oval 155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52" name="Oval 156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53" name="Oval 157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54" name="Oval 158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55" name="Oval 159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56" name="Oval 160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57" name="Oval 161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58" name="Oval 162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59" name="Oval 163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60" name="Oval 164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61" name="Oval 165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62" name="Oval 166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2263" name="Group 167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132264" name="Oval 16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65" name="Oval 16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66" name="Oval 17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67" name="Oval 17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68" name="Oval 17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69" name="Oval 17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2270" name="Oval 174"/>
          <p:cNvSpPr>
            <a:spLocks noChangeArrowheads="1"/>
          </p:cNvSpPr>
          <p:nvPr/>
        </p:nvSpPr>
        <p:spPr bwMode="auto">
          <a:xfrm>
            <a:off x="5106988" y="55245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71" name="Oval 175"/>
          <p:cNvSpPr>
            <a:spLocks noChangeArrowheads="1"/>
          </p:cNvSpPr>
          <p:nvPr/>
        </p:nvSpPr>
        <p:spPr bwMode="auto">
          <a:xfrm>
            <a:off x="5054600" y="5481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72" name="Oval 176"/>
          <p:cNvSpPr>
            <a:spLocks noChangeArrowheads="1"/>
          </p:cNvSpPr>
          <p:nvPr/>
        </p:nvSpPr>
        <p:spPr bwMode="auto">
          <a:xfrm>
            <a:off x="5091113" y="55975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73" name="Oval 177"/>
          <p:cNvSpPr>
            <a:spLocks noChangeArrowheads="1"/>
          </p:cNvSpPr>
          <p:nvPr/>
        </p:nvSpPr>
        <p:spPr bwMode="auto">
          <a:xfrm>
            <a:off x="5267325" y="557847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74" name="Oval 178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75" name="Oval 179"/>
          <p:cNvSpPr>
            <a:spLocks noChangeArrowheads="1"/>
          </p:cNvSpPr>
          <p:nvPr/>
        </p:nvSpPr>
        <p:spPr bwMode="auto">
          <a:xfrm>
            <a:off x="5180013" y="55768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76" name="Oval 180"/>
          <p:cNvSpPr>
            <a:spLocks noChangeArrowheads="1"/>
          </p:cNvSpPr>
          <p:nvPr/>
        </p:nvSpPr>
        <p:spPr bwMode="auto">
          <a:xfrm>
            <a:off x="4370388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77" name="Oval 181"/>
          <p:cNvSpPr>
            <a:spLocks noChangeArrowheads="1"/>
          </p:cNvSpPr>
          <p:nvPr/>
        </p:nvSpPr>
        <p:spPr bwMode="auto">
          <a:xfrm>
            <a:off x="4597400" y="603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78" name="Oval 182"/>
          <p:cNvSpPr>
            <a:spLocks noChangeArrowheads="1"/>
          </p:cNvSpPr>
          <p:nvPr/>
        </p:nvSpPr>
        <p:spPr bwMode="auto">
          <a:xfrm>
            <a:off x="4408488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79" name="Oval 183"/>
          <p:cNvSpPr>
            <a:spLocks noChangeArrowheads="1"/>
          </p:cNvSpPr>
          <p:nvPr/>
        </p:nvSpPr>
        <p:spPr bwMode="auto">
          <a:xfrm>
            <a:off x="4327525" y="60753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80" name="Oval 184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81" name="Oval 185"/>
          <p:cNvSpPr>
            <a:spLocks noChangeArrowheads="1"/>
          </p:cNvSpPr>
          <p:nvPr/>
        </p:nvSpPr>
        <p:spPr bwMode="auto">
          <a:xfrm>
            <a:off x="4471988" y="6243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82" name="Oval 186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83" name="Oval 187"/>
          <p:cNvSpPr>
            <a:spLocks noChangeArrowheads="1"/>
          </p:cNvSpPr>
          <p:nvPr/>
        </p:nvSpPr>
        <p:spPr bwMode="auto">
          <a:xfrm>
            <a:off x="4546600" y="50514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84" name="Oval 188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85" name="Oval 189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86" name="Oval 190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87" name="Oval 191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88" name="Oval 192"/>
          <p:cNvSpPr>
            <a:spLocks noChangeArrowheads="1"/>
          </p:cNvSpPr>
          <p:nvPr/>
        </p:nvSpPr>
        <p:spPr bwMode="auto">
          <a:xfrm>
            <a:off x="3143250" y="6342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89" name="Oval 193"/>
          <p:cNvSpPr>
            <a:spLocks noChangeArrowheads="1"/>
          </p:cNvSpPr>
          <p:nvPr/>
        </p:nvSpPr>
        <p:spPr bwMode="auto">
          <a:xfrm>
            <a:off x="3378200" y="6257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90" name="Oval 194"/>
          <p:cNvSpPr>
            <a:spLocks noChangeArrowheads="1"/>
          </p:cNvSpPr>
          <p:nvPr/>
        </p:nvSpPr>
        <p:spPr bwMode="auto">
          <a:xfrm>
            <a:off x="3122613" y="6254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91" name="Oval 195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92" name="Oval 196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93" name="Oval 197"/>
          <p:cNvSpPr>
            <a:spLocks noChangeArrowheads="1"/>
          </p:cNvSpPr>
          <p:nvPr/>
        </p:nvSpPr>
        <p:spPr bwMode="auto">
          <a:xfrm>
            <a:off x="3130550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94" name="Oval 198"/>
          <p:cNvSpPr>
            <a:spLocks noChangeArrowheads="1"/>
          </p:cNvSpPr>
          <p:nvPr/>
        </p:nvSpPr>
        <p:spPr bwMode="auto">
          <a:xfrm>
            <a:off x="2054225" y="5961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95" name="Oval 199"/>
          <p:cNvSpPr>
            <a:spLocks noChangeArrowheads="1"/>
          </p:cNvSpPr>
          <p:nvPr/>
        </p:nvSpPr>
        <p:spPr bwMode="auto">
          <a:xfrm>
            <a:off x="2298700" y="593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96" name="Oval 200"/>
          <p:cNvSpPr>
            <a:spLocks noChangeArrowheads="1"/>
          </p:cNvSpPr>
          <p:nvPr/>
        </p:nvSpPr>
        <p:spPr bwMode="auto">
          <a:xfrm>
            <a:off x="2068513" y="5867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97" name="Oval 201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98" name="Oval 202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299" name="Oval 203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00" name="Oval 204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01" name="Oval 205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02" name="Oval 206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03" name="Oval 207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04" name="Oval 208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05" name="Oval 209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06" name="Oval 210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07" name="Oval 211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08" name="Oval 212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09" name="Oval 213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10" name="Oval 214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2311" name="Group 215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132312" name="Oval 21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313" name="Oval 21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314" name="Oval 21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315" name="Oval 21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316" name="Oval 22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317" name="Oval 22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2318" name="Oval 222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19" name="Oval 223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20" name="Oval 224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21" name="Oval 225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22" name="Oval 226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23" name="Oval 227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24" name="Line 228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25" name="Line 229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26" name="Line 230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27" name="Line 231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28" name="Line 232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29" name="Line 233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30" name="Line 234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31" name="Line 235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32" name="Line 236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33" name="Line 237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34" name="Line 238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35" name="Line 239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36" name="Line 240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37" name="Line 241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38" name="Line 242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39" name="Line 243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40" name="Line 244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41" name="Line 245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42" name="Line 246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43" name="Line 247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44" name="Line 248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45" name="Line 249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46" name="Line 250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47" name="Line 251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48" name="Line 252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49" name="Line 253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50" name="Line 254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51" name="Line 255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52" name="Line 256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53" name="Line 257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54" name="Line 258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55" name="Line 259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56" name="Line 260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57" name="Line 261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58" name="Line 262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59" name="Line 263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60" name="Line 264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61" name="Line 265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62" name="Line 266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63" name="Line 267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64" name="Line 268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65" name="Line 269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66" name="Line 270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67" name="Line 271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68" name="Line 272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69" name="Line 273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70" name="Line 274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71" name="Line 275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72" name="Line 276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73" name="Line 277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74" name="Line 278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75" name="Line 279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76" name="Line 280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77" name="Line 281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78" name="Line 282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79" name="Line 283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80" name="Line 284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81" name="Line 285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82" name="Line 286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83" name="Line 287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84" name="Line 288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85" name="Line 289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86" name="Line 290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87" name="Line 291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88" name="Line 292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89" name="Line 293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90" name="Line 294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91" name="Line 295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92" name="Line 296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93" name="Line 297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94" name="Line 298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95" name="Line 299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96" name="Line 300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97" name="Line 301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98" name="Line 302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399" name="Line 303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00" name="Line 304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01" name="Line 305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02" name="Line 306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03" name="Line 307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04" name="Line 308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05" name="Line 309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06" name="Line 310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07" name="Line 311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08" name="Line 312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09" name="Line 313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10" name="Line 314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11" name="Line 315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12" name="Line 316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13" name="Line 317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14" name="Line 318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15" name="Line 319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16" name="Line 320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17" name="Line 321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18" name="Line 322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19" name="Line 323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20" name="Line 324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21" name="Line 325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22" name="Line 326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23" name="Line 327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24" name="Line 328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25" name="Line 329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26" name="Line 330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27" name="Line 331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28" name="Line 332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29" name="Line 333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30" name="Line 334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31" name="Line 335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32" name="Line 336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33" name="Line 337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34" name="Line 338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35" name="Line 339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36" name="Line 340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37" name="Line 341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38" name="Line 342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39" name="Line 343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40" name="Line 344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41" name="Line 345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42" name="Line 346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43" name="Line 347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44" name="Line 348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45" name="Line 349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46" name="Line 350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47" name="Line 351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48" name="Line 352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49" name="Line 353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50" name="Line 354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51" name="Line 355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52" name="Line 356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53" name="Line 357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54" name="Line 358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55" name="Line 359"/>
          <p:cNvSpPr>
            <a:spLocks noChangeShapeType="1"/>
          </p:cNvSpPr>
          <p:nvPr/>
        </p:nvSpPr>
        <p:spPr bwMode="auto">
          <a:xfrm flipH="1" flipV="1">
            <a:off x="1579563" y="5478463"/>
            <a:ext cx="566737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56" name="Line 360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57" name="Line 361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58" name="Line 362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59" name="Line 363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60" name="Line 364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61" name="Line 365"/>
          <p:cNvSpPr>
            <a:spLocks noChangeShapeType="1"/>
          </p:cNvSpPr>
          <p:nvPr/>
        </p:nvSpPr>
        <p:spPr bwMode="auto">
          <a:xfrm>
            <a:off x="4792663" y="2730500"/>
            <a:ext cx="642937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62" name="Line 366"/>
          <p:cNvSpPr>
            <a:spLocks noChangeShapeType="1"/>
          </p:cNvSpPr>
          <p:nvPr/>
        </p:nvSpPr>
        <p:spPr bwMode="auto">
          <a:xfrm>
            <a:off x="4897438" y="2738438"/>
            <a:ext cx="550862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63" name="Line 367"/>
          <p:cNvSpPr>
            <a:spLocks noChangeShapeType="1"/>
          </p:cNvSpPr>
          <p:nvPr/>
        </p:nvSpPr>
        <p:spPr bwMode="auto">
          <a:xfrm>
            <a:off x="4970463" y="2714625"/>
            <a:ext cx="515937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64" name="Line 368"/>
          <p:cNvSpPr>
            <a:spLocks noChangeShapeType="1"/>
          </p:cNvSpPr>
          <p:nvPr/>
        </p:nvSpPr>
        <p:spPr bwMode="auto">
          <a:xfrm>
            <a:off x="5016500" y="2659063"/>
            <a:ext cx="5334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65" name="Line 369"/>
          <p:cNvSpPr>
            <a:spLocks noChangeShapeType="1"/>
          </p:cNvSpPr>
          <p:nvPr/>
        </p:nvSpPr>
        <p:spPr bwMode="auto">
          <a:xfrm>
            <a:off x="5049838" y="2595563"/>
            <a:ext cx="568325" cy="566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66" name="Line 370"/>
          <p:cNvSpPr>
            <a:spLocks noChangeShapeType="1"/>
          </p:cNvSpPr>
          <p:nvPr/>
        </p:nvSpPr>
        <p:spPr bwMode="auto">
          <a:xfrm flipV="1">
            <a:off x="5710238" y="2933700"/>
            <a:ext cx="588962" cy="24923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67" name="Line 371"/>
          <p:cNvSpPr>
            <a:spLocks noChangeShapeType="1"/>
          </p:cNvSpPr>
          <p:nvPr/>
        </p:nvSpPr>
        <p:spPr bwMode="auto">
          <a:xfrm flipV="1">
            <a:off x="5765800" y="2997200"/>
            <a:ext cx="512763" cy="233363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68" name="Line 372"/>
          <p:cNvSpPr>
            <a:spLocks noChangeShapeType="1"/>
          </p:cNvSpPr>
          <p:nvPr/>
        </p:nvSpPr>
        <p:spPr bwMode="auto">
          <a:xfrm flipV="1">
            <a:off x="5799138" y="3078163"/>
            <a:ext cx="482600" cy="198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69" name="Line 373"/>
          <p:cNvSpPr>
            <a:spLocks noChangeShapeType="1"/>
          </p:cNvSpPr>
          <p:nvPr/>
        </p:nvSpPr>
        <p:spPr bwMode="auto">
          <a:xfrm flipV="1">
            <a:off x="5816600" y="3141663"/>
            <a:ext cx="503238" cy="198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70" name="Line 374"/>
          <p:cNvSpPr>
            <a:spLocks noChangeShapeType="1"/>
          </p:cNvSpPr>
          <p:nvPr/>
        </p:nvSpPr>
        <p:spPr bwMode="auto">
          <a:xfrm flipV="1">
            <a:off x="5799138" y="3195638"/>
            <a:ext cx="588962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71" name="Line 375"/>
          <p:cNvSpPr>
            <a:spLocks noChangeShapeType="1"/>
          </p:cNvSpPr>
          <p:nvPr/>
        </p:nvSpPr>
        <p:spPr bwMode="auto">
          <a:xfrm>
            <a:off x="6634163" y="2938463"/>
            <a:ext cx="638175" cy="541337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72" name="Line 376"/>
          <p:cNvSpPr>
            <a:spLocks noChangeShapeType="1"/>
          </p:cNvSpPr>
          <p:nvPr/>
        </p:nvSpPr>
        <p:spPr bwMode="auto">
          <a:xfrm>
            <a:off x="6659563" y="3040063"/>
            <a:ext cx="515937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73" name="Line 377"/>
          <p:cNvSpPr>
            <a:spLocks noChangeShapeType="1"/>
          </p:cNvSpPr>
          <p:nvPr/>
        </p:nvSpPr>
        <p:spPr bwMode="auto">
          <a:xfrm>
            <a:off x="6642100" y="3119438"/>
            <a:ext cx="457200" cy="38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74" name="Line 378"/>
          <p:cNvSpPr>
            <a:spLocks noChangeShapeType="1"/>
          </p:cNvSpPr>
          <p:nvPr/>
        </p:nvSpPr>
        <p:spPr bwMode="auto">
          <a:xfrm>
            <a:off x="6604000" y="3170238"/>
            <a:ext cx="444500" cy="38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75" name="Line 379"/>
          <p:cNvSpPr>
            <a:spLocks noChangeShapeType="1"/>
          </p:cNvSpPr>
          <p:nvPr/>
        </p:nvSpPr>
        <p:spPr bwMode="auto">
          <a:xfrm>
            <a:off x="6519863" y="3217863"/>
            <a:ext cx="508000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76" name="Line 380"/>
          <p:cNvSpPr>
            <a:spLocks noChangeShapeType="1"/>
          </p:cNvSpPr>
          <p:nvPr/>
        </p:nvSpPr>
        <p:spPr bwMode="auto">
          <a:xfrm flipH="1">
            <a:off x="6832600" y="3738563"/>
            <a:ext cx="203200" cy="638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77" name="Line 381"/>
          <p:cNvSpPr>
            <a:spLocks noChangeShapeType="1"/>
          </p:cNvSpPr>
          <p:nvPr/>
        </p:nvSpPr>
        <p:spPr bwMode="auto">
          <a:xfrm flipH="1">
            <a:off x="6913563" y="3814763"/>
            <a:ext cx="1778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78" name="Line 382"/>
          <p:cNvSpPr>
            <a:spLocks noChangeShapeType="1"/>
          </p:cNvSpPr>
          <p:nvPr/>
        </p:nvSpPr>
        <p:spPr bwMode="auto">
          <a:xfrm flipH="1">
            <a:off x="6985000" y="3852863"/>
            <a:ext cx="173038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79" name="Line 383"/>
          <p:cNvSpPr>
            <a:spLocks noChangeShapeType="1"/>
          </p:cNvSpPr>
          <p:nvPr/>
        </p:nvSpPr>
        <p:spPr bwMode="auto">
          <a:xfrm flipH="1">
            <a:off x="7035800" y="3860800"/>
            <a:ext cx="2032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80" name="Line 384"/>
          <p:cNvSpPr>
            <a:spLocks noChangeShapeType="1"/>
          </p:cNvSpPr>
          <p:nvPr/>
        </p:nvSpPr>
        <p:spPr bwMode="auto">
          <a:xfrm flipH="1">
            <a:off x="7073900" y="3805238"/>
            <a:ext cx="274638" cy="715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81" name="Line 385"/>
          <p:cNvSpPr>
            <a:spLocks noChangeShapeType="1"/>
          </p:cNvSpPr>
          <p:nvPr/>
        </p:nvSpPr>
        <p:spPr bwMode="auto">
          <a:xfrm flipH="1" flipV="1">
            <a:off x="5981700" y="4335463"/>
            <a:ext cx="766763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82" name="Line 386"/>
          <p:cNvSpPr>
            <a:spLocks noChangeShapeType="1"/>
          </p:cNvSpPr>
          <p:nvPr/>
        </p:nvSpPr>
        <p:spPr bwMode="auto">
          <a:xfrm>
            <a:off x="6002338" y="4391025"/>
            <a:ext cx="703262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83" name="Line 387"/>
          <p:cNvSpPr>
            <a:spLocks noChangeShapeType="1"/>
          </p:cNvSpPr>
          <p:nvPr/>
        </p:nvSpPr>
        <p:spPr bwMode="auto">
          <a:xfrm flipH="1" flipV="1">
            <a:off x="6011863" y="4452938"/>
            <a:ext cx="681037" cy="9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84" name="Line 388"/>
          <p:cNvSpPr>
            <a:spLocks noChangeShapeType="1"/>
          </p:cNvSpPr>
          <p:nvPr/>
        </p:nvSpPr>
        <p:spPr bwMode="auto">
          <a:xfrm>
            <a:off x="5999163" y="4510088"/>
            <a:ext cx="701675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85" name="Line 389"/>
          <p:cNvSpPr>
            <a:spLocks noChangeShapeType="1"/>
          </p:cNvSpPr>
          <p:nvPr/>
        </p:nvSpPr>
        <p:spPr bwMode="auto">
          <a:xfrm>
            <a:off x="5969000" y="4567238"/>
            <a:ext cx="749300" cy="9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86" name="Line 390"/>
          <p:cNvSpPr>
            <a:spLocks noChangeShapeType="1"/>
          </p:cNvSpPr>
          <p:nvPr/>
        </p:nvSpPr>
        <p:spPr bwMode="auto">
          <a:xfrm>
            <a:off x="5803900" y="3446463"/>
            <a:ext cx="160338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87" name="Line 391"/>
          <p:cNvSpPr>
            <a:spLocks noChangeShapeType="1"/>
          </p:cNvSpPr>
          <p:nvPr/>
        </p:nvSpPr>
        <p:spPr bwMode="auto">
          <a:xfrm>
            <a:off x="5775325" y="3500438"/>
            <a:ext cx="123825" cy="754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88" name="Line 392"/>
          <p:cNvSpPr>
            <a:spLocks noChangeShapeType="1"/>
          </p:cNvSpPr>
          <p:nvPr/>
        </p:nvSpPr>
        <p:spPr bwMode="auto">
          <a:xfrm>
            <a:off x="5721350" y="3540125"/>
            <a:ext cx="92075" cy="71120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89" name="Line 393"/>
          <p:cNvSpPr>
            <a:spLocks noChangeShapeType="1"/>
          </p:cNvSpPr>
          <p:nvPr/>
        </p:nvSpPr>
        <p:spPr bwMode="auto">
          <a:xfrm>
            <a:off x="5657850" y="3548063"/>
            <a:ext cx="98425" cy="703262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90" name="Line 394"/>
          <p:cNvSpPr>
            <a:spLocks noChangeShapeType="1"/>
          </p:cNvSpPr>
          <p:nvPr/>
        </p:nvSpPr>
        <p:spPr bwMode="auto">
          <a:xfrm>
            <a:off x="5586413" y="3543300"/>
            <a:ext cx="114300" cy="766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491" name="Text Box 395"/>
          <p:cNvSpPr txBox="1">
            <a:spLocks noChangeArrowheads="1"/>
          </p:cNvSpPr>
          <p:nvPr/>
        </p:nvSpPr>
        <p:spPr bwMode="auto">
          <a:xfrm>
            <a:off x="0" y="804863"/>
            <a:ext cx="40465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Pebble Search/Exchange Operation</a:t>
            </a:r>
          </a:p>
        </p:txBody>
      </p:sp>
      <p:sp>
        <p:nvSpPr>
          <p:cNvPr id="132492" name="Line 396"/>
          <p:cNvSpPr>
            <a:spLocks noChangeShapeType="1"/>
          </p:cNvSpPr>
          <p:nvPr/>
        </p:nvSpPr>
        <p:spPr bwMode="auto">
          <a:xfrm flipH="1">
            <a:off x="5022850" y="2711450"/>
            <a:ext cx="476250" cy="527050"/>
          </a:xfrm>
          <a:prstGeom prst="line">
            <a:avLst/>
          </a:prstGeom>
          <a:noFill/>
          <a:ln w="63500">
            <a:solidFill>
              <a:srgbClr val="6E6E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7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98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47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48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49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0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1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2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3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4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5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6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7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8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9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0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1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2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3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4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5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6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7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8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9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70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71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72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73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74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75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76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77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79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80" name="Oval 36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81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82" name="Oval 38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83" name="Oval 39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84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85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86" name="Oval 42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87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88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89" name="Oval 45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90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91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92" name="Oval 48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93" name="Oval 49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94" name="Oval 50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95" name="Oval 51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96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97" name="Oval 53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98" name="Oval 54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99" name="Oval 55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00" name="Oval 56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01" name="Oval 57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02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03" name="Oval 59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04" name="Oval 60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05" name="Oval 61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06" name="Oval 62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07" name="Oval 63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08" name="Oval 64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09" name="Oval 65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10" name="Oval 66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11" name="Oval 67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12" name="Oval 68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13" name="Oval 69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14" name="Oval 70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15" name="Oval 71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16" name="Oval 72"/>
          <p:cNvSpPr>
            <a:spLocks noChangeArrowheads="1"/>
          </p:cNvSpPr>
          <p:nvPr/>
        </p:nvSpPr>
        <p:spPr bwMode="auto">
          <a:xfrm>
            <a:off x="3789363" y="30797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17" name="Oval 73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18" name="Oval 74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19" name="Oval 75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20" name="Oval 76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21" name="Oval 77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22" name="Oval 78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23" name="Oval 79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24" name="Oval 80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25" name="Oval 81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26" name="Oval 82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27" name="Oval 83"/>
          <p:cNvSpPr>
            <a:spLocks noChangeArrowheads="1"/>
          </p:cNvSpPr>
          <p:nvPr/>
        </p:nvSpPr>
        <p:spPr bwMode="auto">
          <a:xfrm>
            <a:off x="5386388" y="2022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28" name="Oval 84"/>
          <p:cNvSpPr>
            <a:spLocks noChangeArrowheads="1"/>
          </p:cNvSpPr>
          <p:nvPr/>
        </p:nvSpPr>
        <p:spPr bwMode="auto">
          <a:xfrm>
            <a:off x="5289550" y="1863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29" name="Oval 85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30" name="Oval 86"/>
          <p:cNvSpPr>
            <a:spLocks noChangeArrowheads="1"/>
          </p:cNvSpPr>
          <p:nvPr/>
        </p:nvSpPr>
        <p:spPr bwMode="auto">
          <a:xfrm>
            <a:off x="5313363" y="2009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31" name="Oval 87"/>
          <p:cNvSpPr>
            <a:spLocks noChangeArrowheads="1"/>
          </p:cNvSpPr>
          <p:nvPr/>
        </p:nvSpPr>
        <p:spPr bwMode="auto">
          <a:xfrm>
            <a:off x="5300663" y="1939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32" name="Oval 88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33" name="Oval 89"/>
          <p:cNvSpPr>
            <a:spLocks noChangeArrowheads="1"/>
          </p:cNvSpPr>
          <p:nvPr/>
        </p:nvSpPr>
        <p:spPr bwMode="auto">
          <a:xfrm>
            <a:off x="5032375" y="2686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34" name="Oval 90"/>
          <p:cNvSpPr>
            <a:spLocks noChangeArrowheads="1"/>
          </p:cNvSpPr>
          <p:nvPr/>
        </p:nvSpPr>
        <p:spPr bwMode="auto">
          <a:xfrm>
            <a:off x="4843463" y="2792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35" name="Oval 91"/>
          <p:cNvSpPr>
            <a:spLocks noChangeArrowheads="1"/>
          </p:cNvSpPr>
          <p:nvPr/>
        </p:nvSpPr>
        <p:spPr bwMode="auto">
          <a:xfrm>
            <a:off x="5091113" y="2644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36" name="Oval 92"/>
          <p:cNvSpPr>
            <a:spLocks noChangeArrowheads="1"/>
          </p:cNvSpPr>
          <p:nvPr/>
        </p:nvSpPr>
        <p:spPr bwMode="auto">
          <a:xfrm>
            <a:off x="4981575" y="2733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37" name="Oval 93"/>
          <p:cNvSpPr>
            <a:spLocks noChangeArrowheads="1"/>
          </p:cNvSpPr>
          <p:nvPr/>
        </p:nvSpPr>
        <p:spPr bwMode="auto">
          <a:xfrm>
            <a:off x="4921250" y="2767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38" name="Oval 94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39" name="Oval 95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0" name="Oval 96"/>
          <p:cNvSpPr>
            <a:spLocks noChangeArrowheads="1"/>
          </p:cNvSpPr>
          <p:nvPr/>
        </p:nvSpPr>
        <p:spPr bwMode="auto">
          <a:xfrm>
            <a:off x="6391275" y="1606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1" name="Oval 97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2" name="Oval 98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3" name="Oval 99"/>
          <p:cNvSpPr>
            <a:spLocks noChangeArrowheads="1"/>
          </p:cNvSpPr>
          <p:nvPr/>
        </p:nvSpPr>
        <p:spPr bwMode="auto">
          <a:xfrm>
            <a:off x="6278563" y="1724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4" name="Oval 100"/>
          <p:cNvSpPr>
            <a:spLocks noChangeArrowheads="1"/>
          </p:cNvSpPr>
          <p:nvPr/>
        </p:nvSpPr>
        <p:spPr bwMode="auto">
          <a:xfrm>
            <a:off x="6337300" y="166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5" name="Oval 101"/>
          <p:cNvSpPr>
            <a:spLocks noChangeArrowheads="1"/>
          </p:cNvSpPr>
          <p:nvPr/>
        </p:nvSpPr>
        <p:spPr bwMode="auto">
          <a:xfrm>
            <a:off x="6624638" y="318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6" name="Oval 102"/>
          <p:cNvSpPr>
            <a:spLocks noChangeArrowheads="1"/>
          </p:cNvSpPr>
          <p:nvPr/>
        </p:nvSpPr>
        <p:spPr bwMode="auto">
          <a:xfrm>
            <a:off x="6186488" y="2946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7" name="Oval 103"/>
          <p:cNvSpPr>
            <a:spLocks noChangeArrowheads="1"/>
          </p:cNvSpPr>
          <p:nvPr/>
        </p:nvSpPr>
        <p:spPr bwMode="auto">
          <a:xfrm>
            <a:off x="6550025" y="3243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8" name="Oval 104"/>
          <p:cNvSpPr>
            <a:spLocks noChangeArrowheads="1"/>
          </p:cNvSpPr>
          <p:nvPr/>
        </p:nvSpPr>
        <p:spPr bwMode="auto">
          <a:xfrm>
            <a:off x="6665913" y="31321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9" name="Oval 105"/>
          <p:cNvSpPr>
            <a:spLocks noChangeArrowheads="1"/>
          </p:cNvSpPr>
          <p:nvPr/>
        </p:nvSpPr>
        <p:spPr bwMode="auto">
          <a:xfrm>
            <a:off x="6196013" y="307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0" name="Oval 106"/>
          <p:cNvSpPr>
            <a:spLocks noChangeArrowheads="1"/>
          </p:cNvSpPr>
          <p:nvPr/>
        </p:nvSpPr>
        <p:spPr bwMode="auto">
          <a:xfrm>
            <a:off x="6178550" y="301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1" name="Oval 107"/>
          <p:cNvSpPr>
            <a:spLocks noChangeArrowheads="1"/>
          </p:cNvSpPr>
          <p:nvPr/>
        </p:nvSpPr>
        <p:spPr bwMode="auto">
          <a:xfrm>
            <a:off x="5759450" y="3592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2" name="Oval 108"/>
          <p:cNvSpPr>
            <a:spLocks noChangeArrowheads="1"/>
          </p:cNvSpPr>
          <p:nvPr/>
        </p:nvSpPr>
        <p:spPr bwMode="auto">
          <a:xfrm>
            <a:off x="5564188" y="3609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3" name="Oval 109"/>
          <p:cNvSpPr>
            <a:spLocks noChangeArrowheads="1"/>
          </p:cNvSpPr>
          <p:nvPr/>
        </p:nvSpPr>
        <p:spPr bwMode="auto">
          <a:xfrm>
            <a:off x="5842000" y="3295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4" name="Oval 110"/>
          <p:cNvSpPr>
            <a:spLocks noChangeArrowheads="1"/>
          </p:cNvSpPr>
          <p:nvPr/>
        </p:nvSpPr>
        <p:spPr bwMode="auto">
          <a:xfrm>
            <a:off x="5697538" y="3559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5" name="Oval 111"/>
          <p:cNvSpPr>
            <a:spLocks noChangeArrowheads="1"/>
          </p:cNvSpPr>
          <p:nvPr/>
        </p:nvSpPr>
        <p:spPr bwMode="auto">
          <a:xfrm>
            <a:off x="5641975" y="3598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6" name="Oval 112"/>
          <p:cNvSpPr>
            <a:spLocks noChangeArrowheads="1"/>
          </p:cNvSpPr>
          <p:nvPr/>
        </p:nvSpPr>
        <p:spPr bwMode="auto">
          <a:xfrm>
            <a:off x="5851525" y="3376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7" name="Oval 113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8" name="Oval 114"/>
          <p:cNvSpPr>
            <a:spLocks noChangeArrowheads="1"/>
          </p:cNvSpPr>
          <p:nvPr/>
        </p:nvSpPr>
        <p:spPr bwMode="auto">
          <a:xfrm>
            <a:off x="3870325" y="42513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9" name="Oval 115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60" name="Oval 116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61" name="Oval 117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62" name="Oval 118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63" name="Oval 119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64" name="Oval 120"/>
          <p:cNvSpPr>
            <a:spLocks noChangeArrowheads="1"/>
          </p:cNvSpPr>
          <p:nvPr/>
        </p:nvSpPr>
        <p:spPr bwMode="auto">
          <a:xfrm>
            <a:off x="7464425" y="2214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65" name="Oval 121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66" name="Oval 122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67" name="Oval 123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68" name="Oval 124"/>
          <p:cNvSpPr>
            <a:spLocks noChangeArrowheads="1"/>
          </p:cNvSpPr>
          <p:nvPr/>
        </p:nvSpPr>
        <p:spPr bwMode="auto">
          <a:xfrm>
            <a:off x="7366000" y="2233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69" name="Oval 125"/>
          <p:cNvSpPr>
            <a:spLocks noChangeArrowheads="1"/>
          </p:cNvSpPr>
          <p:nvPr/>
        </p:nvSpPr>
        <p:spPr bwMode="auto">
          <a:xfrm>
            <a:off x="7042150" y="3857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70" name="Oval 126"/>
          <p:cNvSpPr>
            <a:spLocks noChangeArrowheads="1"/>
          </p:cNvSpPr>
          <p:nvPr/>
        </p:nvSpPr>
        <p:spPr bwMode="auto">
          <a:xfrm>
            <a:off x="7153275" y="3378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71" name="Oval 127"/>
          <p:cNvSpPr>
            <a:spLocks noChangeArrowheads="1"/>
          </p:cNvSpPr>
          <p:nvPr/>
        </p:nvSpPr>
        <p:spPr bwMode="auto">
          <a:xfrm>
            <a:off x="7113588" y="3886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72" name="Oval 128"/>
          <p:cNvSpPr>
            <a:spLocks noChangeArrowheads="1"/>
          </p:cNvSpPr>
          <p:nvPr/>
        </p:nvSpPr>
        <p:spPr bwMode="auto">
          <a:xfrm>
            <a:off x="6980238" y="3784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73" name="Oval 129"/>
          <p:cNvSpPr>
            <a:spLocks noChangeArrowheads="1"/>
          </p:cNvSpPr>
          <p:nvPr/>
        </p:nvSpPr>
        <p:spPr bwMode="auto">
          <a:xfrm>
            <a:off x="7192963" y="3897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74" name="Oval 130"/>
          <p:cNvSpPr>
            <a:spLocks noChangeArrowheads="1"/>
          </p:cNvSpPr>
          <p:nvPr/>
        </p:nvSpPr>
        <p:spPr bwMode="auto">
          <a:xfrm>
            <a:off x="7083425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75" name="Oval 131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76" name="Oval 132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77" name="Oval 133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78" name="Oval 134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79" name="Oval 135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80" name="Oval 136"/>
          <p:cNvSpPr>
            <a:spLocks noChangeArrowheads="1"/>
          </p:cNvSpPr>
          <p:nvPr/>
        </p:nvSpPr>
        <p:spPr bwMode="auto">
          <a:xfrm>
            <a:off x="8054975" y="3032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81" name="Oval 137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82" name="Oval 138"/>
          <p:cNvSpPr>
            <a:spLocks noChangeArrowheads="1"/>
          </p:cNvSpPr>
          <p:nvPr/>
        </p:nvSpPr>
        <p:spPr bwMode="auto">
          <a:xfrm>
            <a:off x="8350250" y="408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83" name="Oval 139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84" name="Oval 140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85" name="Oval 141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86" name="Oval 142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87" name="Oval 143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88" name="Oval 144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89" name="Oval 145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90" name="Oval 146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91" name="Oval 147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92" name="Oval 148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93" name="Oval 149"/>
          <p:cNvSpPr>
            <a:spLocks noChangeArrowheads="1"/>
          </p:cNvSpPr>
          <p:nvPr/>
        </p:nvSpPr>
        <p:spPr bwMode="auto">
          <a:xfrm>
            <a:off x="6616700" y="4570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94" name="Oval 150"/>
          <p:cNvSpPr>
            <a:spLocks noChangeArrowheads="1"/>
          </p:cNvSpPr>
          <p:nvPr/>
        </p:nvSpPr>
        <p:spPr bwMode="auto">
          <a:xfrm>
            <a:off x="7085013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95" name="Oval 151"/>
          <p:cNvSpPr>
            <a:spLocks noChangeArrowheads="1"/>
          </p:cNvSpPr>
          <p:nvPr/>
        </p:nvSpPr>
        <p:spPr bwMode="auto">
          <a:xfrm>
            <a:off x="6624638" y="4641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96" name="Oval 152"/>
          <p:cNvSpPr>
            <a:spLocks noChangeArrowheads="1"/>
          </p:cNvSpPr>
          <p:nvPr/>
        </p:nvSpPr>
        <p:spPr bwMode="auto">
          <a:xfrm>
            <a:off x="6592888" y="4511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97" name="Oval 153"/>
          <p:cNvSpPr>
            <a:spLocks noChangeArrowheads="1"/>
          </p:cNvSpPr>
          <p:nvPr/>
        </p:nvSpPr>
        <p:spPr bwMode="auto">
          <a:xfrm>
            <a:off x="6623050" y="4462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98" name="Oval 154"/>
          <p:cNvSpPr>
            <a:spLocks noChangeArrowheads="1"/>
          </p:cNvSpPr>
          <p:nvPr/>
        </p:nvSpPr>
        <p:spPr bwMode="auto">
          <a:xfrm>
            <a:off x="6642100" y="439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99" name="Oval 155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00" name="Oval 156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01" name="Oval 157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02" name="Oval 158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03" name="Oval 159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04" name="Oval 160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05" name="Oval 161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06" name="Oval 162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07" name="Oval 163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08" name="Oval 164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09" name="Oval 165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10" name="Oval 166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4311" name="Group 167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134312" name="Oval 16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313" name="Oval 16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314" name="Oval 17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315" name="Oval 17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316" name="Oval 17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317" name="Oval 17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4318" name="Oval 174"/>
          <p:cNvSpPr>
            <a:spLocks noChangeArrowheads="1"/>
          </p:cNvSpPr>
          <p:nvPr/>
        </p:nvSpPr>
        <p:spPr bwMode="auto">
          <a:xfrm>
            <a:off x="5106988" y="55245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19" name="Oval 175"/>
          <p:cNvSpPr>
            <a:spLocks noChangeArrowheads="1"/>
          </p:cNvSpPr>
          <p:nvPr/>
        </p:nvSpPr>
        <p:spPr bwMode="auto">
          <a:xfrm>
            <a:off x="5054600" y="5481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20" name="Oval 176"/>
          <p:cNvSpPr>
            <a:spLocks noChangeArrowheads="1"/>
          </p:cNvSpPr>
          <p:nvPr/>
        </p:nvSpPr>
        <p:spPr bwMode="auto">
          <a:xfrm>
            <a:off x="5091113" y="55975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21" name="Oval 177"/>
          <p:cNvSpPr>
            <a:spLocks noChangeArrowheads="1"/>
          </p:cNvSpPr>
          <p:nvPr/>
        </p:nvSpPr>
        <p:spPr bwMode="auto">
          <a:xfrm>
            <a:off x="5267325" y="557847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22" name="Oval 178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23" name="Oval 179"/>
          <p:cNvSpPr>
            <a:spLocks noChangeArrowheads="1"/>
          </p:cNvSpPr>
          <p:nvPr/>
        </p:nvSpPr>
        <p:spPr bwMode="auto">
          <a:xfrm>
            <a:off x="5180013" y="55768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24" name="Oval 180"/>
          <p:cNvSpPr>
            <a:spLocks noChangeArrowheads="1"/>
          </p:cNvSpPr>
          <p:nvPr/>
        </p:nvSpPr>
        <p:spPr bwMode="auto">
          <a:xfrm>
            <a:off x="4370388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25" name="Oval 181"/>
          <p:cNvSpPr>
            <a:spLocks noChangeArrowheads="1"/>
          </p:cNvSpPr>
          <p:nvPr/>
        </p:nvSpPr>
        <p:spPr bwMode="auto">
          <a:xfrm>
            <a:off x="4597400" y="603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26" name="Oval 182"/>
          <p:cNvSpPr>
            <a:spLocks noChangeArrowheads="1"/>
          </p:cNvSpPr>
          <p:nvPr/>
        </p:nvSpPr>
        <p:spPr bwMode="auto">
          <a:xfrm>
            <a:off x="4408488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27" name="Oval 183"/>
          <p:cNvSpPr>
            <a:spLocks noChangeArrowheads="1"/>
          </p:cNvSpPr>
          <p:nvPr/>
        </p:nvSpPr>
        <p:spPr bwMode="auto">
          <a:xfrm>
            <a:off x="4327525" y="60753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28" name="Oval 184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29" name="Oval 185"/>
          <p:cNvSpPr>
            <a:spLocks noChangeArrowheads="1"/>
          </p:cNvSpPr>
          <p:nvPr/>
        </p:nvSpPr>
        <p:spPr bwMode="auto">
          <a:xfrm>
            <a:off x="4471988" y="6243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30" name="Oval 186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31" name="Oval 187"/>
          <p:cNvSpPr>
            <a:spLocks noChangeArrowheads="1"/>
          </p:cNvSpPr>
          <p:nvPr/>
        </p:nvSpPr>
        <p:spPr bwMode="auto">
          <a:xfrm>
            <a:off x="4546600" y="50514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32" name="Oval 188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33" name="Oval 189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34" name="Oval 190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35" name="Oval 191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36" name="Oval 192"/>
          <p:cNvSpPr>
            <a:spLocks noChangeArrowheads="1"/>
          </p:cNvSpPr>
          <p:nvPr/>
        </p:nvSpPr>
        <p:spPr bwMode="auto">
          <a:xfrm>
            <a:off x="3143250" y="6342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37" name="Oval 193"/>
          <p:cNvSpPr>
            <a:spLocks noChangeArrowheads="1"/>
          </p:cNvSpPr>
          <p:nvPr/>
        </p:nvSpPr>
        <p:spPr bwMode="auto">
          <a:xfrm>
            <a:off x="3378200" y="6257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38" name="Oval 194"/>
          <p:cNvSpPr>
            <a:spLocks noChangeArrowheads="1"/>
          </p:cNvSpPr>
          <p:nvPr/>
        </p:nvSpPr>
        <p:spPr bwMode="auto">
          <a:xfrm>
            <a:off x="3122613" y="6254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39" name="Oval 195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40" name="Oval 196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41" name="Oval 197"/>
          <p:cNvSpPr>
            <a:spLocks noChangeArrowheads="1"/>
          </p:cNvSpPr>
          <p:nvPr/>
        </p:nvSpPr>
        <p:spPr bwMode="auto">
          <a:xfrm>
            <a:off x="3130550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42" name="Oval 198"/>
          <p:cNvSpPr>
            <a:spLocks noChangeArrowheads="1"/>
          </p:cNvSpPr>
          <p:nvPr/>
        </p:nvSpPr>
        <p:spPr bwMode="auto">
          <a:xfrm>
            <a:off x="2054225" y="5961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43" name="Oval 199"/>
          <p:cNvSpPr>
            <a:spLocks noChangeArrowheads="1"/>
          </p:cNvSpPr>
          <p:nvPr/>
        </p:nvSpPr>
        <p:spPr bwMode="auto">
          <a:xfrm>
            <a:off x="2298700" y="593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44" name="Oval 200"/>
          <p:cNvSpPr>
            <a:spLocks noChangeArrowheads="1"/>
          </p:cNvSpPr>
          <p:nvPr/>
        </p:nvSpPr>
        <p:spPr bwMode="auto">
          <a:xfrm>
            <a:off x="2068513" y="5867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45" name="Oval 201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46" name="Oval 202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47" name="Oval 203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48" name="Oval 204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49" name="Oval 205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50" name="Oval 206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51" name="Oval 207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52" name="Oval 208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53" name="Oval 209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54" name="Oval 210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55" name="Oval 211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56" name="Oval 212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57" name="Oval 213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58" name="Oval 214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4359" name="Group 215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134360" name="Oval 21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361" name="Oval 21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362" name="Oval 21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363" name="Oval 21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364" name="Oval 22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365" name="Oval 22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4366" name="Oval 222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67" name="Oval 223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68" name="Oval 224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69" name="Oval 225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70" name="Oval 226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71" name="Oval 227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72" name="Line 228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73" name="Line 229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74" name="Line 230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75" name="Line 231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76" name="Line 232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77" name="Line 233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78" name="Line 234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79" name="Line 235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80" name="Line 236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81" name="Line 237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82" name="Line 238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83" name="Line 239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84" name="Line 240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85" name="Line 241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86" name="Line 242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87" name="Line 243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88" name="Line 244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89" name="Line 245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90" name="Line 246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91" name="Line 247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92" name="Line 248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93" name="Line 249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94" name="Line 250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95" name="Line 251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96" name="Line 252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97" name="Line 253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98" name="Line 254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399" name="Line 255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00" name="Line 256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01" name="Line 257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02" name="Line 258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03" name="Line 259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04" name="Line 260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05" name="Line 261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06" name="Line 262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07" name="Line 263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08" name="Line 264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09" name="Line 265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10" name="Line 266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11" name="Line 267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12" name="Line 268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13" name="Line 269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14" name="Line 270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15" name="Line 271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16" name="Line 272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17" name="Line 273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18" name="Line 274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19" name="Line 275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20" name="Line 276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21" name="Line 277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22" name="Line 278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23" name="Line 279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24" name="Line 280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25" name="Line 281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26" name="Line 282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27" name="Line 283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28" name="Line 284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29" name="Line 285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30" name="Line 286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31" name="Line 287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32" name="Line 288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33" name="Line 289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34" name="Line 290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35" name="Line 291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36" name="Line 292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37" name="Line 293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38" name="Line 294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39" name="Line 295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40" name="Line 296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41" name="Line 297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42" name="Line 298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43" name="Line 299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44" name="Line 300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45" name="Line 301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46" name="Line 302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47" name="Line 303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48" name="Line 304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49" name="Line 305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50" name="Line 306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51" name="Line 307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52" name="Line 308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53" name="Line 309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54" name="Line 310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55" name="Line 311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56" name="Line 312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57" name="Line 313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58" name="Line 314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59" name="Line 315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60" name="Line 316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61" name="Line 317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62" name="Line 318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63" name="Line 319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64" name="Line 320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65" name="Line 321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66" name="Line 322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67" name="Line 323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68" name="Line 324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69" name="Line 325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70" name="Line 326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71" name="Line 327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72" name="Line 328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73" name="Line 329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74" name="Line 330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75" name="Line 331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76" name="Line 332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77" name="Line 333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78" name="Line 334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79" name="Line 335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80" name="Line 336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81" name="Line 337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82" name="Line 338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83" name="Line 339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84" name="Line 340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85" name="Line 341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86" name="Line 342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87" name="Line 343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88" name="Line 344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89" name="Line 345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90" name="Line 346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91" name="Line 347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92" name="Line 348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93" name="Line 349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94" name="Line 350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95" name="Line 351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96" name="Line 352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97" name="Line 353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98" name="Line 354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499" name="Line 355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00" name="Line 356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01" name="Line 357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02" name="Line 358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03" name="Line 359"/>
          <p:cNvSpPr>
            <a:spLocks noChangeShapeType="1"/>
          </p:cNvSpPr>
          <p:nvPr/>
        </p:nvSpPr>
        <p:spPr bwMode="auto">
          <a:xfrm flipH="1" flipV="1">
            <a:off x="1579563" y="5478463"/>
            <a:ext cx="566737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04" name="Line 360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05" name="Line 361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06" name="Line 362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07" name="Line 363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08" name="Line 364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09" name="Line 365"/>
          <p:cNvSpPr>
            <a:spLocks noChangeShapeType="1"/>
          </p:cNvSpPr>
          <p:nvPr/>
        </p:nvSpPr>
        <p:spPr bwMode="auto">
          <a:xfrm>
            <a:off x="4792663" y="2730500"/>
            <a:ext cx="642937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10" name="Line 366"/>
          <p:cNvSpPr>
            <a:spLocks noChangeShapeType="1"/>
          </p:cNvSpPr>
          <p:nvPr/>
        </p:nvSpPr>
        <p:spPr bwMode="auto">
          <a:xfrm>
            <a:off x="4897438" y="2738438"/>
            <a:ext cx="550862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11" name="Line 367"/>
          <p:cNvSpPr>
            <a:spLocks noChangeShapeType="1"/>
          </p:cNvSpPr>
          <p:nvPr/>
        </p:nvSpPr>
        <p:spPr bwMode="auto">
          <a:xfrm>
            <a:off x="4970463" y="2714625"/>
            <a:ext cx="515937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12" name="Line 368"/>
          <p:cNvSpPr>
            <a:spLocks noChangeShapeType="1"/>
          </p:cNvSpPr>
          <p:nvPr/>
        </p:nvSpPr>
        <p:spPr bwMode="auto">
          <a:xfrm>
            <a:off x="5016500" y="2659063"/>
            <a:ext cx="5334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13" name="Line 369"/>
          <p:cNvSpPr>
            <a:spLocks noChangeShapeType="1"/>
          </p:cNvSpPr>
          <p:nvPr/>
        </p:nvSpPr>
        <p:spPr bwMode="auto">
          <a:xfrm>
            <a:off x="5049838" y="2595563"/>
            <a:ext cx="568325" cy="566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14" name="Line 370"/>
          <p:cNvSpPr>
            <a:spLocks noChangeShapeType="1"/>
          </p:cNvSpPr>
          <p:nvPr/>
        </p:nvSpPr>
        <p:spPr bwMode="auto">
          <a:xfrm flipV="1">
            <a:off x="5710238" y="2933700"/>
            <a:ext cx="588962" cy="24923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15" name="Line 371"/>
          <p:cNvSpPr>
            <a:spLocks noChangeShapeType="1"/>
          </p:cNvSpPr>
          <p:nvPr/>
        </p:nvSpPr>
        <p:spPr bwMode="auto">
          <a:xfrm flipV="1">
            <a:off x="5765800" y="2997200"/>
            <a:ext cx="512763" cy="233363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16" name="Line 372"/>
          <p:cNvSpPr>
            <a:spLocks noChangeShapeType="1"/>
          </p:cNvSpPr>
          <p:nvPr/>
        </p:nvSpPr>
        <p:spPr bwMode="auto">
          <a:xfrm flipV="1">
            <a:off x="5799138" y="3078163"/>
            <a:ext cx="482600" cy="198437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17" name="Line 373"/>
          <p:cNvSpPr>
            <a:spLocks noChangeShapeType="1"/>
          </p:cNvSpPr>
          <p:nvPr/>
        </p:nvSpPr>
        <p:spPr bwMode="auto">
          <a:xfrm flipV="1">
            <a:off x="5816600" y="3141663"/>
            <a:ext cx="503238" cy="198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18" name="Line 374"/>
          <p:cNvSpPr>
            <a:spLocks noChangeShapeType="1"/>
          </p:cNvSpPr>
          <p:nvPr/>
        </p:nvSpPr>
        <p:spPr bwMode="auto">
          <a:xfrm flipV="1">
            <a:off x="5799138" y="3195638"/>
            <a:ext cx="588962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19" name="Line 375"/>
          <p:cNvSpPr>
            <a:spLocks noChangeShapeType="1"/>
          </p:cNvSpPr>
          <p:nvPr/>
        </p:nvSpPr>
        <p:spPr bwMode="auto">
          <a:xfrm>
            <a:off x="6634163" y="2938463"/>
            <a:ext cx="638175" cy="541337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20" name="Line 376"/>
          <p:cNvSpPr>
            <a:spLocks noChangeShapeType="1"/>
          </p:cNvSpPr>
          <p:nvPr/>
        </p:nvSpPr>
        <p:spPr bwMode="auto">
          <a:xfrm>
            <a:off x="6659563" y="3040063"/>
            <a:ext cx="515937" cy="439737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21" name="Line 377"/>
          <p:cNvSpPr>
            <a:spLocks noChangeShapeType="1"/>
          </p:cNvSpPr>
          <p:nvPr/>
        </p:nvSpPr>
        <p:spPr bwMode="auto">
          <a:xfrm>
            <a:off x="6642100" y="3119438"/>
            <a:ext cx="457200" cy="38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22" name="Line 378"/>
          <p:cNvSpPr>
            <a:spLocks noChangeShapeType="1"/>
          </p:cNvSpPr>
          <p:nvPr/>
        </p:nvSpPr>
        <p:spPr bwMode="auto">
          <a:xfrm>
            <a:off x="6604000" y="3170238"/>
            <a:ext cx="444500" cy="38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23" name="Line 379"/>
          <p:cNvSpPr>
            <a:spLocks noChangeShapeType="1"/>
          </p:cNvSpPr>
          <p:nvPr/>
        </p:nvSpPr>
        <p:spPr bwMode="auto">
          <a:xfrm>
            <a:off x="6519863" y="3217863"/>
            <a:ext cx="508000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24" name="Line 380"/>
          <p:cNvSpPr>
            <a:spLocks noChangeShapeType="1"/>
          </p:cNvSpPr>
          <p:nvPr/>
        </p:nvSpPr>
        <p:spPr bwMode="auto">
          <a:xfrm flipH="1">
            <a:off x="6832600" y="3738563"/>
            <a:ext cx="203200" cy="638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25" name="Line 381"/>
          <p:cNvSpPr>
            <a:spLocks noChangeShapeType="1"/>
          </p:cNvSpPr>
          <p:nvPr/>
        </p:nvSpPr>
        <p:spPr bwMode="auto">
          <a:xfrm flipH="1">
            <a:off x="6913563" y="3814763"/>
            <a:ext cx="1778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26" name="Line 382"/>
          <p:cNvSpPr>
            <a:spLocks noChangeShapeType="1"/>
          </p:cNvSpPr>
          <p:nvPr/>
        </p:nvSpPr>
        <p:spPr bwMode="auto">
          <a:xfrm flipH="1">
            <a:off x="6985000" y="3852863"/>
            <a:ext cx="173038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27" name="Line 383"/>
          <p:cNvSpPr>
            <a:spLocks noChangeShapeType="1"/>
          </p:cNvSpPr>
          <p:nvPr/>
        </p:nvSpPr>
        <p:spPr bwMode="auto">
          <a:xfrm flipH="1">
            <a:off x="7035800" y="3860800"/>
            <a:ext cx="2032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28" name="Line 384"/>
          <p:cNvSpPr>
            <a:spLocks noChangeShapeType="1"/>
          </p:cNvSpPr>
          <p:nvPr/>
        </p:nvSpPr>
        <p:spPr bwMode="auto">
          <a:xfrm flipH="1">
            <a:off x="7073900" y="3805238"/>
            <a:ext cx="274638" cy="715962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29" name="Line 385"/>
          <p:cNvSpPr>
            <a:spLocks noChangeShapeType="1"/>
          </p:cNvSpPr>
          <p:nvPr/>
        </p:nvSpPr>
        <p:spPr bwMode="auto">
          <a:xfrm flipH="1" flipV="1">
            <a:off x="5981700" y="4335463"/>
            <a:ext cx="766763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30" name="Line 386"/>
          <p:cNvSpPr>
            <a:spLocks noChangeShapeType="1"/>
          </p:cNvSpPr>
          <p:nvPr/>
        </p:nvSpPr>
        <p:spPr bwMode="auto">
          <a:xfrm>
            <a:off x="6002338" y="4391025"/>
            <a:ext cx="703262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31" name="Line 387"/>
          <p:cNvSpPr>
            <a:spLocks noChangeShapeType="1"/>
          </p:cNvSpPr>
          <p:nvPr/>
        </p:nvSpPr>
        <p:spPr bwMode="auto">
          <a:xfrm flipH="1" flipV="1">
            <a:off x="6011863" y="4452938"/>
            <a:ext cx="681037" cy="9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32" name="Line 388"/>
          <p:cNvSpPr>
            <a:spLocks noChangeShapeType="1"/>
          </p:cNvSpPr>
          <p:nvPr/>
        </p:nvSpPr>
        <p:spPr bwMode="auto">
          <a:xfrm>
            <a:off x="5999163" y="4510088"/>
            <a:ext cx="701675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33" name="Line 389"/>
          <p:cNvSpPr>
            <a:spLocks noChangeShapeType="1"/>
          </p:cNvSpPr>
          <p:nvPr/>
        </p:nvSpPr>
        <p:spPr bwMode="auto">
          <a:xfrm>
            <a:off x="5969000" y="4567238"/>
            <a:ext cx="749300" cy="9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34" name="Line 390"/>
          <p:cNvSpPr>
            <a:spLocks noChangeShapeType="1"/>
          </p:cNvSpPr>
          <p:nvPr/>
        </p:nvSpPr>
        <p:spPr bwMode="auto">
          <a:xfrm>
            <a:off x="5803900" y="3446463"/>
            <a:ext cx="160338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35" name="Line 391"/>
          <p:cNvSpPr>
            <a:spLocks noChangeShapeType="1"/>
          </p:cNvSpPr>
          <p:nvPr/>
        </p:nvSpPr>
        <p:spPr bwMode="auto">
          <a:xfrm>
            <a:off x="5775325" y="3500438"/>
            <a:ext cx="123825" cy="754062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36" name="Line 392"/>
          <p:cNvSpPr>
            <a:spLocks noChangeShapeType="1"/>
          </p:cNvSpPr>
          <p:nvPr/>
        </p:nvSpPr>
        <p:spPr bwMode="auto">
          <a:xfrm>
            <a:off x="5721350" y="3540125"/>
            <a:ext cx="92075" cy="71120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37" name="Line 393"/>
          <p:cNvSpPr>
            <a:spLocks noChangeShapeType="1"/>
          </p:cNvSpPr>
          <p:nvPr/>
        </p:nvSpPr>
        <p:spPr bwMode="auto">
          <a:xfrm>
            <a:off x="5657850" y="3548063"/>
            <a:ext cx="98425" cy="703262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38" name="Line 394"/>
          <p:cNvSpPr>
            <a:spLocks noChangeShapeType="1"/>
          </p:cNvSpPr>
          <p:nvPr/>
        </p:nvSpPr>
        <p:spPr bwMode="auto">
          <a:xfrm>
            <a:off x="5586413" y="3543300"/>
            <a:ext cx="114300" cy="766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539" name="Text Box 395"/>
          <p:cNvSpPr txBox="1">
            <a:spLocks noChangeArrowheads="1"/>
          </p:cNvSpPr>
          <p:nvPr/>
        </p:nvSpPr>
        <p:spPr bwMode="auto">
          <a:xfrm>
            <a:off x="0" y="804863"/>
            <a:ext cx="40465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Pebble Search/Exchange Operation</a:t>
            </a:r>
          </a:p>
        </p:txBody>
      </p:sp>
      <p:sp>
        <p:nvSpPr>
          <p:cNvPr id="134540" name="Line 396"/>
          <p:cNvSpPr>
            <a:spLocks noChangeShapeType="1"/>
          </p:cNvSpPr>
          <p:nvPr/>
        </p:nvSpPr>
        <p:spPr bwMode="auto">
          <a:xfrm flipH="1">
            <a:off x="5022850" y="2711450"/>
            <a:ext cx="476250" cy="527050"/>
          </a:xfrm>
          <a:prstGeom prst="line">
            <a:avLst/>
          </a:prstGeom>
          <a:noFill/>
          <a:ln w="63500">
            <a:solidFill>
              <a:srgbClr val="6E6E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7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98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Input </a:t>
            </a:r>
            <a:r>
              <a:rPr lang="en-US" sz="2400" b="1" dirty="0" smtClean="0">
                <a:solidFill>
                  <a:srgbClr val="FFFFFF"/>
                </a:solidFill>
              </a:rPr>
              <a:t>Protein </a:t>
            </a:r>
            <a:r>
              <a:rPr lang="en-US" sz="2400" b="1" dirty="0">
                <a:solidFill>
                  <a:srgbClr val="FFFFFF"/>
                </a:solidFill>
              </a:rPr>
              <a:t>S</a:t>
            </a:r>
            <a:r>
              <a:rPr lang="en-US" sz="2400" b="1" dirty="0" smtClean="0">
                <a:solidFill>
                  <a:srgbClr val="FFFFFF"/>
                </a:solidFill>
              </a:rPr>
              <a:t>tructures </a:t>
            </a:r>
            <a:r>
              <a:rPr lang="en-US" sz="2400" b="1" dirty="0">
                <a:solidFill>
                  <a:srgbClr val="FFFFFF"/>
                </a:solidFill>
              </a:rPr>
              <a:t>and Modeling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0" y="700088"/>
            <a:ext cx="3584575" cy="20732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/>
              <a:t>Input structure</a:t>
            </a:r>
          </a:p>
          <a:p>
            <a:r>
              <a:rPr lang="en-US" sz="1600" b="1"/>
              <a:t>Modeling</a:t>
            </a:r>
            <a:endParaRPr lang="en-US" sz="1600" b="1">
              <a:solidFill>
                <a:srgbClr val="6E6E6E"/>
              </a:solidFill>
            </a:endParaRPr>
          </a:p>
          <a:p>
            <a:r>
              <a:rPr lang="en-US" sz="1600" b="1">
                <a:solidFill>
                  <a:srgbClr val="6E6E6E"/>
                </a:solidFill>
              </a:rPr>
              <a:t>Pebble game</a:t>
            </a:r>
          </a:p>
          <a:p>
            <a:r>
              <a:rPr lang="en-US" sz="1600" b="1">
                <a:solidFill>
                  <a:srgbClr val="6E6E6E"/>
                </a:solidFill>
              </a:rPr>
              <a:t>  Constraint counting</a:t>
            </a:r>
          </a:p>
          <a:p>
            <a:r>
              <a:rPr lang="en-US" sz="1600" b="1">
                <a:solidFill>
                  <a:srgbClr val="6E6E6E"/>
                </a:solidFill>
              </a:rPr>
              <a:t>  Laman Condensation</a:t>
            </a:r>
          </a:p>
          <a:p>
            <a:r>
              <a:rPr lang="en-US" sz="1600" b="1">
                <a:solidFill>
                  <a:srgbClr val="6E6E6E"/>
                </a:solidFill>
              </a:rPr>
              <a:t>  Rigid Cluster Decomposition</a:t>
            </a:r>
          </a:p>
          <a:p>
            <a:r>
              <a:rPr lang="en-US" sz="1600" b="1">
                <a:solidFill>
                  <a:srgbClr val="6E6E6E"/>
                </a:solidFill>
              </a:rPr>
              <a:t>  Correlated Motion Decomposition</a:t>
            </a:r>
          </a:p>
          <a:p>
            <a:r>
              <a:rPr lang="en-US" sz="1600" b="1">
                <a:solidFill>
                  <a:srgbClr val="6E6E6E"/>
                </a:solidFill>
              </a:rPr>
              <a:t>Output</a:t>
            </a:r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4775200" y="1028700"/>
            <a:ext cx="3403600" cy="4048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X,Y,Z coordinates of </a:t>
            </a:r>
            <a:r>
              <a:rPr lang="en-US" b="1"/>
              <a:t>all</a:t>
            </a:r>
            <a:r>
              <a:rPr lang="en-US"/>
              <a:t> atoms</a:t>
            </a:r>
          </a:p>
        </p:txBody>
      </p:sp>
      <p:grpSp>
        <p:nvGrpSpPr>
          <p:cNvPr id="50185" name="Group 9"/>
          <p:cNvGrpSpPr>
            <a:grpSpLocks/>
          </p:cNvGrpSpPr>
          <p:nvPr/>
        </p:nvGrpSpPr>
        <p:grpSpPr bwMode="auto">
          <a:xfrm>
            <a:off x="4800600" y="1447800"/>
            <a:ext cx="3340100" cy="1487488"/>
            <a:chOff x="2976" y="1064"/>
            <a:chExt cx="2104" cy="937"/>
          </a:xfrm>
        </p:grpSpPr>
        <p:sp>
          <p:nvSpPr>
            <p:cNvPr id="50182" name="Line 6"/>
            <p:cNvSpPr>
              <a:spLocks noChangeShapeType="1"/>
            </p:cNvSpPr>
            <p:nvPr/>
          </p:nvSpPr>
          <p:spPr bwMode="auto">
            <a:xfrm>
              <a:off x="4032" y="1064"/>
              <a:ext cx="0" cy="3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3" name="Text Box 7"/>
            <p:cNvSpPr txBox="1">
              <a:spLocks noChangeArrowheads="1"/>
            </p:cNvSpPr>
            <p:nvPr/>
          </p:nvSpPr>
          <p:spPr bwMode="auto">
            <a:xfrm>
              <a:off x="2976" y="1400"/>
              <a:ext cx="2104" cy="60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Use</a:t>
              </a:r>
              <a:r>
                <a:rPr lang="en-US" b="1"/>
                <a:t> empirical</a:t>
              </a:r>
              <a:r>
                <a:rPr lang="en-US"/>
                <a:t> rules to convert geometrical information to a topological </a:t>
              </a:r>
              <a:r>
                <a:rPr lang="en-US" b="1"/>
                <a:t>body-bar</a:t>
              </a:r>
              <a:r>
                <a:rPr lang="en-US"/>
                <a:t> network.</a:t>
              </a:r>
            </a:p>
          </p:txBody>
        </p:sp>
      </p:grpSp>
      <p:sp>
        <p:nvSpPr>
          <p:cNvPr id="50186" name="Text Box 10"/>
          <p:cNvSpPr txBox="1">
            <a:spLocks noChangeArrowheads="1"/>
          </p:cNvSpPr>
          <p:nvPr/>
        </p:nvSpPr>
        <p:spPr bwMode="auto">
          <a:xfrm>
            <a:off x="1066800" y="3665538"/>
            <a:ext cx="5651500" cy="188513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10000"/>
              </a:spcAft>
            </a:pPr>
            <a:r>
              <a:rPr lang="en-US" sz="2000" b="1" dirty="0"/>
              <a:t>List of microscopic interactions to </a:t>
            </a:r>
            <a:r>
              <a:rPr lang="en-US" sz="2000" b="1" u="sng" dirty="0">
                <a:solidFill>
                  <a:srgbClr val="FF0000"/>
                </a:solidFill>
              </a:rPr>
              <a:t>consider</a:t>
            </a:r>
            <a:endParaRPr lang="en-US" sz="2000" b="1" dirty="0"/>
          </a:p>
          <a:p>
            <a:pPr>
              <a:spcBef>
                <a:spcPct val="5000"/>
              </a:spcBef>
              <a:buFont typeface="Times" charset="0"/>
              <a:buChar char="•"/>
            </a:pPr>
            <a:r>
              <a:rPr lang="en-US" dirty="0"/>
              <a:t>Covalent bonding</a:t>
            </a:r>
          </a:p>
          <a:p>
            <a:pPr>
              <a:spcBef>
                <a:spcPct val="5000"/>
              </a:spcBef>
              <a:buFont typeface="Times" charset="0"/>
              <a:buChar char="•"/>
            </a:pPr>
            <a:r>
              <a:rPr lang="en-US" dirty="0"/>
              <a:t>Hydrogen bonding and Salt bridges</a:t>
            </a:r>
          </a:p>
          <a:p>
            <a:pPr>
              <a:spcBef>
                <a:spcPct val="5000"/>
              </a:spcBef>
              <a:buFont typeface="Times" charset="0"/>
              <a:buChar char="•"/>
            </a:pPr>
            <a:r>
              <a:rPr lang="en-US" dirty="0" smtClean="0"/>
              <a:t>Packing interactions (torsion forces)</a:t>
            </a:r>
            <a:endParaRPr lang="en-US" dirty="0"/>
          </a:p>
          <a:p>
            <a:pPr>
              <a:spcBef>
                <a:spcPct val="5000"/>
              </a:spcBef>
              <a:buFont typeface="Times" charset="0"/>
              <a:buChar char="•"/>
            </a:pPr>
            <a:r>
              <a:rPr lang="en-US" dirty="0"/>
              <a:t>Metallic interactions</a:t>
            </a:r>
          </a:p>
          <a:p>
            <a:pPr>
              <a:spcBef>
                <a:spcPct val="5000"/>
              </a:spcBef>
              <a:buFont typeface="Times" charset="0"/>
              <a:buChar char="•"/>
            </a:pPr>
            <a:r>
              <a:rPr lang="en-US" dirty="0"/>
              <a:t>Solvent </a:t>
            </a:r>
            <a:r>
              <a:rPr lang="en-US" dirty="0" smtClean="0"/>
              <a:t>interactions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195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196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197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198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199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0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1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2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3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4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5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6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7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8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9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0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1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2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3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4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5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6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7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8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9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0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1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2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3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4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5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7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8" name="Oval 36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9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30" name="Oval 38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31" name="Oval 39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32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33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34" name="Oval 42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35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36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37" name="Oval 45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38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39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40" name="Oval 48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41" name="Oval 49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42" name="Oval 50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43" name="Oval 51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44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45" name="Oval 53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46" name="Oval 54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47" name="Oval 55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48" name="Oval 56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49" name="Oval 57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50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51" name="Oval 59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52" name="Oval 60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53" name="Oval 61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54" name="Oval 62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55" name="Oval 63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56" name="Oval 64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57" name="Oval 65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58" name="Oval 66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59" name="Oval 67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60" name="Oval 68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61" name="Oval 69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62" name="Oval 70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63" name="Oval 71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64" name="Oval 72"/>
          <p:cNvSpPr>
            <a:spLocks noChangeArrowheads="1"/>
          </p:cNvSpPr>
          <p:nvPr/>
        </p:nvSpPr>
        <p:spPr bwMode="auto">
          <a:xfrm>
            <a:off x="3789363" y="30797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65" name="Oval 73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66" name="Oval 74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67" name="Oval 75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68" name="Oval 76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69" name="Oval 77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70" name="Oval 78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71" name="Oval 79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72" name="Oval 80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73" name="Oval 81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74" name="Oval 82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75" name="Oval 83"/>
          <p:cNvSpPr>
            <a:spLocks noChangeArrowheads="1"/>
          </p:cNvSpPr>
          <p:nvPr/>
        </p:nvSpPr>
        <p:spPr bwMode="auto">
          <a:xfrm>
            <a:off x="5386388" y="2022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76" name="Oval 84"/>
          <p:cNvSpPr>
            <a:spLocks noChangeArrowheads="1"/>
          </p:cNvSpPr>
          <p:nvPr/>
        </p:nvSpPr>
        <p:spPr bwMode="auto">
          <a:xfrm>
            <a:off x="5289550" y="1863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77" name="Oval 85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78" name="Oval 86"/>
          <p:cNvSpPr>
            <a:spLocks noChangeArrowheads="1"/>
          </p:cNvSpPr>
          <p:nvPr/>
        </p:nvSpPr>
        <p:spPr bwMode="auto">
          <a:xfrm>
            <a:off x="5313363" y="2009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79" name="Oval 87"/>
          <p:cNvSpPr>
            <a:spLocks noChangeArrowheads="1"/>
          </p:cNvSpPr>
          <p:nvPr/>
        </p:nvSpPr>
        <p:spPr bwMode="auto">
          <a:xfrm>
            <a:off x="5300663" y="1939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80" name="Oval 88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81" name="Oval 89"/>
          <p:cNvSpPr>
            <a:spLocks noChangeArrowheads="1"/>
          </p:cNvSpPr>
          <p:nvPr/>
        </p:nvSpPr>
        <p:spPr bwMode="auto">
          <a:xfrm>
            <a:off x="5032375" y="2686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82" name="Oval 90"/>
          <p:cNvSpPr>
            <a:spLocks noChangeArrowheads="1"/>
          </p:cNvSpPr>
          <p:nvPr/>
        </p:nvSpPr>
        <p:spPr bwMode="auto">
          <a:xfrm>
            <a:off x="4843463" y="2792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83" name="Oval 91"/>
          <p:cNvSpPr>
            <a:spLocks noChangeArrowheads="1"/>
          </p:cNvSpPr>
          <p:nvPr/>
        </p:nvSpPr>
        <p:spPr bwMode="auto">
          <a:xfrm>
            <a:off x="5091113" y="2644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84" name="Oval 92"/>
          <p:cNvSpPr>
            <a:spLocks noChangeArrowheads="1"/>
          </p:cNvSpPr>
          <p:nvPr/>
        </p:nvSpPr>
        <p:spPr bwMode="auto">
          <a:xfrm>
            <a:off x="4981575" y="2733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85" name="Oval 93"/>
          <p:cNvSpPr>
            <a:spLocks noChangeArrowheads="1"/>
          </p:cNvSpPr>
          <p:nvPr/>
        </p:nvSpPr>
        <p:spPr bwMode="auto">
          <a:xfrm>
            <a:off x="4921250" y="2767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86" name="Oval 94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87" name="Oval 95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88" name="Oval 96"/>
          <p:cNvSpPr>
            <a:spLocks noChangeArrowheads="1"/>
          </p:cNvSpPr>
          <p:nvPr/>
        </p:nvSpPr>
        <p:spPr bwMode="auto">
          <a:xfrm>
            <a:off x="6391275" y="1606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89" name="Oval 97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90" name="Oval 98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91" name="Oval 99"/>
          <p:cNvSpPr>
            <a:spLocks noChangeArrowheads="1"/>
          </p:cNvSpPr>
          <p:nvPr/>
        </p:nvSpPr>
        <p:spPr bwMode="auto">
          <a:xfrm>
            <a:off x="6278563" y="1724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92" name="Oval 100"/>
          <p:cNvSpPr>
            <a:spLocks noChangeArrowheads="1"/>
          </p:cNvSpPr>
          <p:nvPr/>
        </p:nvSpPr>
        <p:spPr bwMode="auto">
          <a:xfrm>
            <a:off x="6337300" y="166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93" name="Oval 101"/>
          <p:cNvSpPr>
            <a:spLocks noChangeArrowheads="1"/>
          </p:cNvSpPr>
          <p:nvPr/>
        </p:nvSpPr>
        <p:spPr bwMode="auto">
          <a:xfrm>
            <a:off x="6624638" y="318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94" name="Oval 102"/>
          <p:cNvSpPr>
            <a:spLocks noChangeArrowheads="1"/>
          </p:cNvSpPr>
          <p:nvPr/>
        </p:nvSpPr>
        <p:spPr bwMode="auto">
          <a:xfrm>
            <a:off x="6186488" y="2946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95" name="Oval 103"/>
          <p:cNvSpPr>
            <a:spLocks noChangeArrowheads="1"/>
          </p:cNvSpPr>
          <p:nvPr/>
        </p:nvSpPr>
        <p:spPr bwMode="auto">
          <a:xfrm>
            <a:off x="6550025" y="3243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96" name="Oval 104"/>
          <p:cNvSpPr>
            <a:spLocks noChangeArrowheads="1"/>
          </p:cNvSpPr>
          <p:nvPr/>
        </p:nvSpPr>
        <p:spPr bwMode="auto">
          <a:xfrm>
            <a:off x="6665913" y="31321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97" name="Oval 105"/>
          <p:cNvSpPr>
            <a:spLocks noChangeArrowheads="1"/>
          </p:cNvSpPr>
          <p:nvPr/>
        </p:nvSpPr>
        <p:spPr bwMode="auto">
          <a:xfrm>
            <a:off x="6196013" y="307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98" name="Oval 106"/>
          <p:cNvSpPr>
            <a:spLocks noChangeArrowheads="1"/>
          </p:cNvSpPr>
          <p:nvPr/>
        </p:nvSpPr>
        <p:spPr bwMode="auto">
          <a:xfrm>
            <a:off x="6178550" y="301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99" name="Oval 107"/>
          <p:cNvSpPr>
            <a:spLocks noChangeArrowheads="1"/>
          </p:cNvSpPr>
          <p:nvPr/>
        </p:nvSpPr>
        <p:spPr bwMode="auto">
          <a:xfrm>
            <a:off x="5759450" y="3592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00" name="Oval 108"/>
          <p:cNvSpPr>
            <a:spLocks noChangeArrowheads="1"/>
          </p:cNvSpPr>
          <p:nvPr/>
        </p:nvSpPr>
        <p:spPr bwMode="auto">
          <a:xfrm>
            <a:off x="5564188" y="3609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01" name="Oval 109"/>
          <p:cNvSpPr>
            <a:spLocks noChangeArrowheads="1"/>
          </p:cNvSpPr>
          <p:nvPr/>
        </p:nvSpPr>
        <p:spPr bwMode="auto">
          <a:xfrm>
            <a:off x="5842000" y="3295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02" name="Oval 110"/>
          <p:cNvSpPr>
            <a:spLocks noChangeArrowheads="1"/>
          </p:cNvSpPr>
          <p:nvPr/>
        </p:nvSpPr>
        <p:spPr bwMode="auto">
          <a:xfrm>
            <a:off x="5697538" y="3559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03" name="Oval 111"/>
          <p:cNvSpPr>
            <a:spLocks noChangeArrowheads="1"/>
          </p:cNvSpPr>
          <p:nvPr/>
        </p:nvSpPr>
        <p:spPr bwMode="auto">
          <a:xfrm>
            <a:off x="5641975" y="3598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04" name="Oval 112"/>
          <p:cNvSpPr>
            <a:spLocks noChangeArrowheads="1"/>
          </p:cNvSpPr>
          <p:nvPr/>
        </p:nvSpPr>
        <p:spPr bwMode="auto">
          <a:xfrm>
            <a:off x="5851525" y="3376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05" name="Oval 113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06" name="Oval 114"/>
          <p:cNvSpPr>
            <a:spLocks noChangeArrowheads="1"/>
          </p:cNvSpPr>
          <p:nvPr/>
        </p:nvSpPr>
        <p:spPr bwMode="auto">
          <a:xfrm>
            <a:off x="3870325" y="42513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07" name="Oval 115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08" name="Oval 116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09" name="Oval 117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10" name="Oval 118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11" name="Oval 119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12" name="Oval 120"/>
          <p:cNvSpPr>
            <a:spLocks noChangeArrowheads="1"/>
          </p:cNvSpPr>
          <p:nvPr/>
        </p:nvSpPr>
        <p:spPr bwMode="auto">
          <a:xfrm>
            <a:off x="7464425" y="2214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13" name="Oval 121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14" name="Oval 122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15" name="Oval 123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16" name="Oval 124"/>
          <p:cNvSpPr>
            <a:spLocks noChangeArrowheads="1"/>
          </p:cNvSpPr>
          <p:nvPr/>
        </p:nvSpPr>
        <p:spPr bwMode="auto">
          <a:xfrm>
            <a:off x="7366000" y="2233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17" name="Oval 125"/>
          <p:cNvSpPr>
            <a:spLocks noChangeArrowheads="1"/>
          </p:cNvSpPr>
          <p:nvPr/>
        </p:nvSpPr>
        <p:spPr bwMode="auto">
          <a:xfrm>
            <a:off x="7042150" y="3857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18" name="Oval 126"/>
          <p:cNvSpPr>
            <a:spLocks noChangeArrowheads="1"/>
          </p:cNvSpPr>
          <p:nvPr/>
        </p:nvSpPr>
        <p:spPr bwMode="auto">
          <a:xfrm>
            <a:off x="7153275" y="3378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19" name="Oval 127"/>
          <p:cNvSpPr>
            <a:spLocks noChangeArrowheads="1"/>
          </p:cNvSpPr>
          <p:nvPr/>
        </p:nvSpPr>
        <p:spPr bwMode="auto">
          <a:xfrm>
            <a:off x="7113588" y="3886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20" name="Oval 128"/>
          <p:cNvSpPr>
            <a:spLocks noChangeArrowheads="1"/>
          </p:cNvSpPr>
          <p:nvPr/>
        </p:nvSpPr>
        <p:spPr bwMode="auto">
          <a:xfrm>
            <a:off x="6980238" y="3784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21" name="Oval 129"/>
          <p:cNvSpPr>
            <a:spLocks noChangeArrowheads="1"/>
          </p:cNvSpPr>
          <p:nvPr/>
        </p:nvSpPr>
        <p:spPr bwMode="auto">
          <a:xfrm>
            <a:off x="7192963" y="3897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22" name="Oval 130"/>
          <p:cNvSpPr>
            <a:spLocks noChangeArrowheads="1"/>
          </p:cNvSpPr>
          <p:nvPr/>
        </p:nvSpPr>
        <p:spPr bwMode="auto">
          <a:xfrm>
            <a:off x="7083425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23" name="Oval 131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24" name="Oval 132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25" name="Oval 133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26" name="Oval 134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27" name="Oval 135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28" name="Oval 136"/>
          <p:cNvSpPr>
            <a:spLocks noChangeArrowheads="1"/>
          </p:cNvSpPr>
          <p:nvPr/>
        </p:nvSpPr>
        <p:spPr bwMode="auto">
          <a:xfrm>
            <a:off x="8054975" y="3032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29" name="Oval 137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30" name="Oval 138"/>
          <p:cNvSpPr>
            <a:spLocks noChangeArrowheads="1"/>
          </p:cNvSpPr>
          <p:nvPr/>
        </p:nvSpPr>
        <p:spPr bwMode="auto">
          <a:xfrm>
            <a:off x="8350250" y="408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31" name="Oval 139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32" name="Oval 140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33" name="Oval 141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34" name="Oval 142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35" name="Oval 143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36" name="Oval 144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37" name="Oval 145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38" name="Oval 146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39" name="Oval 147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40" name="Oval 148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41" name="Oval 149"/>
          <p:cNvSpPr>
            <a:spLocks noChangeArrowheads="1"/>
          </p:cNvSpPr>
          <p:nvPr/>
        </p:nvSpPr>
        <p:spPr bwMode="auto">
          <a:xfrm>
            <a:off x="6616700" y="4570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42" name="Oval 150"/>
          <p:cNvSpPr>
            <a:spLocks noChangeArrowheads="1"/>
          </p:cNvSpPr>
          <p:nvPr/>
        </p:nvSpPr>
        <p:spPr bwMode="auto">
          <a:xfrm>
            <a:off x="7085013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43" name="Oval 151"/>
          <p:cNvSpPr>
            <a:spLocks noChangeArrowheads="1"/>
          </p:cNvSpPr>
          <p:nvPr/>
        </p:nvSpPr>
        <p:spPr bwMode="auto">
          <a:xfrm>
            <a:off x="6624638" y="4641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44" name="Oval 152"/>
          <p:cNvSpPr>
            <a:spLocks noChangeArrowheads="1"/>
          </p:cNvSpPr>
          <p:nvPr/>
        </p:nvSpPr>
        <p:spPr bwMode="auto">
          <a:xfrm>
            <a:off x="6592888" y="4511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45" name="Oval 153"/>
          <p:cNvSpPr>
            <a:spLocks noChangeArrowheads="1"/>
          </p:cNvSpPr>
          <p:nvPr/>
        </p:nvSpPr>
        <p:spPr bwMode="auto">
          <a:xfrm>
            <a:off x="6623050" y="4462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46" name="Oval 154"/>
          <p:cNvSpPr>
            <a:spLocks noChangeArrowheads="1"/>
          </p:cNvSpPr>
          <p:nvPr/>
        </p:nvSpPr>
        <p:spPr bwMode="auto">
          <a:xfrm>
            <a:off x="6642100" y="439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47" name="Oval 155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48" name="Oval 156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49" name="Oval 157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50" name="Oval 158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51" name="Oval 159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52" name="Oval 160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53" name="Oval 161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54" name="Oval 162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55" name="Oval 163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56" name="Oval 164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57" name="Oval 165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58" name="Oval 166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6359" name="Group 167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136360" name="Oval 16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61" name="Oval 16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62" name="Oval 17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63" name="Oval 17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64" name="Oval 17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65" name="Oval 17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6366" name="Oval 174"/>
          <p:cNvSpPr>
            <a:spLocks noChangeArrowheads="1"/>
          </p:cNvSpPr>
          <p:nvPr/>
        </p:nvSpPr>
        <p:spPr bwMode="auto">
          <a:xfrm>
            <a:off x="5106988" y="55245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67" name="Oval 175"/>
          <p:cNvSpPr>
            <a:spLocks noChangeArrowheads="1"/>
          </p:cNvSpPr>
          <p:nvPr/>
        </p:nvSpPr>
        <p:spPr bwMode="auto">
          <a:xfrm>
            <a:off x="5054600" y="5481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68" name="Oval 176"/>
          <p:cNvSpPr>
            <a:spLocks noChangeArrowheads="1"/>
          </p:cNvSpPr>
          <p:nvPr/>
        </p:nvSpPr>
        <p:spPr bwMode="auto">
          <a:xfrm>
            <a:off x="5091113" y="55975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69" name="Oval 177"/>
          <p:cNvSpPr>
            <a:spLocks noChangeArrowheads="1"/>
          </p:cNvSpPr>
          <p:nvPr/>
        </p:nvSpPr>
        <p:spPr bwMode="auto">
          <a:xfrm>
            <a:off x="5267325" y="557847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70" name="Oval 178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71" name="Oval 179"/>
          <p:cNvSpPr>
            <a:spLocks noChangeArrowheads="1"/>
          </p:cNvSpPr>
          <p:nvPr/>
        </p:nvSpPr>
        <p:spPr bwMode="auto">
          <a:xfrm>
            <a:off x="5180013" y="55768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72" name="Oval 180"/>
          <p:cNvSpPr>
            <a:spLocks noChangeArrowheads="1"/>
          </p:cNvSpPr>
          <p:nvPr/>
        </p:nvSpPr>
        <p:spPr bwMode="auto">
          <a:xfrm>
            <a:off x="4370388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73" name="Oval 181"/>
          <p:cNvSpPr>
            <a:spLocks noChangeArrowheads="1"/>
          </p:cNvSpPr>
          <p:nvPr/>
        </p:nvSpPr>
        <p:spPr bwMode="auto">
          <a:xfrm>
            <a:off x="4597400" y="603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74" name="Oval 182"/>
          <p:cNvSpPr>
            <a:spLocks noChangeArrowheads="1"/>
          </p:cNvSpPr>
          <p:nvPr/>
        </p:nvSpPr>
        <p:spPr bwMode="auto">
          <a:xfrm>
            <a:off x="4408488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75" name="Oval 183"/>
          <p:cNvSpPr>
            <a:spLocks noChangeArrowheads="1"/>
          </p:cNvSpPr>
          <p:nvPr/>
        </p:nvSpPr>
        <p:spPr bwMode="auto">
          <a:xfrm>
            <a:off x="4327525" y="60753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76" name="Oval 184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77" name="Oval 185"/>
          <p:cNvSpPr>
            <a:spLocks noChangeArrowheads="1"/>
          </p:cNvSpPr>
          <p:nvPr/>
        </p:nvSpPr>
        <p:spPr bwMode="auto">
          <a:xfrm>
            <a:off x="4471988" y="6243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78" name="Oval 186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79" name="Oval 187"/>
          <p:cNvSpPr>
            <a:spLocks noChangeArrowheads="1"/>
          </p:cNvSpPr>
          <p:nvPr/>
        </p:nvSpPr>
        <p:spPr bwMode="auto">
          <a:xfrm>
            <a:off x="4546600" y="50514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80" name="Oval 188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81" name="Oval 189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82" name="Oval 190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83" name="Oval 191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84" name="Oval 192"/>
          <p:cNvSpPr>
            <a:spLocks noChangeArrowheads="1"/>
          </p:cNvSpPr>
          <p:nvPr/>
        </p:nvSpPr>
        <p:spPr bwMode="auto">
          <a:xfrm>
            <a:off x="3143250" y="6342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85" name="Oval 193"/>
          <p:cNvSpPr>
            <a:spLocks noChangeArrowheads="1"/>
          </p:cNvSpPr>
          <p:nvPr/>
        </p:nvSpPr>
        <p:spPr bwMode="auto">
          <a:xfrm>
            <a:off x="3378200" y="6257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86" name="Oval 194"/>
          <p:cNvSpPr>
            <a:spLocks noChangeArrowheads="1"/>
          </p:cNvSpPr>
          <p:nvPr/>
        </p:nvSpPr>
        <p:spPr bwMode="auto">
          <a:xfrm>
            <a:off x="3122613" y="6254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87" name="Oval 195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88" name="Oval 196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89" name="Oval 197"/>
          <p:cNvSpPr>
            <a:spLocks noChangeArrowheads="1"/>
          </p:cNvSpPr>
          <p:nvPr/>
        </p:nvSpPr>
        <p:spPr bwMode="auto">
          <a:xfrm>
            <a:off x="3130550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90" name="Oval 198"/>
          <p:cNvSpPr>
            <a:spLocks noChangeArrowheads="1"/>
          </p:cNvSpPr>
          <p:nvPr/>
        </p:nvSpPr>
        <p:spPr bwMode="auto">
          <a:xfrm>
            <a:off x="2054225" y="5961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91" name="Oval 199"/>
          <p:cNvSpPr>
            <a:spLocks noChangeArrowheads="1"/>
          </p:cNvSpPr>
          <p:nvPr/>
        </p:nvSpPr>
        <p:spPr bwMode="auto">
          <a:xfrm>
            <a:off x="2298700" y="593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92" name="Oval 200"/>
          <p:cNvSpPr>
            <a:spLocks noChangeArrowheads="1"/>
          </p:cNvSpPr>
          <p:nvPr/>
        </p:nvSpPr>
        <p:spPr bwMode="auto">
          <a:xfrm>
            <a:off x="2068513" y="5867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93" name="Oval 201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94" name="Oval 202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95" name="Oval 203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96" name="Oval 204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97" name="Oval 205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98" name="Oval 206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399" name="Oval 207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00" name="Oval 208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01" name="Oval 209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02" name="Oval 210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03" name="Oval 211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04" name="Oval 212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05" name="Oval 213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06" name="Oval 214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6407" name="Group 215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136408" name="Oval 21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409" name="Oval 21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410" name="Oval 21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411" name="Oval 21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412" name="Oval 22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413" name="Oval 22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6414" name="Oval 222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15" name="Oval 223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16" name="Oval 224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17" name="Oval 225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18" name="Oval 226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19" name="Oval 227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20" name="Line 228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21" name="Line 229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22" name="Line 230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23" name="Line 231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24" name="Line 232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25" name="Line 233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26" name="Line 234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27" name="Line 235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28" name="Line 236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29" name="Line 237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30" name="Line 238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31" name="Line 239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32" name="Line 240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33" name="Line 241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34" name="Line 242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35" name="Line 243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36" name="Line 244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37" name="Line 245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38" name="Line 246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39" name="Line 247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40" name="Line 248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41" name="Line 249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42" name="Line 250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43" name="Line 251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44" name="Line 252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45" name="Line 253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46" name="Line 254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47" name="Line 255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48" name="Line 256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49" name="Line 257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50" name="Line 258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51" name="Line 259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52" name="Line 260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53" name="Line 261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54" name="Line 262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55" name="Line 263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56" name="Line 264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57" name="Line 265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58" name="Line 266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59" name="Line 267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60" name="Line 268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61" name="Line 269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62" name="Line 270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63" name="Line 271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64" name="Line 272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65" name="Line 273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66" name="Line 274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67" name="Line 275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68" name="Line 276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69" name="Line 277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70" name="Line 278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71" name="Line 279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72" name="Line 280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73" name="Line 281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74" name="Line 282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75" name="Line 283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76" name="Line 284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77" name="Line 285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78" name="Line 286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79" name="Line 287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80" name="Line 288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81" name="Line 289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82" name="Line 290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83" name="Line 291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84" name="Line 292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85" name="Line 293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86" name="Line 294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87" name="Line 295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88" name="Line 296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89" name="Line 297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90" name="Line 298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91" name="Line 299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92" name="Line 300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93" name="Line 301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94" name="Line 302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95" name="Line 303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96" name="Line 304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97" name="Line 305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98" name="Line 306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499" name="Line 307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00" name="Line 308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01" name="Line 309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02" name="Line 310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03" name="Line 311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04" name="Line 312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05" name="Line 313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06" name="Line 314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07" name="Line 315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08" name="Line 316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09" name="Line 317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10" name="Line 318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11" name="Line 319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12" name="Line 320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13" name="Line 321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14" name="Line 322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15" name="Line 323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16" name="Line 324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17" name="Line 325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18" name="Line 326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19" name="Line 327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20" name="Line 328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21" name="Line 329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22" name="Line 330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23" name="Line 331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24" name="Line 332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25" name="Line 333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26" name="Line 334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27" name="Line 335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28" name="Line 336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29" name="Line 337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30" name="Line 338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31" name="Line 339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32" name="Line 340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33" name="Line 341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34" name="Line 342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35" name="Line 343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36" name="Line 344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37" name="Line 345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38" name="Line 346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39" name="Line 347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40" name="Line 348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41" name="Line 349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42" name="Line 350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43" name="Line 351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44" name="Line 352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45" name="Line 353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46" name="Line 354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47" name="Line 355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48" name="Line 356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49" name="Line 357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50" name="Line 358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51" name="Line 359"/>
          <p:cNvSpPr>
            <a:spLocks noChangeShapeType="1"/>
          </p:cNvSpPr>
          <p:nvPr/>
        </p:nvSpPr>
        <p:spPr bwMode="auto">
          <a:xfrm flipH="1" flipV="1">
            <a:off x="1579563" y="5478463"/>
            <a:ext cx="566737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52" name="Line 360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53" name="Line 361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54" name="Line 362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55" name="Line 363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56" name="Line 364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57" name="Line 365"/>
          <p:cNvSpPr>
            <a:spLocks noChangeShapeType="1"/>
          </p:cNvSpPr>
          <p:nvPr/>
        </p:nvSpPr>
        <p:spPr bwMode="auto">
          <a:xfrm>
            <a:off x="4792663" y="2730500"/>
            <a:ext cx="642937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58" name="Line 366"/>
          <p:cNvSpPr>
            <a:spLocks noChangeShapeType="1"/>
          </p:cNvSpPr>
          <p:nvPr/>
        </p:nvSpPr>
        <p:spPr bwMode="auto">
          <a:xfrm>
            <a:off x="4897438" y="2738438"/>
            <a:ext cx="550862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59" name="Line 367"/>
          <p:cNvSpPr>
            <a:spLocks noChangeShapeType="1"/>
          </p:cNvSpPr>
          <p:nvPr/>
        </p:nvSpPr>
        <p:spPr bwMode="auto">
          <a:xfrm>
            <a:off x="4970463" y="2714625"/>
            <a:ext cx="515937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60" name="Line 368"/>
          <p:cNvSpPr>
            <a:spLocks noChangeShapeType="1"/>
          </p:cNvSpPr>
          <p:nvPr/>
        </p:nvSpPr>
        <p:spPr bwMode="auto">
          <a:xfrm>
            <a:off x="5016500" y="2659063"/>
            <a:ext cx="5334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61" name="Line 369"/>
          <p:cNvSpPr>
            <a:spLocks noChangeShapeType="1"/>
          </p:cNvSpPr>
          <p:nvPr/>
        </p:nvSpPr>
        <p:spPr bwMode="auto">
          <a:xfrm>
            <a:off x="5049838" y="2595563"/>
            <a:ext cx="568325" cy="566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62" name="Line 370"/>
          <p:cNvSpPr>
            <a:spLocks noChangeShapeType="1"/>
          </p:cNvSpPr>
          <p:nvPr/>
        </p:nvSpPr>
        <p:spPr bwMode="auto">
          <a:xfrm flipV="1">
            <a:off x="5710238" y="2933700"/>
            <a:ext cx="588962" cy="24923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63" name="Line 371"/>
          <p:cNvSpPr>
            <a:spLocks noChangeShapeType="1"/>
          </p:cNvSpPr>
          <p:nvPr/>
        </p:nvSpPr>
        <p:spPr bwMode="auto">
          <a:xfrm flipV="1">
            <a:off x="5765800" y="2997200"/>
            <a:ext cx="512763" cy="233363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64" name="Line 372"/>
          <p:cNvSpPr>
            <a:spLocks noChangeShapeType="1"/>
          </p:cNvSpPr>
          <p:nvPr/>
        </p:nvSpPr>
        <p:spPr bwMode="auto">
          <a:xfrm flipV="1">
            <a:off x="5799138" y="3078163"/>
            <a:ext cx="482600" cy="198437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65" name="Line 373"/>
          <p:cNvSpPr>
            <a:spLocks noChangeShapeType="1"/>
          </p:cNvSpPr>
          <p:nvPr/>
        </p:nvSpPr>
        <p:spPr bwMode="auto">
          <a:xfrm flipV="1">
            <a:off x="5816600" y="3141663"/>
            <a:ext cx="503238" cy="198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66" name="Line 374"/>
          <p:cNvSpPr>
            <a:spLocks noChangeShapeType="1"/>
          </p:cNvSpPr>
          <p:nvPr/>
        </p:nvSpPr>
        <p:spPr bwMode="auto">
          <a:xfrm flipV="1">
            <a:off x="5799138" y="3195638"/>
            <a:ext cx="588962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67" name="Line 375"/>
          <p:cNvSpPr>
            <a:spLocks noChangeShapeType="1"/>
          </p:cNvSpPr>
          <p:nvPr/>
        </p:nvSpPr>
        <p:spPr bwMode="auto">
          <a:xfrm>
            <a:off x="6634163" y="2938463"/>
            <a:ext cx="638175" cy="541337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68" name="Line 376"/>
          <p:cNvSpPr>
            <a:spLocks noChangeShapeType="1"/>
          </p:cNvSpPr>
          <p:nvPr/>
        </p:nvSpPr>
        <p:spPr bwMode="auto">
          <a:xfrm>
            <a:off x="6659563" y="3040063"/>
            <a:ext cx="515937" cy="439737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69" name="Line 377"/>
          <p:cNvSpPr>
            <a:spLocks noChangeShapeType="1"/>
          </p:cNvSpPr>
          <p:nvPr/>
        </p:nvSpPr>
        <p:spPr bwMode="auto">
          <a:xfrm>
            <a:off x="6642100" y="3119438"/>
            <a:ext cx="457200" cy="38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70" name="Line 378"/>
          <p:cNvSpPr>
            <a:spLocks noChangeShapeType="1"/>
          </p:cNvSpPr>
          <p:nvPr/>
        </p:nvSpPr>
        <p:spPr bwMode="auto">
          <a:xfrm>
            <a:off x="6604000" y="3170238"/>
            <a:ext cx="444500" cy="38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71" name="Line 379"/>
          <p:cNvSpPr>
            <a:spLocks noChangeShapeType="1"/>
          </p:cNvSpPr>
          <p:nvPr/>
        </p:nvSpPr>
        <p:spPr bwMode="auto">
          <a:xfrm>
            <a:off x="6519863" y="3217863"/>
            <a:ext cx="508000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72" name="Line 380"/>
          <p:cNvSpPr>
            <a:spLocks noChangeShapeType="1"/>
          </p:cNvSpPr>
          <p:nvPr/>
        </p:nvSpPr>
        <p:spPr bwMode="auto">
          <a:xfrm flipH="1">
            <a:off x="6832600" y="3738563"/>
            <a:ext cx="203200" cy="638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73" name="Line 381"/>
          <p:cNvSpPr>
            <a:spLocks noChangeShapeType="1"/>
          </p:cNvSpPr>
          <p:nvPr/>
        </p:nvSpPr>
        <p:spPr bwMode="auto">
          <a:xfrm flipH="1">
            <a:off x="6913563" y="3814763"/>
            <a:ext cx="1778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74" name="Line 382"/>
          <p:cNvSpPr>
            <a:spLocks noChangeShapeType="1"/>
          </p:cNvSpPr>
          <p:nvPr/>
        </p:nvSpPr>
        <p:spPr bwMode="auto">
          <a:xfrm flipH="1">
            <a:off x="6985000" y="3852863"/>
            <a:ext cx="173038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75" name="Line 383"/>
          <p:cNvSpPr>
            <a:spLocks noChangeShapeType="1"/>
          </p:cNvSpPr>
          <p:nvPr/>
        </p:nvSpPr>
        <p:spPr bwMode="auto">
          <a:xfrm flipH="1">
            <a:off x="7035800" y="3860800"/>
            <a:ext cx="2032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76" name="Line 384"/>
          <p:cNvSpPr>
            <a:spLocks noChangeShapeType="1"/>
          </p:cNvSpPr>
          <p:nvPr/>
        </p:nvSpPr>
        <p:spPr bwMode="auto">
          <a:xfrm flipH="1">
            <a:off x="7073900" y="3805238"/>
            <a:ext cx="274638" cy="715962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77" name="Line 385"/>
          <p:cNvSpPr>
            <a:spLocks noChangeShapeType="1"/>
          </p:cNvSpPr>
          <p:nvPr/>
        </p:nvSpPr>
        <p:spPr bwMode="auto">
          <a:xfrm flipH="1" flipV="1">
            <a:off x="5981700" y="4335463"/>
            <a:ext cx="766763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78" name="Line 386"/>
          <p:cNvSpPr>
            <a:spLocks noChangeShapeType="1"/>
          </p:cNvSpPr>
          <p:nvPr/>
        </p:nvSpPr>
        <p:spPr bwMode="auto">
          <a:xfrm>
            <a:off x="6002338" y="4391025"/>
            <a:ext cx="703262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79" name="Line 387"/>
          <p:cNvSpPr>
            <a:spLocks noChangeShapeType="1"/>
          </p:cNvSpPr>
          <p:nvPr/>
        </p:nvSpPr>
        <p:spPr bwMode="auto">
          <a:xfrm flipH="1" flipV="1">
            <a:off x="6011863" y="4452938"/>
            <a:ext cx="681037" cy="9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80" name="Line 388"/>
          <p:cNvSpPr>
            <a:spLocks noChangeShapeType="1"/>
          </p:cNvSpPr>
          <p:nvPr/>
        </p:nvSpPr>
        <p:spPr bwMode="auto">
          <a:xfrm>
            <a:off x="5999163" y="4510088"/>
            <a:ext cx="701675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81" name="Line 389"/>
          <p:cNvSpPr>
            <a:spLocks noChangeShapeType="1"/>
          </p:cNvSpPr>
          <p:nvPr/>
        </p:nvSpPr>
        <p:spPr bwMode="auto">
          <a:xfrm>
            <a:off x="5969000" y="4567238"/>
            <a:ext cx="749300" cy="9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82" name="Line 390"/>
          <p:cNvSpPr>
            <a:spLocks noChangeShapeType="1"/>
          </p:cNvSpPr>
          <p:nvPr/>
        </p:nvSpPr>
        <p:spPr bwMode="auto">
          <a:xfrm>
            <a:off x="5813425" y="3441700"/>
            <a:ext cx="150813" cy="86360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83" name="Line 391"/>
          <p:cNvSpPr>
            <a:spLocks noChangeShapeType="1"/>
          </p:cNvSpPr>
          <p:nvPr/>
        </p:nvSpPr>
        <p:spPr bwMode="auto">
          <a:xfrm>
            <a:off x="5775325" y="3500438"/>
            <a:ext cx="123825" cy="754062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84" name="Line 392"/>
          <p:cNvSpPr>
            <a:spLocks noChangeShapeType="1"/>
          </p:cNvSpPr>
          <p:nvPr/>
        </p:nvSpPr>
        <p:spPr bwMode="auto">
          <a:xfrm>
            <a:off x="5721350" y="3540125"/>
            <a:ext cx="92075" cy="71120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85" name="Line 393"/>
          <p:cNvSpPr>
            <a:spLocks noChangeShapeType="1"/>
          </p:cNvSpPr>
          <p:nvPr/>
        </p:nvSpPr>
        <p:spPr bwMode="auto">
          <a:xfrm>
            <a:off x="5657850" y="3548063"/>
            <a:ext cx="98425" cy="703262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86" name="Line 394"/>
          <p:cNvSpPr>
            <a:spLocks noChangeShapeType="1"/>
          </p:cNvSpPr>
          <p:nvPr/>
        </p:nvSpPr>
        <p:spPr bwMode="auto">
          <a:xfrm>
            <a:off x="5586413" y="3543300"/>
            <a:ext cx="114300" cy="766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87" name="Text Box 395"/>
          <p:cNvSpPr txBox="1">
            <a:spLocks noChangeArrowheads="1"/>
          </p:cNvSpPr>
          <p:nvPr/>
        </p:nvSpPr>
        <p:spPr bwMode="auto">
          <a:xfrm>
            <a:off x="12700" y="804863"/>
            <a:ext cx="91011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FAILED PEBBLE SEARCH                                                  RECORD Laman subgraph</a:t>
            </a:r>
          </a:p>
        </p:txBody>
      </p:sp>
      <p:sp>
        <p:nvSpPr>
          <p:cNvPr id="136588" name="Oval 396"/>
          <p:cNvSpPr>
            <a:spLocks noChangeArrowheads="1"/>
          </p:cNvSpPr>
          <p:nvPr/>
        </p:nvSpPr>
        <p:spPr bwMode="auto">
          <a:xfrm>
            <a:off x="5181600" y="2628900"/>
            <a:ext cx="2413000" cy="241300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589" name="Line 397"/>
          <p:cNvSpPr>
            <a:spLocks noChangeShapeType="1"/>
          </p:cNvSpPr>
          <p:nvPr/>
        </p:nvSpPr>
        <p:spPr bwMode="auto">
          <a:xfrm flipH="1">
            <a:off x="5022850" y="2711450"/>
            <a:ext cx="476250" cy="527050"/>
          </a:xfrm>
          <a:prstGeom prst="line">
            <a:avLst/>
          </a:prstGeom>
          <a:noFill/>
          <a:ln w="63500">
            <a:solidFill>
              <a:srgbClr val="6E6E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8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99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43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44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45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46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47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48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49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0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1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2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3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4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5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6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7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8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9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60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61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62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63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64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65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66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67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68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69" name="Oval 29"/>
          <p:cNvSpPr>
            <a:spLocks noChangeArrowheads="1"/>
          </p:cNvSpPr>
          <p:nvPr/>
        </p:nvSpPr>
        <p:spPr bwMode="auto">
          <a:xfrm rot="5278555">
            <a:off x="7026275" y="34734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70" name="Oval 30"/>
          <p:cNvSpPr>
            <a:spLocks noChangeArrowheads="1"/>
          </p:cNvSpPr>
          <p:nvPr/>
        </p:nvSpPr>
        <p:spPr bwMode="auto">
          <a:xfrm rot="5278555">
            <a:off x="6697663" y="43672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71" name="Oval 31"/>
          <p:cNvSpPr>
            <a:spLocks noChangeArrowheads="1"/>
          </p:cNvSpPr>
          <p:nvPr/>
        </p:nvSpPr>
        <p:spPr bwMode="auto">
          <a:xfrm rot="5278555">
            <a:off x="5632450" y="42449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72" name="Oval 32"/>
          <p:cNvSpPr>
            <a:spLocks noChangeArrowheads="1"/>
          </p:cNvSpPr>
          <p:nvPr/>
        </p:nvSpPr>
        <p:spPr bwMode="auto">
          <a:xfrm rot="5278555">
            <a:off x="5435600" y="31686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73" name="Oval 33"/>
          <p:cNvSpPr>
            <a:spLocks noChangeArrowheads="1"/>
          </p:cNvSpPr>
          <p:nvPr/>
        </p:nvSpPr>
        <p:spPr bwMode="auto">
          <a:xfrm rot="5278555">
            <a:off x="6280944" y="2837657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75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76" name="Oval 36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77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78" name="Oval 38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79" name="Oval 39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80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81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82" name="Oval 42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83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84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85" name="Oval 45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86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87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88" name="Oval 48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89" name="Oval 49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90" name="Oval 50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91" name="Oval 51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92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93" name="Oval 53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94" name="Oval 54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95" name="Oval 55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96" name="Oval 56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97" name="Oval 57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98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99" name="Oval 59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00" name="Oval 60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01" name="Oval 61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02" name="Oval 62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03" name="Oval 63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04" name="Oval 64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05" name="Oval 65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06" name="Oval 66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07" name="Oval 67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08" name="Oval 68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09" name="Oval 69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10" name="Oval 70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11" name="Oval 71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12" name="Oval 72"/>
          <p:cNvSpPr>
            <a:spLocks noChangeArrowheads="1"/>
          </p:cNvSpPr>
          <p:nvPr/>
        </p:nvSpPr>
        <p:spPr bwMode="auto">
          <a:xfrm>
            <a:off x="3789363" y="30797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13" name="Oval 73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14" name="Oval 74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15" name="Oval 75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16" name="Oval 76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17" name="Oval 77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18" name="Oval 78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19" name="Oval 79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20" name="Oval 80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21" name="Oval 81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22" name="Oval 82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23" name="Oval 83"/>
          <p:cNvSpPr>
            <a:spLocks noChangeArrowheads="1"/>
          </p:cNvSpPr>
          <p:nvPr/>
        </p:nvSpPr>
        <p:spPr bwMode="auto">
          <a:xfrm>
            <a:off x="5386388" y="2022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24" name="Oval 84"/>
          <p:cNvSpPr>
            <a:spLocks noChangeArrowheads="1"/>
          </p:cNvSpPr>
          <p:nvPr/>
        </p:nvSpPr>
        <p:spPr bwMode="auto">
          <a:xfrm>
            <a:off x="5289550" y="1863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25" name="Oval 85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26" name="Oval 86"/>
          <p:cNvSpPr>
            <a:spLocks noChangeArrowheads="1"/>
          </p:cNvSpPr>
          <p:nvPr/>
        </p:nvSpPr>
        <p:spPr bwMode="auto">
          <a:xfrm>
            <a:off x="5313363" y="2009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27" name="Oval 87"/>
          <p:cNvSpPr>
            <a:spLocks noChangeArrowheads="1"/>
          </p:cNvSpPr>
          <p:nvPr/>
        </p:nvSpPr>
        <p:spPr bwMode="auto">
          <a:xfrm>
            <a:off x="5300663" y="1939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28" name="Oval 88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29" name="Oval 89"/>
          <p:cNvSpPr>
            <a:spLocks noChangeArrowheads="1"/>
          </p:cNvSpPr>
          <p:nvPr/>
        </p:nvSpPr>
        <p:spPr bwMode="auto">
          <a:xfrm>
            <a:off x="5032375" y="2686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30" name="Oval 90"/>
          <p:cNvSpPr>
            <a:spLocks noChangeArrowheads="1"/>
          </p:cNvSpPr>
          <p:nvPr/>
        </p:nvSpPr>
        <p:spPr bwMode="auto">
          <a:xfrm>
            <a:off x="4843463" y="2792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31" name="Oval 91"/>
          <p:cNvSpPr>
            <a:spLocks noChangeArrowheads="1"/>
          </p:cNvSpPr>
          <p:nvPr/>
        </p:nvSpPr>
        <p:spPr bwMode="auto">
          <a:xfrm>
            <a:off x="5091113" y="2644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32" name="Oval 92"/>
          <p:cNvSpPr>
            <a:spLocks noChangeArrowheads="1"/>
          </p:cNvSpPr>
          <p:nvPr/>
        </p:nvSpPr>
        <p:spPr bwMode="auto">
          <a:xfrm>
            <a:off x="4981575" y="2733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33" name="Oval 93"/>
          <p:cNvSpPr>
            <a:spLocks noChangeArrowheads="1"/>
          </p:cNvSpPr>
          <p:nvPr/>
        </p:nvSpPr>
        <p:spPr bwMode="auto">
          <a:xfrm>
            <a:off x="4921250" y="2767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34" name="Oval 94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35" name="Oval 95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36" name="Oval 96"/>
          <p:cNvSpPr>
            <a:spLocks noChangeArrowheads="1"/>
          </p:cNvSpPr>
          <p:nvPr/>
        </p:nvSpPr>
        <p:spPr bwMode="auto">
          <a:xfrm>
            <a:off x="6391275" y="1606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37" name="Oval 97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38" name="Oval 98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39" name="Oval 99"/>
          <p:cNvSpPr>
            <a:spLocks noChangeArrowheads="1"/>
          </p:cNvSpPr>
          <p:nvPr/>
        </p:nvSpPr>
        <p:spPr bwMode="auto">
          <a:xfrm>
            <a:off x="6278563" y="1724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40" name="Oval 100"/>
          <p:cNvSpPr>
            <a:spLocks noChangeArrowheads="1"/>
          </p:cNvSpPr>
          <p:nvPr/>
        </p:nvSpPr>
        <p:spPr bwMode="auto">
          <a:xfrm>
            <a:off x="6337300" y="166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41" name="Oval 101"/>
          <p:cNvSpPr>
            <a:spLocks noChangeArrowheads="1"/>
          </p:cNvSpPr>
          <p:nvPr/>
        </p:nvSpPr>
        <p:spPr bwMode="auto">
          <a:xfrm>
            <a:off x="6624638" y="318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42" name="Oval 102"/>
          <p:cNvSpPr>
            <a:spLocks noChangeArrowheads="1"/>
          </p:cNvSpPr>
          <p:nvPr/>
        </p:nvSpPr>
        <p:spPr bwMode="auto">
          <a:xfrm>
            <a:off x="6186488" y="2946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43" name="Oval 103"/>
          <p:cNvSpPr>
            <a:spLocks noChangeArrowheads="1"/>
          </p:cNvSpPr>
          <p:nvPr/>
        </p:nvSpPr>
        <p:spPr bwMode="auto">
          <a:xfrm>
            <a:off x="6550025" y="3243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44" name="Oval 104"/>
          <p:cNvSpPr>
            <a:spLocks noChangeArrowheads="1"/>
          </p:cNvSpPr>
          <p:nvPr/>
        </p:nvSpPr>
        <p:spPr bwMode="auto">
          <a:xfrm>
            <a:off x="6665913" y="31321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45" name="Oval 105"/>
          <p:cNvSpPr>
            <a:spLocks noChangeArrowheads="1"/>
          </p:cNvSpPr>
          <p:nvPr/>
        </p:nvSpPr>
        <p:spPr bwMode="auto">
          <a:xfrm>
            <a:off x="6196013" y="307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46" name="Oval 106"/>
          <p:cNvSpPr>
            <a:spLocks noChangeArrowheads="1"/>
          </p:cNvSpPr>
          <p:nvPr/>
        </p:nvSpPr>
        <p:spPr bwMode="auto">
          <a:xfrm>
            <a:off x="6178550" y="301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47" name="Oval 107"/>
          <p:cNvSpPr>
            <a:spLocks noChangeArrowheads="1"/>
          </p:cNvSpPr>
          <p:nvPr/>
        </p:nvSpPr>
        <p:spPr bwMode="auto">
          <a:xfrm>
            <a:off x="5759450" y="3592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48" name="Oval 108"/>
          <p:cNvSpPr>
            <a:spLocks noChangeArrowheads="1"/>
          </p:cNvSpPr>
          <p:nvPr/>
        </p:nvSpPr>
        <p:spPr bwMode="auto">
          <a:xfrm>
            <a:off x="5564188" y="36099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49" name="Oval 109"/>
          <p:cNvSpPr>
            <a:spLocks noChangeArrowheads="1"/>
          </p:cNvSpPr>
          <p:nvPr/>
        </p:nvSpPr>
        <p:spPr bwMode="auto">
          <a:xfrm>
            <a:off x="5842000" y="3295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50" name="Oval 110"/>
          <p:cNvSpPr>
            <a:spLocks noChangeArrowheads="1"/>
          </p:cNvSpPr>
          <p:nvPr/>
        </p:nvSpPr>
        <p:spPr bwMode="auto">
          <a:xfrm>
            <a:off x="5697538" y="3559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51" name="Oval 111"/>
          <p:cNvSpPr>
            <a:spLocks noChangeArrowheads="1"/>
          </p:cNvSpPr>
          <p:nvPr/>
        </p:nvSpPr>
        <p:spPr bwMode="auto">
          <a:xfrm>
            <a:off x="5641975" y="3598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52" name="Oval 112"/>
          <p:cNvSpPr>
            <a:spLocks noChangeArrowheads="1"/>
          </p:cNvSpPr>
          <p:nvPr/>
        </p:nvSpPr>
        <p:spPr bwMode="auto">
          <a:xfrm>
            <a:off x="5851525" y="3376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53" name="Oval 113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54" name="Oval 114"/>
          <p:cNvSpPr>
            <a:spLocks noChangeArrowheads="1"/>
          </p:cNvSpPr>
          <p:nvPr/>
        </p:nvSpPr>
        <p:spPr bwMode="auto">
          <a:xfrm>
            <a:off x="3870325" y="42513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55" name="Oval 115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56" name="Oval 116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57" name="Oval 117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58" name="Oval 118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59" name="Oval 119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60" name="Oval 120"/>
          <p:cNvSpPr>
            <a:spLocks noChangeArrowheads="1"/>
          </p:cNvSpPr>
          <p:nvPr/>
        </p:nvSpPr>
        <p:spPr bwMode="auto">
          <a:xfrm>
            <a:off x="7464425" y="2214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61" name="Oval 121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62" name="Oval 122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63" name="Oval 123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64" name="Oval 124"/>
          <p:cNvSpPr>
            <a:spLocks noChangeArrowheads="1"/>
          </p:cNvSpPr>
          <p:nvPr/>
        </p:nvSpPr>
        <p:spPr bwMode="auto">
          <a:xfrm>
            <a:off x="7366000" y="2233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65" name="Oval 125"/>
          <p:cNvSpPr>
            <a:spLocks noChangeArrowheads="1"/>
          </p:cNvSpPr>
          <p:nvPr/>
        </p:nvSpPr>
        <p:spPr bwMode="auto">
          <a:xfrm>
            <a:off x="7042150" y="3857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66" name="Oval 126"/>
          <p:cNvSpPr>
            <a:spLocks noChangeArrowheads="1"/>
          </p:cNvSpPr>
          <p:nvPr/>
        </p:nvSpPr>
        <p:spPr bwMode="auto">
          <a:xfrm>
            <a:off x="7153275" y="3378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67" name="Oval 127"/>
          <p:cNvSpPr>
            <a:spLocks noChangeArrowheads="1"/>
          </p:cNvSpPr>
          <p:nvPr/>
        </p:nvSpPr>
        <p:spPr bwMode="auto">
          <a:xfrm>
            <a:off x="7113588" y="3886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68" name="Oval 128"/>
          <p:cNvSpPr>
            <a:spLocks noChangeArrowheads="1"/>
          </p:cNvSpPr>
          <p:nvPr/>
        </p:nvSpPr>
        <p:spPr bwMode="auto">
          <a:xfrm>
            <a:off x="6980238" y="3784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69" name="Oval 129"/>
          <p:cNvSpPr>
            <a:spLocks noChangeArrowheads="1"/>
          </p:cNvSpPr>
          <p:nvPr/>
        </p:nvSpPr>
        <p:spPr bwMode="auto">
          <a:xfrm>
            <a:off x="7192963" y="3897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70" name="Oval 130"/>
          <p:cNvSpPr>
            <a:spLocks noChangeArrowheads="1"/>
          </p:cNvSpPr>
          <p:nvPr/>
        </p:nvSpPr>
        <p:spPr bwMode="auto">
          <a:xfrm>
            <a:off x="7083425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71" name="Oval 131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72" name="Oval 132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73" name="Oval 133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74" name="Oval 134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75" name="Oval 135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76" name="Oval 136"/>
          <p:cNvSpPr>
            <a:spLocks noChangeArrowheads="1"/>
          </p:cNvSpPr>
          <p:nvPr/>
        </p:nvSpPr>
        <p:spPr bwMode="auto">
          <a:xfrm>
            <a:off x="8054975" y="3032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77" name="Oval 137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78" name="Oval 138"/>
          <p:cNvSpPr>
            <a:spLocks noChangeArrowheads="1"/>
          </p:cNvSpPr>
          <p:nvPr/>
        </p:nvSpPr>
        <p:spPr bwMode="auto">
          <a:xfrm>
            <a:off x="8350250" y="408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79" name="Oval 139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80" name="Oval 140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81" name="Oval 141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82" name="Oval 142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83" name="Oval 143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84" name="Oval 144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85" name="Oval 145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86" name="Oval 146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87" name="Oval 147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88" name="Oval 148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89" name="Oval 149"/>
          <p:cNvSpPr>
            <a:spLocks noChangeArrowheads="1"/>
          </p:cNvSpPr>
          <p:nvPr/>
        </p:nvSpPr>
        <p:spPr bwMode="auto">
          <a:xfrm>
            <a:off x="6616700" y="4570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90" name="Oval 150"/>
          <p:cNvSpPr>
            <a:spLocks noChangeArrowheads="1"/>
          </p:cNvSpPr>
          <p:nvPr/>
        </p:nvSpPr>
        <p:spPr bwMode="auto">
          <a:xfrm>
            <a:off x="7085013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91" name="Oval 151"/>
          <p:cNvSpPr>
            <a:spLocks noChangeArrowheads="1"/>
          </p:cNvSpPr>
          <p:nvPr/>
        </p:nvSpPr>
        <p:spPr bwMode="auto">
          <a:xfrm>
            <a:off x="6624638" y="4641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92" name="Oval 152"/>
          <p:cNvSpPr>
            <a:spLocks noChangeArrowheads="1"/>
          </p:cNvSpPr>
          <p:nvPr/>
        </p:nvSpPr>
        <p:spPr bwMode="auto">
          <a:xfrm>
            <a:off x="6592888" y="4511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93" name="Oval 153"/>
          <p:cNvSpPr>
            <a:spLocks noChangeArrowheads="1"/>
          </p:cNvSpPr>
          <p:nvPr/>
        </p:nvSpPr>
        <p:spPr bwMode="auto">
          <a:xfrm>
            <a:off x="6623050" y="4462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94" name="Oval 154"/>
          <p:cNvSpPr>
            <a:spLocks noChangeArrowheads="1"/>
          </p:cNvSpPr>
          <p:nvPr/>
        </p:nvSpPr>
        <p:spPr bwMode="auto">
          <a:xfrm>
            <a:off x="6642100" y="439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95" name="Oval 155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96" name="Oval 156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97" name="Oval 157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98" name="Oval 158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99" name="Oval 159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00" name="Oval 160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01" name="Oval 161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02" name="Oval 162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03" name="Oval 163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04" name="Oval 164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05" name="Oval 165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06" name="Oval 166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8407" name="Group 167"/>
          <p:cNvGrpSpPr>
            <a:grpSpLocks/>
          </p:cNvGrpSpPr>
          <p:nvPr/>
        </p:nvGrpSpPr>
        <p:grpSpPr bwMode="auto">
          <a:xfrm>
            <a:off x="5702300" y="4298950"/>
            <a:ext cx="234950" cy="247650"/>
            <a:chOff x="292" y="828"/>
            <a:chExt cx="148" cy="156"/>
          </a:xfrm>
        </p:grpSpPr>
        <p:sp>
          <p:nvSpPr>
            <p:cNvPr id="138408" name="Oval 16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409" name="Oval 16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410" name="Oval 17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411" name="Oval 17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412" name="Oval 17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413" name="Oval 17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8414" name="Oval 174"/>
          <p:cNvSpPr>
            <a:spLocks noChangeArrowheads="1"/>
          </p:cNvSpPr>
          <p:nvPr/>
        </p:nvSpPr>
        <p:spPr bwMode="auto">
          <a:xfrm>
            <a:off x="5106988" y="55245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15" name="Oval 175"/>
          <p:cNvSpPr>
            <a:spLocks noChangeArrowheads="1"/>
          </p:cNvSpPr>
          <p:nvPr/>
        </p:nvSpPr>
        <p:spPr bwMode="auto">
          <a:xfrm>
            <a:off x="5054600" y="5481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16" name="Oval 176"/>
          <p:cNvSpPr>
            <a:spLocks noChangeArrowheads="1"/>
          </p:cNvSpPr>
          <p:nvPr/>
        </p:nvSpPr>
        <p:spPr bwMode="auto">
          <a:xfrm>
            <a:off x="5091113" y="55975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17" name="Oval 177"/>
          <p:cNvSpPr>
            <a:spLocks noChangeArrowheads="1"/>
          </p:cNvSpPr>
          <p:nvPr/>
        </p:nvSpPr>
        <p:spPr bwMode="auto">
          <a:xfrm>
            <a:off x="5267325" y="557847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18" name="Oval 178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19" name="Oval 179"/>
          <p:cNvSpPr>
            <a:spLocks noChangeArrowheads="1"/>
          </p:cNvSpPr>
          <p:nvPr/>
        </p:nvSpPr>
        <p:spPr bwMode="auto">
          <a:xfrm>
            <a:off x="5180013" y="55768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20" name="Oval 180"/>
          <p:cNvSpPr>
            <a:spLocks noChangeArrowheads="1"/>
          </p:cNvSpPr>
          <p:nvPr/>
        </p:nvSpPr>
        <p:spPr bwMode="auto">
          <a:xfrm>
            <a:off x="4370388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21" name="Oval 181"/>
          <p:cNvSpPr>
            <a:spLocks noChangeArrowheads="1"/>
          </p:cNvSpPr>
          <p:nvPr/>
        </p:nvSpPr>
        <p:spPr bwMode="auto">
          <a:xfrm>
            <a:off x="4597400" y="603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22" name="Oval 182"/>
          <p:cNvSpPr>
            <a:spLocks noChangeArrowheads="1"/>
          </p:cNvSpPr>
          <p:nvPr/>
        </p:nvSpPr>
        <p:spPr bwMode="auto">
          <a:xfrm>
            <a:off x="4408488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23" name="Oval 183"/>
          <p:cNvSpPr>
            <a:spLocks noChangeArrowheads="1"/>
          </p:cNvSpPr>
          <p:nvPr/>
        </p:nvSpPr>
        <p:spPr bwMode="auto">
          <a:xfrm>
            <a:off x="4327525" y="60753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24" name="Oval 184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25" name="Oval 185"/>
          <p:cNvSpPr>
            <a:spLocks noChangeArrowheads="1"/>
          </p:cNvSpPr>
          <p:nvPr/>
        </p:nvSpPr>
        <p:spPr bwMode="auto">
          <a:xfrm>
            <a:off x="4471988" y="6243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26" name="Oval 186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27" name="Oval 187"/>
          <p:cNvSpPr>
            <a:spLocks noChangeArrowheads="1"/>
          </p:cNvSpPr>
          <p:nvPr/>
        </p:nvSpPr>
        <p:spPr bwMode="auto">
          <a:xfrm>
            <a:off x="4546600" y="50514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28" name="Oval 188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29" name="Oval 189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30" name="Oval 190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31" name="Oval 191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32" name="Oval 192"/>
          <p:cNvSpPr>
            <a:spLocks noChangeArrowheads="1"/>
          </p:cNvSpPr>
          <p:nvPr/>
        </p:nvSpPr>
        <p:spPr bwMode="auto">
          <a:xfrm>
            <a:off x="3143250" y="6342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33" name="Oval 193"/>
          <p:cNvSpPr>
            <a:spLocks noChangeArrowheads="1"/>
          </p:cNvSpPr>
          <p:nvPr/>
        </p:nvSpPr>
        <p:spPr bwMode="auto">
          <a:xfrm>
            <a:off x="3378200" y="6257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34" name="Oval 194"/>
          <p:cNvSpPr>
            <a:spLocks noChangeArrowheads="1"/>
          </p:cNvSpPr>
          <p:nvPr/>
        </p:nvSpPr>
        <p:spPr bwMode="auto">
          <a:xfrm>
            <a:off x="3122613" y="6254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35" name="Oval 195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36" name="Oval 196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37" name="Oval 197"/>
          <p:cNvSpPr>
            <a:spLocks noChangeArrowheads="1"/>
          </p:cNvSpPr>
          <p:nvPr/>
        </p:nvSpPr>
        <p:spPr bwMode="auto">
          <a:xfrm>
            <a:off x="3130550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38" name="Oval 198"/>
          <p:cNvSpPr>
            <a:spLocks noChangeArrowheads="1"/>
          </p:cNvSpPr>
          <p:nvPr/>
        </p:nvSpPr>
        <p:spPr bwMode="auto">
          <a:xfrm>
            <a:off x="2054225" y="5961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39" name="Oval 199"/>
          <p:cNvSpPr>
            <a:spLocks noChangeArrowheads="1"/>
          </p:cNvSpPr>
          <p:nvPr/>
        </p:nvSpPr>
        <p:spPr bwMode="auto">
          <a:xfrm>
            <a:off x="2298700" y="593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40" name="Oval 200"/>
          <p:cNvSpPr>
            <a:spLocks noChangeArrowheads="1"/>
          </p:cNvSpPr>
          <p:nvPr/>
        </p:nvSpPr>
        <p:spPr bwMode="auto">
          <a:xfrm>
            <a:off x="2068513" y="5867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41" name="Oval 201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42" name="Oval 202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43" name="Oval 203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44" name="Oval 204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45" name="Oval 205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46" name="Oval 206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47" name="Oval 207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48" name="Oval 208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49" name="Oval 209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50" name="Oval 210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51" name="Oval 211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52" name="Oval 212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53" name="Oval 213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54" name="Oval 214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8455" name="Group 215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138456" name="Oval 21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457" name="Oval 21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458" name="Oval 21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459" name="Oval 21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460" name="Oval 22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461" name="Oval 22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8462" name="Oval 222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63" name="Oval 223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64" name="Oval 224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65" name="Oval 225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66" name="Oval 226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67" name="Oval 227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68" name="Line 228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69" name="Line 229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70" name="Line 230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71" name="Line 231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72" name="Line 232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73" name="Line 233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74" name="Line 234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75" name="Line 235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76" name="Line 236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77" name="Line 237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78" name="Line 238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79" name="Line 239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80" name="Line 240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81" name="Line 241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82" name="Line 242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83" name="Line 243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84" name="Line 244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85" name="Line 245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86" name="Line 246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87" name="Line 247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88" name="Line 248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89" name="Line 249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90" name="Line 250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91" name="Line 251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92" name="Line 252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93" name="Line 253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94" name="Line 254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95" name="Line 255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96" name="Line 256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97" name="Line 257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98" name="Line 258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99" name="Line 259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00" name="Line 260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01" name="Line 261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02" name="Line 262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03" name="Line 263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04" name="Line 264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05" name="Line 265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06" name="Line 266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07" name="Line 267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08" name="Line 268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09" name="Line 269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10" name="Line 270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11" name="Line 271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12" name="Line 272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13" name="Line 273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14" name="Line 274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15" name="Line 275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16" name="Line 276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17" name="Line 277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18" name="Line 278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19" name="Line 279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20" name="Line 280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21" name="Line 281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22" name="Line 282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23" name="Line 283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24" name="Line 284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25" name="Line 285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26" name="Line 286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27" name="Line 287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28" name="Line 288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29" name="Line 289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30" name="Line 290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31" name="Line 291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32" name="Line 292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33" name="Line 293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34" name="Line 294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35" name="Line 295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36" name="Line 296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37" name="Line 297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38" name="Line 298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39" name="Line 299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40" name="Line 300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41" name="Line 301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42" name="Line 302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43" name="Line 303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44" name="Line 304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45" name="Line 305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46" name="Line 306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47" name="Line 307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48" name="Line 308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49" name="Line 309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50" name="Line 310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51" name="Line 311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52" name="Line 312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53" name="Line 313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54" name="Line 314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55" name="Line 315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56" name="Line 316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57" name="Line 317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58" name="Line 318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59" name="Line 319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60" name="Line 320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61" name="Line 321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62" name="Line 322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63" name="Line 323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64" name="Line 324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65" name="Line 325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66" name="Line 326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67" name="Line 327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68" name="Line 328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69" name="Line 329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70" name="Line 330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71" name="Line 331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72" name="Line 332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73" name="Line 333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74" name="Line 334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75" name="Line 335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76" name="Line 336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77" name="Line 337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78" name="Line 338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79" name="Line 339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80" name="Line 340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81" name="Line 341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82" name="Line 342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83" name="Line 343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84" name="Line 344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85" name="Line 345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86" name="Line 346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87" name="Line 347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88" name="Line 348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89" name="Line 349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90" name="Line 350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91" name="Line 351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92" name="Line 352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93" name="Line 353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94" name="Line 354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95" name="Line 355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96" name="Line 356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97" name="Line 357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98" name="Line 358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99" name="Line 359"/>
          <p:cNvSpPr>
            <a:spLocks noChangeShapeType="1"/>
          </p:cNvSpPr>
          <p:nvPr/>
        </p:nvSpPr>
        <p:spPr bwMode="auto">
          <a:xfrm flipH="1" flipV="1">
            <a:off x="1579563" y="5478463"/>
            <a:ext cx="566737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00" name="Line 360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01" name="Line 361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02" name="Line 362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03" name="Line 363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04" name="Line 364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05" name="Line 365"/>
          <p:cNvSpPr>
            <a:spLocks noChangeShapeType="1"/>
          </p:cNvSpPr>
          <p:nvPr/>
        </p:nvSpPr>
        <p:spPr bwMode="auto">
          <a:xfrm>
            <a:off x="4792663" y="2730500"/>
            <a:ext cx="642937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06" name="Line 366"/>
          <p:cNvSpPr>
            <a:spLocks noChangeShapeType="1"/>
          </p:cNvSpPr>
          <p:nvPr/>
        </p:nvSpPr>
        <p:spPr bwMode="auto">
          <a:xfrm>
            <a:off x="4897438" y="2738438"/>
            <a:ext cx="550862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07" name="Line 367"/>
          <p:cNvSpPr>
            <a:spLocks noChangeShapeType="1"/>
          </p:cNvSpPr>
          <p:nvPr/>
        </p:nvSpPr>
        <p:spPr bwMode="auto">
          <a:xfrm>
            <a:off x="4970463" y="2714625"/>
            <a:ext cx="515937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08" name="Line 368"/>
          <p:cNvSpPr>
            <a:spLocks noChangeShapeType="1"/>
          </p:cNvSpPr>
          <p:nvPr/>
        </p:nvSpPr>
        <p:spPr bwMode="auto">
          <a:xfrm>
            <a:off x="5016500" y="2659063"/>
            <a:ext cx="5334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09" name="Line 369"/>
          <p:cNvSpPr>
            <a:spLocks noChangeShapeType="1"/>
          </p:cNvSpPr>
          <p:nvPr/>
        </p:nvSpPr>
        <p:spPr bwMode="auto">
          <a:xfrm>
            <a:off x="5049838" y="2595563"/>
            <a:ext cx="568325" cy="566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10" name="Line 370"/>
          <p:cNvSpPr>
            <a:spLocks noChangeShapeType="1"/>
          </p:cNvSpPr>
          <p:nvPr/>
        </p:nvSpPr>
        <p:spPr bwMode="auto">
          <a:xfrm flipV="1">
            <a:off x="5710238" y="2933700"/>
            <a:ext cx="588962" cy="24923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11" name="Line 371"/>
          <p:cNvSpPr>
            <a:spLocks noChangeShapeType="1"/>
          </p:cNvSpPr>
          <p:nvPr/>
        </p:nvSpPr>
        <p:spPr bwMode="auto">
          <a:xfrm flipV="1">
            <a:off x="5765800" y="2997200"/>
            <a:ext cx="512763" cy="233363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12" name="Line 372"/>
          <p:cNvSpPr>
            <a:spLocks noChangeShapeType="1"/>
          </p:cNvSpPr>
          <p:nvPr/>
        </p:nvSpPr>
        <p:spPr bwMode="auto">
          <a:xfrm flipV="1">
            <a:off x="5799138" y="3078163"/>
            <a:ext cx="482600" cy="198437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13" name="Line 373"/>
          <p:cNvSpPr>
            <a:spLocks noChangeShapeType="1"/>
          </p:cNvSpPr>
          <p:nvPr/>
        </p:nvSpPr>
        <p:spPr bwMode="auto">
          <a:xfrm flipV="1">
            <a:off x="5816600" y="3141663"/>
            <a:ext cx="503238" cy="198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14" name="Line 374"/>
          <p:cNvSpPr>
            <a:spLocks noChangeShapeType="1"/>
          </p:cNvSpPr>
          <p:nvPr/>
        </p:nvSpPr>
        <p:spPr bwMode="auto">
          <a:xfrm flipV="1">
            <a:off x="5799138" y="3195638"/>
            <a:ext cx="588962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15" name="Line 375"/>
          <p:cNvSpPr>
            <a:spLocks noChangeShapeType="1"/>
          </p:cNvSpPr>
          <p:nvPr/>
        </p:nvSpPr>
        <p:spPr bwMode="auto">
          <a:xfrm>
            <a:off x="6634163" y="2938463"/>
            <a:ext cx="638175" cy="541337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16" name="Line 376"/>
          <p:cNvSpPr>
            <a:spLocks noChangeShapeType="1"/>
          </p:cNvSpPr>
          <p:nvPr/>
        </p:nvSpPr>
        <p:spPr bwMode="auto">
          <a:xfrm>
            <a:off x="6659563" y="3040063"/>
            <a:ext cx="515937" cy="439737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17" name="Line 377"/>
          <p:cNvSpPr>
            <a:spLocks noChangeShapeType="1"/>
          </p:cNvSpPr>
          <p:nvPr/>
        </p:nvSpPr>
        <p:spPr bwMode="auto">
          <a:xfrm>
            <a:off x="6642100" y="3119438"/>
            <a:ext cx="457200" cy="38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18" name="Line 378"/>
          <p:cNvSpPr>
            <a:spLocks noChangeShapeType="1"/>
          </p:cNvSpPr>
          <p:nvPr/>
        </p:nvSpPr>
        <p:spPr bwMode="auto">
          <a:xfrm>
            <a:off x="6604000" y="3170238"/>
            <a:ext cx="444500" cy="38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19" name="Line 379"/>
          <p:cNvSpPr>
            <a:spLocks noChangeShapeType="1"/>
          </p:cNvSpPr>
          <p:nvPr/>
        </p:nvSpPr>
        <p:spPr bwMode="auto">
          <a:xfrm>
            <a:off x="6519863" y="3217863"/>
            <a:ext cx="508000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20" name="Line 380"/>
          <p:cNvSpPr>
            <a:spLocks noChangeShapeType="1"/>
          </p:cNvSpPr>
          <p:nvPr/>
        </p:nvSpPr>
        <p:spPr bwMode="auto">
          <a:xfrm flipH="1">
            <a:off x="6832600" y="3738563"/>
            <a:ext cx="203200" cy="638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21" name="Line 381"/>
          <p:cNvSpPr>
            <a:spLocks noChangeShapeType="1"/>
          </p:cNvSpPr>
          <p:nvPr/>
        </p:nvSpPr>
        <p:spPr bwMode="auto">
          <a:xfrm flipH="1">
            <a:off x="6913563" y="3814763"/>
            <a:ext cx="1778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22" name="Line 382"/>
          <p:cNvSpPr>
            <a:spLocks noChangeShapeType="1"/>
          </p:cNvSpPr>
          <p:nvPr/>
        </p:nvSpPr>
        <p:spPr bwMode="auto">
          <a:xfrm flipH="1">
            <a:off x="6985000" y="3852863"/>
            <a:ext cx="173038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23" name="Line 383"/>
          <p:cNvSpPr>
            <a:spLocks noChangeShapeType="1"/>
          </p:cNvSpPr>
          <p:nvPr/>
        </p:nvSpPr>
        <p:spPr bwMode="auto">
          <a:xfrm flipH="1">
            <a:off x="7035800" y="3860800"/>
            <a:ext cx="2032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24" name="Line 384"/>
          <p:cNvSpPr>
            <a:spLocks noChangeShapeType="1"/>
          </p:cNvSpPr>
          <p:nvPr/>
        </p:nvSpPr>
        <p:spPr bwMode="auto">
          <a:xfrm flipH="1">
            <a:off x="7073900" y="3805238"/>
            <a:ext cx="274638" cy="715962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25" name="Line 385"/>
          <p:cNvSpPr>
            <a:spLocks noChangeShapeType="1"/>
          </p:cNvSpPr>
          <p:nvPr/>
        </p:nvSpPr>
        <p:spPr bwMode="auto">
          <a:xfrm flipH="1" flipV="1">
            <a:off x="5981700" y="4335463"/>
            <a:ext cx="766763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26" name="Line 386"/>
          <p:cNvSpPr>
            <a:spLocks noChangeShapeType="1"/>
          </p:cNvSpPr>
          <p:nvPr/>
        </p:nvSpPr>
        <p:spPr bwMode="auto">
          <a:xfrm>
            <a:off x="6002338" y="4391025"/>
            <a:ext cx="703262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27" name="Line 387"/>
          <p:cNvSpPr>
            <a:spLocks noChangeShapeType="1"/>
          </p:cNvSpPr>
          <p:nvPr/>
        </p:nvSpPr>
        <p:spPr bwMode="auto">
          <a:xfrm flipH="1" flipV="1">
            <a:off x="6011863" y="4452938"/>
            <a:ext cx="681037" cy="9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28" name="Line 388"/>
          <p:cNvSpPr>
            <a:spLocks noChangeShapeType="1"/>
          </p:cNvSpPr>
          <p:nvPr/>
        </p:nvSpPr>
        <p:spPr bwMode="auto">
          <a:xfrm>
            <a:off x="5999163" y="4510088"/>
            <a:ext cx="701675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29" name="Line 389"/>
          <p:cNvSpPr>
            <a:spLocks noChangeShapeType="1"/>
          </p:cNvSpPr>
          <p:nvPr/>
        </p:nvSpPr>
        <p:spPr bwMode="auto">
          <a:xfrm>
            <a:off x="5969000" y="4567238"/>
            <a:ext cx="749300" cy="9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30" name="Line 390"/>
          <p:cNvSpPr>
            <a:spLocks noChangeShapeType="1"/>
          </p:cNvSpPr>
          <p:nvPr/>
        </p:nvSpPr>
        <p:spPr bwMode="auto">
          <a:xfrm>
            <a:off x="5803900" y="3446463"/>
            <a:ext cx="160338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31" name="Line 391"/>
          <p:cNvSpPr>
            <a:spLocks noChangeShapeType="1"/>
          </p:cNvSpPr>
          <p:nvPr/>
        </p:nvSpPr>
        <p:spPr bwMode="auto">
          <a:xfrm>
            <a:off x="5775325" y="3500438"/>
            <a:ext cx="123825" cy="754062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32" name="Line 392"/>
          <p:cNvSpPr>
            <a:spLocks noChangeShapeType="1"/>
          </p:cNvSpPr>
          <p:nvPr/>
        </p:nvSpPr>
        <p:spPr bwMode="auto">
          <a:xfrm>
            <a:off x="5721350" y="3540125"/>
            <a:ext cx="92075" cy="71120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33" name="Line 393"/>
          <p:cNvSpPr>
            <a:spLocks noChangeShapeType="1"/>
          </p:cNvSpPr>
          <p:nvPr/>
        </p:nvSpPr>
        <p:spPr bwMode="auto">
          <a:xfrm>
            <a:off x="5657850" y="3548063"/>
            <a:ext cx="98425" cy="703262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34" name="Line 394"/>
          <p:cNvSpPr>
            <a:spLocks noChangeShapeType="1"/>
          </p:cNvSpPr>
          <p:nvPr/>
        </p:nvSpPr>
        <p:spPr bwMode="auto">
          <a:xfrm>
            <a:off x="5586413" y="3543300"/>
            <a:ext cx="114300" cy="766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635" name="Text Box 395"/>
          <p:cNvSpPr txBox="1">
            <a:spLocks noChangeArrowheads="1"/>
          </p:cNvSpPr>
          <p:nvPr/>
        </p:nvSpPr>
        <p:spPr bwMode="auto">
          <a:xfrm>
            <a:off x="12700" y="804863"/>
            <a:ext cx="3943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Laman subgraph CONDENSATION</a:t>
            </a:r>
          </a:p>
        </p:txBody>
      </p:sp>
      <p:sp>
        <p:nvSpPr>
          <p:cNvPr id="138636" name="Oval 396"/>
          <p:cNvSpPr>
            <a:spLocks noChangeArrowheads="1"/>
          </p:cNvSpPr>
          <p:nvPr/>
        </p:nvSpPr>
        <p:spPr bwMode="auto">
          <a:xfrm>
            <a:off x="5181600" y="2628900"/>
            <a:ext cx="2413000" cy="2413000"/>
          </a:xfrm>
          <a:prstGeom prst="ellipse">
            <a:avLst/>
          </a:prstGeom>
          <a:solidFill>
            <a:srgbClr val="FF0000"/>
          </a:solidFill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8637" name="Group 397"/>
          <p:cNvGrpSpPr>
            <a:grpSpLocks/>
          </p:cNvGrpSpPr>
          <p:nvPr/>
        </p:nvGrpSpPr>
        <p:grpSpPr bwMode="auto">
          <a:xfrm>
            <a:off x="6272213" y="3673475"/>
            <a:ext cx="234950" cy="247650"/>
            <a:chOff x="292" y="828"/>
            <a:chExt cx="148" cy="156"/>
          </a:xfrm>
        </p:grpSpPr>
        <p:sp>
          <p:nvSpPr>
            <p:cNvPr id="138638" name="Oval 39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639" name="Oval 39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640" name="Oval 40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641" name="Oval 40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642" name="Oval 40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643" name="Oval 40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4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405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291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292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293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294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295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296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297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298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299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00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01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02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03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04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05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06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07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08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09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10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11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12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13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14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15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16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23" name="Oval 35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24" name="Oval 36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25" name="Oval 37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26" name="Oval 38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27" name="Oval 39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28" name="Oval 40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29" name="Oval 41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30" name="Oval 42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31" name="Oval 43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32" name="Oval 44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33" name="Oval 45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34" name="Oval 46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35" name="Oval 47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36" name="Oval 48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37" name="Oval 49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38" name="Oval 50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39" name="Oval 51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40" name="Oval 52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41" name="Oval 53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42" name="Oval 54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43" name="Oval 55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44" name="Oval 56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45" name="Oval 57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46" name="Oval 58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47" name="Oval 59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48" name="Oval 60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49" name="Oval 61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50" name="Oval 62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51" name="Oval 63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52" name="Oval 64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53" name="Oval 65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54" name="Oval 66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55" name="Oval 67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56" name="Oval 68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57" name="Oval 69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58" name="Oval 70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59" name="Oval 71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60" name="Oval 72"/>
          <p:cNvSpPr>
            <a:spLocks noChangeArrowheads="1"/>
          </p:cNvSpPr>
          <p:nvPr/>
        </p:nvSpPr>
        <p:spPr bwMode="auto">
          <a:xfrm>
            <a:off x="3789363" y="30797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61" name="Oval 73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62" name="Oval 74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63" name="Oval 75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64" name="Oval 76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65" name="Oval 77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66" name="Oval 78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67" name="Oval 79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68" name="Oval 80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69" name="Oval 81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70" name="Oval 82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71" name="Oval 83"/>
          <p:cNvSpPr>
            <a:spLocks noChangeArrowheads="1"/>
          </p:cNvSpPr>
          <p:nvPr/>
        </p:nvSpPr>
        <p:spPr bwMode="auto">
          <a:xfrm>
            <a:off x="5386388" y="2022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72" name="Oval 84"/>
          <p:cNvSpPr>
            <a:spLocks noChangeArrowheads="1"/>
          </p:cNvSpPr>
          <p:nvPr/>
        </p:nvSpPr>
        <p:spPr bwMode="auto">
          <a:xfrm>
            <a:off x="5289550" y="1863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73" name="Oval 85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74" name="Oval 86"/>
          <p:cNvSpPr>
            <a:spLocks noChangeArrowheads="1"/>
          </p:cNvSpPr>
          <p:nvPr/>
        </p:nvSpPr>
        <p:spPr bwMode="auto">
          <a:xfrm>
            <a:off x="5313363" y="2009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75" name="Oval 87"/>
          <p:cNvSpPr>
            <a:spLocks noChangeArrowheads="1"/>
          </p:cNvSpPr>
          <p:nvPr/>
        </p:nvSpPr>
        <p:spPr bwMode="auto">
          <a:xfrm>
            <a:off x="5300663" y="1939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76" name="Oval 88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77" name="Oval 89"/>
          <p:cNvSpPr>
            <a:spLocks noChangeArrowheads="1"/>
          </p:cNvSpPr>
          <p:nvPr/>
        </p:nvSpPr>
        <p:spPr bwMode="auto">
          <a:xfrm>
            <a:off x="4986338" y="2744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78" name="Oval 90"/>
          <p:cNvSpPr>
            <a:spLocks noChangeArrowheads="1"/>
          </p:cNvSpPr>
          <p:nvPr/>
        </p:nvSpPr>
        <p:spPr bwMode="auto">
          <a:xfrm>
            <a:off x="4929188" y="27733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79" name="Oval 91"/>
          <p:cNvSpPr>
            <a:spLocks noChangeArrowheads="1"/>
          </p:cNvSpPr>
          <p:nvPr/>
        </p:nvSpPr>
        <p:spPr bwMode="auto">
          <a:xfrm>
            <a:off x="5086350" y="2644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80" name="Oval 92"/>
          <p:cNvSpPr>
            <a:spLocks noChangeArrowheads="1"/>
          </p:cNvSpPr>
          <p:nvPr/>
        </p:nvSpPr>
        <p:spPr bwMode="auto">
          <a:xfrm>
            <a:off x="4859338" y="2782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81" name="Oval 93"/>
          <p:cNvSpPr>
            <a:spLocks noChangeArrowheads="1"/>
          </p:cNvSpPr>
          <p:nvPr/>
        </p:nvSpPr>
        <p:spPr bwMode="auto">
          <a:xfrm>
            <a:off x="5056188" y="2713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82" name="Oval 94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83" name="Oval 95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84" name="Oval 96"/>
          <p:cNvSpPr>
            <a:spLocks noChangeArrowheads="1"/>
          </p:cNvSpPr>
          <p:nvPr/>
        </p:nvSpPr>
        <p:spPr bwMode="auto">
          <a:xfrm>
            <a:off x="6391275" y="1606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85" name="Oval 97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86" name="Oval 98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87" name="Oval 99"/>
          <p:cNvSpPr>
            <a:spLocks noChangeArrowheads="1"/>
          </p:cNvSpPr>
          <p:nvPr/>
        </p:nvSpPr>
        <p:spPr bwMode="auto">
          <a:xfrm>
            <a:off x="6278563" y="1724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88" name="Oval 100"/>
          <p:cNvSpPr>
            <a:spLocks noChangeArrowheads="1"/>
          </p:cNvSpPr>
          <p:nvPr/>
        </p:nvSpPr>
        <p:spPr bwMode="auto">
          <a:xfrm>
            <a:off x="6337300" y="166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01" name="Oval 113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02" name="Oval 114"/>
          <p:cNvSpPr>
            <a:spLocks noChangeArrowheads="1"/>
          </p:cNvSpPr>
          <p:nvPr/>
        </p:nvSpPr>
        <p:spPr bwMode="auto">
          <a:xfrm>
            <a:off x="3870325" y="42513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03" name="Oval 115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04" name="Oval 116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05" name="Oval 117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06" name="Oval 118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07" name="Oval 119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08" name="Oval 120"/>
          <p:cNvSpPr>
            <a:spLocks noChangeArrowheads="1"/>
          </p:cNvSpPr>
          <p:nvPr/>
        </p:nvSpPr>
        <p:spPr bwMode="auto">
          <a:xfrm>
            <a:off x="7464425" y="2214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09" name="Oval 121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10" name="Oval 122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11" name="Oval 123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12" name="Oval 124"/>
          <p:cNvSpPr>
            <a:spLocks noChangeArrowheads="1"/>
          </p:cNvSpPr>
          <p:nvPr/>
        </p:nvSpPr>
        <p:spPr bwMode="auto">
          <a:xfrm>
            <a:off x="7366000" y="2233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19" name="Oval 131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20" name="Oval 132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21" name="Oval 133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22" name="Oval 134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23" name="Oval 135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24" name="Oval 136"/>
          <p:cNvSpPr>
            <a:spLocks noChangeArrowheads="1"/>
          </p:cNvSpPr>
          <p:nvPr/>
        </p:nvSpPr>
        <p:spPr bwMode="auto">
          <a:xfrm>
            <a:off x="8054975" y="3032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25" name="Oval 137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26" name="Oval 138"/>
          <p:cNvSpPr>
            <a:spLocks noChangeArrowheads="1"/>
          </p:cNvSpPr>
          <p:nvPr/>
        </p:nvSpPr>
        <p:spPr bwMode="auto">
          <a:xfrm>
            <a:off x="8350250" y="408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27" name="Oval 139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28" name="Oval 140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29" name="Oval 141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30" name="Oval 142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31" name="Oval 143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32" name="Oval 144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33" name="Oval 145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34" name="Oval 146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35" name="Oval 147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36" name="Oval 148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43" name="Oval 155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44" name="Oval 156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45" name="Oval 157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46" name="Oval 158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47" name="Oval 159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48" name="Oval 160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49" name="Oval 161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50" name="Oval 162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51" name="Oval 163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52" name="Oval 164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53" name="Oval 165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54" name="Oval 166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62" name="Oval 174"/>
          <p:cNvSpPr>
            <a:spLocks noChangeArrowheads="1"/>
          </p:cNvSpPr>
          <p:nvPr/>
        </p:nvSpPr>
        <p:spPr bwMode="auto">
          <a:xfrm>
            <a:off x="5106988" y="55245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63" name="Oval 175"/>
          <p:cNvSpPr>
            <a:spLocks noChangeArrowheads="1"/>
          </p:cNvSpPr>
          <p:nvPr/>
        </p:nvSpPr>
        <p:spPr bwMode="auto">
          <a:xfrm>
            <a:off x="5054600" y="5481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64" name="Oval 176"/>
          <p:cNvSpPr>
            <a:spLocks noChangeArrowheads="1"/>
          </p:cNvSpPr>
          <p:nvPr/>
        </p:nvSpPr>
        <p:spPr bwMode="auto">
          <a:xfrm>
            <a:off x="5091113" y="55975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65" name="Oval 177"/>
          <p:cNvSpPr>
            <a:spLocks noChangeArrowheads="1"/>
          </p:cNvSpPr>
          <p:nvPr/>
        </p:nvSpPr>
        <p:spPr bwMode="auto">
          <a:xfrm>
            <a:off x="5267325" y="557847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66" name="Oval 178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67" name="Oval 179"/>
          <p:cNvSpPr>
            <a:spLocks noChangeArrowheads="1"/>
          </p:cNvSpPr>
          <p:nvPr/>
        </p:nvSpPr>
        <p:spPr bwMode="auto">
          <a:xfrm>
            <a:off x="5180013" y="55768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68" name="Oval 180"/>
          <p:cNvSpPr>
            <a:spLocks noChangeArrowheads="1"/>
          </p:cNvSpPr>
          <p:nvPr/>
        </p:nvSpPr>
        <p:spPr bwMode="auto">
          <a:xfrm>
            <a:off x="4370388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69" name="Oval 181"/>
          <p:cNvSpPr>
            <a:spLocks noChangeArrowheads="1"/>
          </p:cNvSpPr>
          <p:nvPr/>
        </p:nvSpPr>
        <p:spPr bwMode="auto">
          <a:xfrm>
            <a:off x="4597400" y="603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70" name="Oval 182"/>
          <p:cNvSpPr>
            <a:spLocks noChangeArrowheads="1"/>
          </p:cNvSpPr>
          <p:nvPr/>
        </p:nvSpPr>
        <p:spPr bwMode="auto">
          <a:xfrm>
            <a:off x="4408488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71" name="Oval 183"/>
          <p:cNvSpPr>
            <a:spLocks noChangeArrowheads="1"/>
          </p:cNvSpPr>
          <p:nvPr/>
        </p:nvSpPr>
        <p:spPr bwMode="auto">
          <a:xfrm>
            <a:off x="4327525" y="60753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72" name="Oval 184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73" name="Oval 185"/>
          <p:cNvSpPr>
            <a:spLocks noChangeArrowheads="1"/>
          </p:cNvSpPr>
          <p:nvPr/>
        </p:nvSpPr>
        <p:spPr bwMode="auto">
          <a:xfrm>
            <a:off x="4471988" y="6243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74" name="Oval 186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75" name="Oval 187"/>
          <p:cNvSpPr>
            <a:spLocks noChangeArrowheads="1"/>
          </p:cNvSpPr>
          <p:nvPr/>
        </p:nvSpPr>
        <p:spPr bwMode="auto">
          <a:xfrm>
            <a:off x="4546600" y="50514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76" name="Oval 188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77" name="Oval 189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78" name="Oval 190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79" name="Oval 191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80" name="Oval 192"/>
          <p:cNvSpPr>
            <a:spLocks noChangeArrowheads="1"/>
          </p:cNvSpPr>
          <p:nvPr/>
        </p:nvSpPr>
        <p:spPr bwMode="auto">
          <a:xfrm>
            <a:off x="3143250" y="6342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81" name="Oval 193"/>
          <p:cNvSpPr>
            <a:spLocks noChangeArrowheads="1"/>
          </p:cNvSpPr>
          <p:nvPr/>
        </p:nvSpPr>
        <p:spPr bwMode="auto">
          <a:xfrm>
            <a:off x="3378200" y="6257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82" name="Oval 194"/>
          <p:cNvSpPr>
            <a:spLocks noChangeArrowheads="1"/>
          </p:cNvSpPr>
          <p:nvPr/>
        </p:nvSpPr>
        <p:spPr bwMode="auto">
          <a:xfrm>
            <a:off x="3122613" y="6254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83" name="Oval 195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84" name="Oval 196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85" name="Oval 197"/>
          <p:cNvSpPr>
            <a:spLocks noChangeArrowheads="1"/>
          </p:cNvSpPr>
          <p:nvPr/>
        </p:nvSpPr>
        <p:spPr bwMode="auto">
          <a:xfrm>
            <a:off x="3130550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86" name="Oval 198"/>
          <p:cNvSpPr>
            <a:spLocks noChangeArrowheads="1"/>
          </p:cNvSpPr>
          <p:nvPr/>
        </p:nvSpPr>
        <p:spPr bwMode="auto">
          <a:xfrm>
            <a:off x="2054225" y="5961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87" name="Oval 199"/>
          <p:cNvSpPr>
            <a:spLocks noChangeArrowheads="1"/>
          </p:cNvSpPr>
          <p:nvPr/>
        </p:nvSpPr>
        <p:spPr bwMode="auto">
          <a:xfrm>
            <a:off x="2298700" y="593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88" name="Oval 200"/>
          <p:cNvSpPr>
            <a:spLocks noChangeArrowheads="1"/>
          </p:cNvSpPr>
          <p:nvPr/>
        </p:nvSpPr>
        <p:spPr bwMode="auto">
          <a:xfrm>
            <a:off x="2068513" y="5867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89" name="Oval 201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90" name="Oval 202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91" name="Oval 203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92" name="Oval 204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93" name="Oval 205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94" name="Oval 206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95" name="Oval 207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96" name="Oval 208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97" name="Oval 209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98" name="Oval 210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99" name="Oval 211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00" name="Oval 212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01" name="Oval 213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02" name="Oval 214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0503" name="Group 215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140504" name="Oval 21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505" name="Oval 21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506" name="Oval 21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507" name="Oval 21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508" name="Oval 22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509" name="Oval 22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0510" name="Oval 222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11" name="Oval 223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12" name="Oval 224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13" name="Oval 225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14" name="Oval 226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15" name="Oval 227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16" name="Line 228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17" name="Line 229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18" name="Line 230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19" name="Line 231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20" name="Line 232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21" name="Line 233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22" name="Line 234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23" name="Line 235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24" name="Line 236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25" name="Line 237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26" name="Line 238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27" name="Line 239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28" name="Line 240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29" name="Line 241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30" name="Line 242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31" name="Line 243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32" name="Line 244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33" name="Line 245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34" name="Line 246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35" name="Line 247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36" name="Line 248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37" name="Line 249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38" name="Line 250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39" name="Line 251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40" name="Line 252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41" name="Line 253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42" name="Line 254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43" name="Line 255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44" name="Line 256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45" name="Line 257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46" name="Line 258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47" name="Line 259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48" name="Line 260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49" name="Line 261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50" name="Line 262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51" name="Line 263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52" name="Line 264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53" name="Line 265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54" name="Line 266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55" name="Line 267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56" name="Line 268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57" name="Line 269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58" name="Line 270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59" name="Line 271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60" name="Line 272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61" name="Line 273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62" name="Line 274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63" name="Line 275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64" name="Line 276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65" name="Line 277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66" name="Line 278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67" name="Line 279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68" name="Line 280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69" name="Line 281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70" name="Line 282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71" name="Line 283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72" name="Line 284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73" name="Line 285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74" name="Line 286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75" name="Line 287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76" name="Line 288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77" name="Line 289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78" name="Line 290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79" name="Line 291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80" name="Line 292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81" name="Line 293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82" name="Line 294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83" name="Line 295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84" name="Line 296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85" name="Line 297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86" name="Line 298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87" name="Line 299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88" name="Line 300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89" name="Line 301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90" name="Line 302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91" name="Line 303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92" name="Line 304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93" name="Line 305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94" name="Line 306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95" name="Line 307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96" name="Line 308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97" name="Line 309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98" name="Line 310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599" name="Line 311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00" name="Line 312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01" name="Line 313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02" name="Line 314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03" name="Line 315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04" name="Line 316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05" name="Line 317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06" name="Line 318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07" name="Line 319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08" name="Line 320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09" name="Line 321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10" name="Line 322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11" name="Line 323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12" name="Line 324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13" name="Line 325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14" name="Line 326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15" name="Line 327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16" name="Line 328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17" name="Line 329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18" name="Line 330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19" name="Line 331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20" name="Line 332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21" name="Line 333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22" name="Line 334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23" name="Line 335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24" name="Line 336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25" name="Line 337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26" name="Line 338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27" name="Line 339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28" name="Line 340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29" name="Line 341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30" name="Line 342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31" name="Line 343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32" name="Line 344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33" name="Line 345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34" name="Line 346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35" name="Line 347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36" name="Line 348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37" name="Line 349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38" name="Line 350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39" name="Line 351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40" name="Line 352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41" name="Line 353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42" name="Line 354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43" name="Line 355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44" name="Line 356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45" name="Line 357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46" name="Line 358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47" name="Line 359"/>
          <p:cNvSpPr>
            <a:spLocks noChangeShapeType="1"/>
          </p:cNvSpPr>
          <p:nvPr/>
        </p:nvSpPr>
        <p:spPr bwMode="auto">
          <a:xfrm flipH="1" flipV="1">
            <a:off x="1579563" y="5478463"/>
            <a:ext cx="566737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48" name="Line 360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49" name="Line 361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50" name="Line 362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51" name="Line 363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52" name="Line 364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83" name="Text Box 395"/>
          <p:cNvSpPr txBox="1">
            <a:spLocks noChangeArrowheads="1"/>
          </p:cNvSpPr>
          <p:nvPr/>
        </p:nvSpPr>
        <p:spPr bwMode="auto">
          <a:xfrm>
            <a:off x="12700" y="804863"/>
            <a:ext cx="3943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Laman subgraph CONDENSATION</a:t>
            </a:r>
          </a:p>
        </p:txBody>
      </p:sp>
      <p:sp>
        <p:nvSpPr>
          <p:cNvPr id="140684" name="Oval 396"/>
          <p:cNvSpPr>
            <a:spLocks noChangeArrowheads="1"/>
          </p:cNvSpPr>
          <p:nvPr/>
        </p:nvSpPr>
        <p:spPr bwMode="auto">
          <a:xfrm>
            <a:off x="5626100" y="3556000"/>
            <a:ext cx="533400" cy="533400"/>
          </a:xfrm>
          <a:prstGeom prst="ellipse">
            <a:avLst/>
          </a:prstGeom>
          <a:solidFill>
            <a:srgbClr val="FF0000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0685" name="Group 397"/>
          <p:cNvGrpSpPr>
            <a:grpSpLocks/>
          </p:cNvGrpSpPr>
          <p:nvPr/>
        </p:nvGrpSpPr>
        <p:grpSpPr bwMode="auto">
          <a:xfrm>
            <a:off x="5783263" y="3698875"/>
            <a:ext cx="234950" cy="247650"/>
            <a:chOff x="292" y="828"/>
            <a:chExt cx="148" cy="156"/>
          </a:xfrm>
        </p:grpSpPr>
        <p:sp>
          <p:nvSpPr>
            <p:cNvPr id="140686" name="Oval 398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687" name="Oval 399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688" name="Oval 400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689" name="Oval 401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690" name="Oval 402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691" name="Oval 403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0692" name="Line 404"/>
          <p:cNvSpPr>
            <a:spLocks noChangeShapeType="1"/>
          </p:cNvSpPr>
          <p:nvPr/>
        </p:nvSpPr>
        <p:spPr bwMode="auto">
          <a:xfrm>
            <a:off x="5049838" y="2603500"/>
            <a:ext cx="901700" cy="960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93" name="Line 405"/>
          <p:cNvSpPr>
            <a:spLocks noChangeShapeType="1"/>
          </p:cNvSpPr>
          <p:nvPr/>
        </p:nvSpPr>
        <p:spPr bwMode="auto">
          <a:xfrm>
            <a:off x="5016500" y="2659063"/>
            <a:ext cx="808038" cy="904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94" name="Line 406"/>
          <p:cNvSpPr>
            <a:spLocks noChangeShapeType="1"/>
          </p:cNvSpPr>
          <p:nvPr/>
        </p:nvSpPr>
        <p:spPr bwMode="auto">
          <a:xfrm>
            <a:off x="4965700" y="2713038"/>
            <a:ext cx="7747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95" name="Line 407"/>
          <p:cNvSpPr>
            <a:spLocks noChangeShapeType="1"/>
          </p:cNvSpPr>
          <p:nvPr/>
        </p:nvSpPr>
        <p:spPr bwMode="auto">
          <a:xfrm>
            <a:off x="4910138" y="2738438"/>
            <a:ext cx="766762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96" name="Line 408"/>
          <p:cNvSpPr>
            <a:spLocks noChangeShapeType="1"/>
          </p:cNvSpPr>
          <p:nvPr/>
        </p:nvSpPr>
        <p:spPr bwMode="auto">
          <a:xfrm>
            <a:off x="4827588" y="2735263"/>
            <a:ext cx="806450" cy="998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697" name="Text Box 409"/>
          <p:cNvSpPr txBox="1">
            <a:spLocks noChangeArrowheads="1"/>
          </p:cNvSpPr>
          <p:nvPr/>
        </p:nvSpPr>
        <p:spPr bwMode="auto">
          <a:xfrm>
            <a:off x="5357813" y="4219575"/>
            <a:ext cx="4762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 b="1"/>
              <a:t>?</a:t>
            </a:r>
            <a:endParaRPr lang="en-US"/>
          </a:p>
        </p:txBody>
      </p:sp>
      <p:sp>
        <p:nvSpPr>
          <p:cNvPr id="344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45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39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0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1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2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3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4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5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6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7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8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9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50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51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52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53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54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55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56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57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58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59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60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61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62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63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64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66" name="Oval 30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67" name="Oval 31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68" name="Oval 32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69" name="Oval 33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0" name="Oval 34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1" name="Oval 35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2" name="Oval 36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3" name="Oval 37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4" name="Oval 38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5" name="Oval 39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6" name="Oval 40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7" name="Oval 41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8" name="Oval 42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9" name="Oval 43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80" name="Oval 44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81" name="Oval 45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82" name="Oval 46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83" name="Oval 47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84" name="Oval 48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85" name="Oval 49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86" name="Oval 50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87" name="Oval 51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88" name="Oval 52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89" name="Oval 53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90" name="Oval 54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91" name="Oval 55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92" name="Oval 56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93" name="Oval 57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94" name="Oval 58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95" name="Oval 59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96" name="Oval 60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97" name="Oval 61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98" name="Oval 62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99" name="Oval 63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00" name="Oval 64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01" name="Oval 65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02" name="Oval 66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03" name="Oval 67"/>
          <p:cNvSpPr>
            <a:spLocks noChangeArrowheads="1"/>
          </p:cNvSpPr>
          <p:nvPr/>
        </p:nvSpPr>
        <p:spPr bwMode="auto">
          <a:xfrm>
            <a:off x="3789363" y="30797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04" name="Oval 68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05" name="Oval 69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06" name="Oval 70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07" name="Oval 71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08" name="Oval 72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09" name="Oval 73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10" name="Oval 74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11" name="Oval 75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12" name="Oval 76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13" name="Oval 77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14" name="Oval 78"/>
          <p:cNvSpPr>
            <a:spLocks noChangeArrowheads="1"/>
          </p:cNvSpPr>
          <p:nvPr/>
        </p:nvSpPr>
        <p:spPr bwMode="auto">
          <a:xfrm>
            <a:off x="5386388" y="2022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15" name="Oval 79"/>
          <p:cNvSpPr>
            <a:spLocks noChangeArrowheads="1"/>
          </p:cNvSpPr>
          <p:nvPr/>
        </p:nvSpPr>
        <p:spPr bwMode="auto">
          <a:xfrm>
            <a:off x="5289550" y="1863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16" name="Oval 80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17" name="Oval 81"/>
          <p:cNvSpPr>
            <a:spLocks noChangeArrowheads="1"/>
          </p:cNvSpPr>
          <p:nvPr/>
        </p:nvSpPr>
        <p:spPr bwMode="auto">
          <a:xfrm>
            <a:off x="5313363" y="2009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18" name="Oval 82"/>
          <p:cNvSpPr>
            <a:spLocks noChangeArrowheads="1"/>
          </p:cNvSpPr>
          <p:nvPr/>
        </p:nvSpPr>
        <p:spPr bwMode="auto">
          <a:xfrm>
            <a:off x="5300663" y="1939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19" name="Oval 83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20" name="Oval 84"/>
          <p:cNvSpPr>
            <a:spLocks noChangeArrowheads="1"/>
          </p:cNvSpPr>
          <p:nvPr/>
        </p:nvSpPr>
        <p:spPr bwMode="auto">
          <a:xfrm>
            <a:off x="4986338" y="2744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21" name="Oval 85"/>
          <p:cNvSpPr>
            <a:spLocks noChangeArrowheads="1"/>
          </p:cNvSpPr>
          <p:nvPr/>
        </p:nvSpPr>
        <p:spPr bwMode="auto">
          <a:xfrm>
            <a:off x="4929188" y="27733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22" name="Oval 86"/>
          <p:cNvSpPr>
            <a:spLocks noChangeArrowheads="1"/>
          </p:cNvSpPr>
          <p:nvPr/>
        </p:nvSpPr>
        <p:spPr bwMode="auto">
          <a:xfrm>
            <a:off x="5086350" y="2644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23" name="Oval 87"/>
          <p:cNvSpPr>
            <a:spLocks noChangeArrowheads="1"/>
          </p:cNvSpPr>
          <p:nvPr/>
        </p:nvSpPr>
        <p:spPr bwMode="auto">
          <a:xfrm>
            <a:off x="4859338" y="2782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24" name="Oval 88"/>
          <p:cNvSpPr>
            <a:spLocks noChangeArrowheads="1"/>
          </p:cNvSpPr>
          <p:nvPr/>
        </p:nvSpPr>
        <p:spPr bwMode="auto">
          <a:xfrm>
            <a:off x="5056188" y="2713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25" name="Oval 89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26" name="Oval 90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27" name="Oval 91"/>
          <p:cNvSpPr>
            <a:spLocks noChangeArrowheads="1"/>
          </p:cNvSpPr>
          <p:nvPr/>
        </p:nvSpPr>
        <p:spPr bwMode="auto">
          <a:xfrm>
            <a:off x="6391275" y="1606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28" name="Oval 92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29" name="Oval 93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30" name="Oval 94"/>
          <p:cNvSpPr>
            <a:spLocks noChangeArrowheads="1"/>
          </p:cNvSpPr>
          <p:nvPr/>
        </p:nvSpPr>
        <p:spPr bwMode="auto">
          <a:xfrm>
            <a:off x="6278563" y="1724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31" name="Oval 95"/>
          <p:cNvSpPr>
            <a:spLocks noChangeArrowheads="1"/>
          </p:cNvSpPr>
          <p:nvPr/>
        </p:nvSpPr>
        <p:spPr bwMode="auto">
          <a:xfrm>
            <a:off x="6337300" y="166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32" name="Oval 96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33" name="Oval 97"/>
          <p:cNvSpPr>
            <a:spLocks noChangeArrowheads="1"/>
          </p:cNvSpPr>
          <p:nvPr/>
        </p:nvSpPr>
        <p:spPr bwMode="auto">
          <a:xfrm>
            <a:off x="3870325" y="42513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34" name="Oval 98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35" name="Oval 99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36" name="Oval 100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37" name="Oval 101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38" name="Oval 102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39" name="Oval 103"/>
          <p:cNvSpPr>
            <a:spLocks noChangeArrowheads="1"/>
          </p:cNvSpPr>
          <p:nvPr/>
        </p:nvSpPr>
        <p:spPr bwMode="auto">
          <a:xfrm>
            <a:off x="7464425" y="2214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40" name="Oval 104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41" name="Oval 105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42" name="Oval 106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43" name="Oval 107"/>
          <p:cNvSpPr>
            <a:spLocks noChangeArrowheads="1"/>
          </p:cNvSpPr>
          <p:nvPr/>
        </p:nvSpPr>
        <p:spPr bwMode="auto">
          <a:xfrm>
            <a:off x="7366000" y="2233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44" name="Oval 108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45" name="Oval 109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46" name="Oval 110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47" name="Oval 111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48" name="Oval 112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49" name="Oval 113"/>
          <p:cNvSpPr>
            <a:spLocks noChangeArrowheads="1"/>
          </p:cNvSpPr>
          <p:nvPr/>
        </p:nvSpPr>
        <p:spPr bwMode="auto">
          <a:xfrm>
            <a:off x="8054975" y="3032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50" name="Oval 114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51" name="Oval 115"/>
          <p:cNvSpPr>
            <a:spLocks noChangeArrowheads="1"/>
          </p:cNvSpPr>
          <p:nvPr/>
        </p:nvSpPr>
        <p:spPr bwMode="auto">
          <a:xfrm>
            <a:off x="8350250" y="408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52" name="Oval 116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53" name="Oval 117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54" name="Oval 118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55" name="Oval 119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56" name="Oval 120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57" name="Oval 121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58" name="Oval 122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59" name="Oval 123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60" name="Oval 124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61" name="Oval 125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62" name="Oval 126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63" name="Oval 127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64" name="Oval 128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65" name="Oval 129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66" name="Oval 130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67" name="Oval 131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68" name="Oval 132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69" name="Oval 133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70" name="Oval 134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71" name="Oval 135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72" name="Oval 136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73" name="Oval 137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74" name="Oval 138"/>
          <p:cNvSpPr>
            <a:spLocks noChangeArrowheads="1"/>
          </p:cNvSpPr>
          <p:nvPr/>
        </p:nvSpPr>
        <p:spPr bwMode="auto">
          <a:xfrm>
            <a:off x="5106988" y="55245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75" name="Oval 139"/>
          <p:cNvSpPr>
            <a:spLocks noChangeArrowheads="1"/>
          </p:cNvSpPr>
          <p:nvPr/>
        </p:nvSpPr>
        <p:spPr bwMode="auto">
          <a:xfrm>
            <a:off x="5054600" y="5481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76" name="Oval 140"/>
          <p:cNvSpPr>
            <a:spLocks noChangeArrowheads="1"/>
          </p:cNvSpPr>
          <p:nvPr/>
        </p:nvSpPr>
        <p:spPr bwMode="auto">
          <a:xfrm>
            <a:off x="5091113" y="55975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77" name="Oval 141"/>
          <p:cNvSpPr>
            <a:spLocks noChangeArrowheads="1"/>
          </p:cNvSpPr>
          <p:nvPr/>
        </p:nvSpPr>
        <p:spPr bwMode="auto">
          <a:xfrm>
            <a:off x="5267325" y="557847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78" name="Oval 14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79" name="Oval 143"/>
          <p:cNvSpPr>
            <a:spLocks noChangeArrowheads="1"/>
          </p:cNvSpPr>
          <p:nvPr/>
        </p:nvSpPr>
        <p:spPr bwMode="auto">
          <a:xfrm>
            <a:off x="5180013" y="55768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80" name="Oval 144"/>
          <p:cNvSpPr>
            <a:spLocks noChangeArrowheads="1"/>
          </p:cNvSpPr>
          <p:nvPr/>
        </p:nvSpPr>
        <p:spPr bwMode="auto">
          <a:xfrm>
            <a:off x="4370388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81" name="Oval 145"/>
          <p:cNvSpPr>
            <a:spLocks noChangeArrowheads="1"/>
          </p:cNvSpPr>
          <p:nvPr/>
        </p:nvSpPr>
        <p:spPr bwMode="auto">
          <a:xfrm>
            <a:off x="4597400" y="603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82" name="Oval 146"/>
          <p:cNvSpPr>
            <a:spLocks noChangeArrowheads="1"/>
          </p:cNvSpPr>
          <p:nvPr/>
        </p:nvSpPr>
        <p:spPr bwMode="auto">
          <a:xfrm>
            <a:off x="4408488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83" name="Oval 147"/>
          <p:cNvSpPr>
            <a:spLocks noChangeArrowheads="1"/>
          </p:cNvSpPr>
          <p:nvPr/>
        </p:nvSpPr>
        <p:spPr bwMode="auto">
          <a:xfrm>
            <a:off x="4327525" y="60753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84" name="Oval 148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85" name="Oval 149"/>
          <p:cNvSpPr>
            <a:spLocks noChangeArrowheads="1"/>
          </p:cNvSpPr>
          <p:nvPr/>
        </p:nvSpPr>
        <p:spPr bwMode="auto">
          <a:xfrm>
            <a:off x="4471988" y="6243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86" name="Oval 150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87" name="Oval 151"/>
          <p:cNvSpPr>
            <a:spLocks noChangeArrowheads="1"/>
          </p:cNvSpPr>
          <p:nvPr/>
        </p:nvSpPr>
        <p:spPr bwMode="auto">
          <a:xfrm>
            <a:off x="4546600" y="50514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88" name="Oval 152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89" name="Oval 153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90" name="Oval 154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91" name="Oval 155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92" name="Oval 156"/>
          <p:cNvSpPr>
            <a:spLocks noChangeArrowheads="1"/>
          </p:cNvSpPr>
          <p:nvPr/>
        </p:nvSpPr>
        <p:spPr bwMode="auto">
          <a:xfrm>
            <a:off x="3143250" y="6342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93" name="Oval 157"/>
          <p:cNvSpPr>
            <a:spLocks noChangeArrowheads="1"/>
          </p:cNvSpPr>
          <p:nvPr/>
        </p:nvSpPr>
        <p:spPr bwMode="auto">
          <a:xfrm>
            <a:off x="3378200" y="6257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94" name="Oval 158"/>
          <p:cNvSpPr>
            <a:spLocks noChangeArrowheads="1"/>
          </p:cNvSpPr>
          <p:nvPr/>
        </p:nvSpPr>
        <p:spPr bwMode="auto">
          <a:xfrm>
            <a:off x="3122613" y="6254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95" name="Oval 159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96" name="Oval 160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97" name="Oval 161"/>
          <p:cNvSpPr>
            <a:spLocks noChangeArrowheads="1"/>
          </p:cNvSpPr>
          <p:nvPr/>
        </p:nvSpPr>
        <p:spPr bwMode="auto">
          <a:xfrm>
            <a:off x="3130550" y="6194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98" name="Oval 162"/>
          <p:cNvSpPr>
            <a:spLocks noChangeArrowheads="1"/>
          </p:cNvSpPr>
          <p:nvPr/>
        </p:nvSpPr>
        <p:spPr bwMode="auto">
          <a:xfrm>
            <a:off x="2054225" y="59610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499" name="Oval 163"/>
          <p:cNvSpPr>
            <a:spLocks noChangeArrowheads="1"/>
          </p:cNvSpPr>
          <p:nvPr/>
        </p:nvSpPr>
        <p:spPr bwMode="auto">
          <a:xfrm>
            <a:off x="2298700" y="593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00" name="Oval 164"/>
          <p:cNvSpPr>
            <a:spLocks noChangeArrowheads="1"/>
          </p:cNvSpPr>
          <p:nvPr/>
        </p:nvSpPr>
        <p:spPr bwMode="auto">
          <a:xfrm>
            <a:off x="2068513" y="5867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01" name="Oval 165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02" name="Oval 166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03" name="Oval 167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04" name="Oval 168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05" name="Oval 169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06" name="Oval 170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07" name="Oval 171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08" name="Oval 172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09" name="Oval 173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10" name="Oval 174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11" name="Oval 175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12" name="Oval 176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13" name="Oval 177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14" name="Oval 178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2515" name="Group 179"/>
          <p:cNvGrpSpPr>
            <a:grpSpLocks/>
          </p:cNvGrpSpPr>
          <p:nvPr/>
        </p:nvGrpSpPr>
        <p:grpSpPr bwMode="auto">
          <a:xfrm>
            <a:off x="1492250" y="5156200"/>
            <a:ext cx="234950" cy="247650"/>
            <a:chOff x="292" y="828"/>
            <a:chExt cx="148" cy="156"/>
          </a:xfrm>
        </p:grpSpPr>
        <p:sp>
          <p:nvSpPr>
            <p:cNvPr id="142516" name="Oval 180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517" name="Oval 181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518" name="Oval 182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519" name="Oval 183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520" name="Oval 184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521" name="Oval 185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2522" name="Oval 186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23" name="Oval 187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24" name="Oval 188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25" name="Oval 189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26" name="Oval 190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27" name="Oval 191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28" name="Line 192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29" name="Line 193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30" name="Line 194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31" name="Line 195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32" name="Line 196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33" name="Line 197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34" name="Line 198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35" name="Line 199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36" name="Line 200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37" name="Line 201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38" name="Line 202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39" name="Line 203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40" name="Line 204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41" name="Line 205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42" name="Line 206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43" name="Line 207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44" name="Line 208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45" name="Line 209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46" name="Line 210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47" name="Line 211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48" name="Line 212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49" name="Line 213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50" name="Line 214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51" name="Line 215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52" name="Line 216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53" name="Line 217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54" name="Line 218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55" name="Line 219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56" name="Line 220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57" name="Line 221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58" name="Line 222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59" name="Line 223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60" name="Line 224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61" name="Line 225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62" name="Line 226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63" name="Line 227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64" name="Line 228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65" name="Line 229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66" name="Line 230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67" name="Line 231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68" name="Line 232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69" name="Line 233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70" name="Line 234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71" name="Line 235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72" name="Line 236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73" name="Line 237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74" name="Line 238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75" name="Line 239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76" name="Line 240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77" name="Line 241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78" name="Line 242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79" name="Line 243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80" name="Line 244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81" name="Line 245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82" name="Line 246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83" name="Line 247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84" name="Line 248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85" name="Line 249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86" name="Line 250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87" name="Line 251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88" name="Line 252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89" name="Line 253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90" name="Line 254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91" name="Line 255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92" name="Line 256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93" name="Line 257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94" name="Line 258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95" name="Line 259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96" name="Line 260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97" name="Line 261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98" name="Line 262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599" name="Line 263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00" name="Line 264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01" name="Line 265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02" name="Line 266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03" name="Line 267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04" name="Line 268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05" name="Line 269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06" name="Line 270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07" name="Line 271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08" name="Line 272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09" name="Line 273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10" name="Line 274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11" name="Line 275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12" name="Line 276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13" name="Line 277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14" name="Line 278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15" name="Line 279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16" name="Line 280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17" name="Line 281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18" name="Line 282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19" name="Line 283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20" name="Line 284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21" name="Line 285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22" name="Line 286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23" name="Line 287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24" name="Line 288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25" name="Line 289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26" name="Line 290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27" name="Line 291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28" name="Line 292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29" name="Line 293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30" name="Line 294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31" name="Line 295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32" name="Line 296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33" name="Line 297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34" name="Line 298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35" name="Line 299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36" name="Line 300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37" name="Line 301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38" name="Line 302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39" name="Line 303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40" name="Line 304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41" name="Line 305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42" name="Line 306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43" name="Line 307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44" name="Line 308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45" name="Line 309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46" name="Line 310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47" name="Line 311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48" name="Line 312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49" name="Line 313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50" name="Line 314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51" name="Line 315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52" name="Line 316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53" name="Line 317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54" name="Line 318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55" name="Line 319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56" name="Line 320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57" name="Line 321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58" name="Line 322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59" name="Line 323"/>
          <p:cNvSpPr>
            <a:spLocks noChangeShapeType="1"/>
          </p:cNvSpPr>
          <p:nvPr/>
        </p:nvSpPr>
        <p:spPr bwMode="auto">
          <a:xfrm flipH="1" flipV="1">
            <a:off x="1579563" y="5478463"/>
            <a:ext cx="566737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60" name="Line 324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61" name="Line 325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62" name="Line 326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63" name="Line 327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64" name="Line 328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66" name="Oval 330"/>
          <p:cNvSpPr>
            <a:spLocks noChangeArrowheads="1"/>
          </p:cNvSpPr>
          <p:nvPr/>
        </p:nvSpPr>
        <p:spPr bwMode="auto">
          <a:xfrm>
            <a:off x="5626100" y="3556000"/>
            <a:ext cx="533400" cy="533400"/>
          </a:xfrm>
          <a:prstGeom prst="ellipse">
            <a:avLst/>
          </a:prstGeom>
          <a:solidFill>
            <a:srgbClr val="FF0000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2667" name="Group 331"/>
          <p:cNvGrpSpPr>
            <a:grpSpLocks/>
          </p:cNvGrpSpPr>
          <p:nvPr/>
        </p:nvGrpSpPr>
        <p:grpSpPr bwMode="auto">
          <a:xfrm>
            <a:off x="5783263" y="3698875"/>
            <a:ext cx="234950" cy="247650"/>
            <a:chOff x="292" y="828"/>
            <a:chExt cx="148" cy="156"/>
          </a:xfrm>
        </p:grpSpPr>
        <p:sp>
          <p:nvSpPr>
            <p:cNvPr id="142668" name="Oval 33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669" name="Oval 33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670" name="Oval 33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671" name="Oval 33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672" name="Oval 33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673" name="Oval 33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2674" name="Line 338"/>
          <p:cNvSpPr>
            <a:spLocks noChangeShapeType="1"/>
          </p:cNvSpPr>
          <p:nvPr/>
        </p:nvSpPr>
        <p:spPr bwMode="auto">
          <a:xfrm>
            <a:off x="5049838" y="2603500"/>
            <a:ext cx="901700" cy="960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75" name="Line 339"/>
          <p:cNvSpPr>
            <a:spLocks noChangeShapeType="1"/>
          </p:cNvSpPr>
          <p:nvPr/>
        </p:nvSpPr>
        <p:spPr bwMode="auto">
          <a:xfrm>
            <a:off x="5016500" y="2659063"/>
            <a:ext cx="808038" cy="904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76" name="Line 340"/>
          <p:cNvSpPr>
            <a:spLocks noChangeShapeType="1"/>
          </p:cNvSpPr>
          <p:nvPr/>
        </p:nvSpPr>
        <p:spPr bwMode="auto">
          <a:xfrm>
            <a:off x="4965700" y="2713038"/>
            <a:ext cx="7747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77" name="Line 341"/>
          <p:cNvSpPr>
            <a:spLocks noChangeShapeType="1"/>
          </p:cNvSpPr>
          <p:nvPr/>
        </p:nvSpPr>
        <p:spPr bwMode="auto">
          <a:xfrm>
            <a:off x="4910138" y="2738438"/>
            <a:ext cx="766762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78" name="Line 342"/>
          <p:cNvSpPr>
            <a:spLocks noChangeShapeType="1"/>
          </p:cNvSpPr>
          <p:nvPr/>
        </p:nvSpPr>
        <p:spPr bwMode="auto">
          <a:xfrm>
            <a:off x="4827588" y="2735263"/>
            <a:ext cx="806450" cy="998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80" name="Line 344"/>
          <p:cNvSpPr>
            <a:spLocks noChangeShapeType="1"/>
          </p:cNvSpPr>
          <p:nvPr/>
        </p:nvSpPr>
        <p:spPr bwMode="auto">
          <a:xfrm flipH="1">
            <a:off x="5265738" y="3894138"/>
            <a:ext cx="368300" cy="127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81" name="Line 345"/>
          <p:cNvSpPr>
            <a:spLocks noChangeShapeType="1"/>
          </p:cNvSpPr>
          <p:nvPr/>
        </p:nvSpPr>
        <p:spPr bwMode="auto">
          <a:xfrm flipH="1">
            <a:off x="5326063" y="3979863"/>
            <a:ext cx="350837" cy="119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82" name="Line 346"/>
          <p:cNvSpPr>
            <a:spLocks noChangeShapeType="1"/>
          </p:cNvSpPr>
          <p:nvPr/>
        </p:nvSpPr>
        <p:spPr bwMode="auto">
          <a:xfrm flipH="1">
            <a:off x="5389563" y="4030663"/>
            <a:ext cx="350837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83" name="Line 347"/>
          <p:cNvSpPr>
            <a:spLocks noChangeShapeType="1"/>
          </p:cNvSpPr>
          <p:nvPr/>
        </p:nvSpPr>
        <p:spPr bwMode="auto">
          <a:xfrm flipH="1">
            <a:off x="5453063" y="4081463"/>
            <a:ext cx="365125" cy="113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84" name="Line 348"/>
          <p:cNvSpPr>
            <a:spLocks noChangeShapeType="1"/>
          </p:cNvSpPr>
          <p:nvPr/>
        </p:nvSpPr>
        <p:spPr bwMode="auto">
          <a:xfrm flipH="1">
            <a:off x="5499100" y="4084638"/>
            <a:ext cx="4191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685" name="Text Box 349"/>
          <p:cNvSpPr txBox="1">
            <a:spLocks noChangeArrowheads="1"/>
          </p:cNvSpPr>
          <p:nvPr/>
        </p:nvSpPr>
        <p:spPr bwMode="auto">
          <a:xfrm>
            <a:off x="123825" y="804863"/>
            <a:ext cx="4819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Continue placing 5 bars at rotatable bonds</a:t>
            </a:r>
          </a:p>
        </p:txBody>
      </p:sp>
      <p:sp>
        <p:nvSpPr>
          <p:cNvPr id="348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49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7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8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9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0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1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2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3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4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5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6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7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8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9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0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1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2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3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4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5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6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7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8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9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10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11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12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14" name="Oval 30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15" name="Oval 31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16" name="Oval 32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17" name="Oval 33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18" name="Oval 34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19" name="Oval 35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20" name="Oval 36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21" name="Oval 37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22" name="Oval 38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23" name="Oval 39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24" name="Oval 40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25" name="Oval 41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26" name="Oval 42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27" name="Oval 43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28" name="Oval 44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29" name="Oval 45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30" name="Oval 46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31" name="Oval 47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32" name="Oval 48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33" name="Oval 49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34" name="Oval 50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35" name="Oval 51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36" name="Oval 52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37" name="Oval 53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38" name="Oval 54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39" name="Oval 55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40" name="Oval 56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41" name="Oval 57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42" name="Oval 58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43" name="Oval 59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44" name="Oval 60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45" name="Oval 61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46" name="Oval 62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47" name="Oval 63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48" name="Oval 64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49" name="Oval 65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50" name="Oval 66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51" name="Oval 67"/>
          <p:cNvSpPr>
            <a:spLocks noChangeArrowheads="1"/>
          </p:cNvSpPr>
          <p:nvPr/>
        </p:nvSpPr>
        <p:spPr bwMode="auto">
          <a:xfrm>
            <a:off x="3789363" y="30797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52" name="Oval 68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53" name="Oval 69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54" name="Oval 70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55" name="Oval 71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56" name="Oval 72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57" name="Oval 73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58" name="Oval 74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59" name="Oval 75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60" name="Oval 76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61" name="Oval 77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62" name="Oval 78"/>
          <p:cNvSpPr>
            <a:spLocks noChangeArrowheads="1"/>
          </p:cNvSpPr>
          <p:nvPr/>
        </p:nvSpPr>
        <p:spPr bwMode="auto">
          <a:xfrm>
            <a:off x="5386388" y="2022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63" name="Oval 79"/>
          <p:cNvSpPr>
            <a:spLocks noChangeArrowheads="1"/>
          </p:cNvSpPr>
          <p:nvPr/>
        </p:nvSpPr>
        <p:spPr bwMode="auto">
          <a:xfrm>
            <a:off x="5289550" y="1863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64" name="Oval 80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65" name="Oval 81"/>
          <p:cNvSpPr>
            <a:spLocks noChangeArrowheads="1"/>
          </p:cNvSpPr>
          <p:nvPr/>
        </p:nvSpPr>
        <p:spPr bwMode="auto">
          <a:xfrm>
            <a:off x="5313363" y="2009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66" name="Oval 82"/>
          <p:cNvSpPr>
            <a:spLocks noChangeArrowheads="1"/>
          </p:cNvSpPr>
          <p:nvPr/>
        </p:nvSpPr>
        <p:spPr bwMode="auto">
          <a:xfrm>
            <a:off x="5300663" y="1939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67" name="Oval 83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68" name="Oval 84"/>
          <p:cNvSpPr>
            <a:spLocks noChangeArrowheads="1"/>
          </p:cNvSpPr>
          <p:nvPr/>
        </p:nvSpPr>
        <p:spPr bwMode="auto">
          <a:xfrm>
            <a:off x="4986338" y="2744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69" name="Oval 85"/>
          <p:cNvSpPr>
            <a:spLocks noChangeArrowheads="1"/>
          </p:cNvSpPr>
          <p:nvPr/>
        </p:nvSpPr>
        <p:spPr bwMode="auto">
          <a:xfrm>
            <a:off x="4929188" y="27733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70" name="Oval 86"/>
          <p:cNvSpPr>
            <a:spLocks noChangeArrowheads="1"/>
          </p:cNvSpPr>
          <p:nvPr/>
        </p:nvSpPr>
        <p:spPr bwMode="auto">
          <a:xfrm>
            <a:off x="5086350" y="2644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71" name="Oval 87"/>
          <p:cNvSpPr>
            <a:spLocks noChangeArrowheads="1"/>
          </p:cNvSpPr>
          <p:nvPr/>
        </p:nvSpPr>
        <p:spPr bwMode="auto">
          <a:xfrm>
            <a:off x="4859338" y="2782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72" name="Oval 88"/>
          <p:cNvSpPr>
            <a:spLocks noChangeArrowheads="1"/>
          </p:cNvSpPr>
          <p:nvPr/>
        </p:nvSpPr>
        <p:spPr bwMode="auto">
          <a:xfrm>
            <a:off x="5056188" y="2713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73" name="Oval 89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74" name="Oval 90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75" name="Oval 91"/>
          <p:cNvSpPr>
            <a:spLocks noChangeArrowheads="1"/>
          </p:cNvSpPr>
          <p:nvPr/>
        </p:nvSpPr>
        <p:spPr bwMode="auto">
          <a:xfrm>
            <a:off x="6391275" y="1606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76" name="Oval 92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77" name="Oval 93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78" name="Oval 94"/>
          <p:cNvSpPr>
            <a:spLocks noChangeArrowheads="1"/>
          </p:cNvSpPr>
          <p:nvPr/>
        </p:nvSpPr>
        <p:spPr bwMode="auto">
          <a:xfrm>
            <a:off x="6278563" y="1724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79" name="Oval 95"/>
          <p:cNvSpPr>
            <a:spLocks noChangeArrowheads="1"/>
          </p:cNvSpPr>
          <p:nvPr/>
        </p:nvSpPr>
        <p:spPr bwMode="auto">
          <a:xfrm>
            <a:off x="6337300" y="166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80" name="Oval 96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81" name="Oval 97"/>
          <p:cNvSpPr>
            <a:spLocks noChangeArrowheads="1"/>
          </p:cNvSpPr>
          <p:nvPr/>
        </p:nvSpPr>
        <p:spPr bwMode="auto">
          <a:xfrm>
            <a:off x="3870325" y="42513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82" name="Oval 98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83" name="Oval 99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84" name="Oval 100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85" name="Oval 101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86" name="Oval 102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87" name="Oval 103"/>
          <p:cNvSpPr>
            <a:spLocks noChangeArrowheads="1"/>
          </p:cNvSpPr>
          <p:nvPr/>
        </p:nvSpPr>
        <p:spPr bwMode="auto">
          <a:xfrm>
            <a:off x="7464425" y="2214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88" name="Oval 104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89" name="Oval 105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90" name="Oval 106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91" name="Oval 107"/>
          <p:cNvSpPr>
            <a:spLocks noChangeArrowheads="1"/>
          </p:cNvSpPr>
          <p:nvPr/>
        </p:nvSpPr>
        <p:spPr bwMode="auto">
          <a:xfrm>
            <a:off x="7366000" y="2233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92" name="Oval 108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93" name="Oval 109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94" name="Oval 110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95" name="Oval 111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96" name="Oval 112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97" name="Oval 113"/>
          <p:cNvSpPr>
            <a:spLocks noChangeArrowheads="1"/>
          </p:cNvSpPr>
          <p:nvPr/>
        </p:nvSpPr>
        <p:spPr bwMode="auto">
          <a:xfrm>
            <a:off x="8054975" y="3032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98" name="Oval 114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99" name="Oval 115"/>
          <p:cNvSpPr>
            <a:spLocks noChangeArrowheads="1"/>
          </p:cNvSpPr>
          <p:nvPr/>
        </p:nvSpPr>
        <p:spPr bwMode="auto">
          <a:xfrm>
            <a:off x="8350250" y="408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00" name="Oval 116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01" name="Oval 117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02" name="Oval 118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03" name="Oval 119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04" name="Oval 120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05" name="Oval 121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06" name="Oval 122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07" name="Oval 123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08" name="Oval 124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09" name="Oval 125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10" name="Oval 126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11" name="Oval 127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12" name="Oval 128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13" name="Oval 129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14" name="Oval 130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15" name="Oval 131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16" name="Oval 132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17" name="Oval 133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18" name="Oval 134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19" name="Oval 135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20" name="Oval 136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21" name="Oval 137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26" name="Oval 14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28" name="Oval 144"/>
          <p:cNvSpPr>
            <a:spLocks noChangeArrowheads="1"/>
          </p:cNvSpPr>
          <p:nvPr/>
        </p:nvSpPr>
        <p:spPr bwMode="auto">
          <a:xfrm>
            <a:off x="4713288" y="5824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29" name="Oval 145"/>
          <p:cNvSpPr>
            <a:spLocks noChangeArrowheads="1"/>
          </p:cNvSpPr>
          <p:nvPr/>
        </p:nvSpPr>
        <p:spPr bwMode="auto">
          <a:xfrm>
            <a:off x="4835525" y="5953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30" name="Oval 146"/>
          <p:cNvSpPr>
            <a:spLocks noChangeArrowheads="1"/>
          </p:cNvSpPr>
          <p:nvPr/>
        </p:nvSpPr>
        <p:spPr bwMode="auto">
          <a:xfrm>
            <a:off x="4786313" y="5826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31" name="Oval 147"/>
          <p:cNvSpPr>
            <a:spLocks noChangeArrowheads="1"/>
          </p:cNvSpPr>
          <p:nvPr/>
        </p:nvSpPr>
        <p:spPr bwMode="auto">
          <a:xfrm>
            <a:off x="4654550" y="5789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32" name="Oval 148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33" name="Oval 149"/>
          <p:cNvSpPr>
            <a:spLocks noChangeArrowheads="1"/>
          </p:cNvSpPr>
          <p:nvPr/>
        </p:nvSpPr>
        <p:spPr bwMode="auto">
          <a:xfrm>
            <a:off x="4795838" y="589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34" name="Oval 150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35" name="Oval 151"/>
          <p:cNvSpPr>
            <a:spLocks noChangeArrowheads="1"/>
          </p:cNvSpPr>
          <p:nvPr/>
        </p:nvSpPr>
        <p:spPr bwMode="auto">
          <a:xfrm>
            <a:off x="4546600" y="50514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36" name="Oval 152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37" name="Oval 153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38" name="Oval 154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39" name="Oval 155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40" name="Oval 156"/>
          <p:cNvSpPr>
            <a:spLocks noChangeArrowheads="1"/>
          </p:cNvSpPr>
          <p:nvPr/>
        </p:nvSpPr>
        <p:spPr bwMode="auto">
          <a:xfrm>
            <a:off x="3641725" y="6291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41" name="Oval 157"/>
          <p:cNvSpPr>
            <a:spLocks noChangeArrowheads="1"/>
          </p:cNvSpPr>
          <p:nvPr/>
        </p:nvSpPr>
        <p:spPr bwMode="auto">
          <a:xfrm>
            <a:off x="3616325" y="6369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42" name="Oval 158"/>
          <p:cNvSpPr>
            <a:spLocks noChangeArrowheads="1"/>
          </p:cNvSpPr>
          <p:nvPr/>
        </p:nvSpPr>
        <p:spPr bwMode="auto">
          <a:xfrm>
            <a:off x="3646488" y="6226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43" name="Oval 159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44" name="Oval 160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45" name="Oval 161"/>
          <p:cNvSpPr>
            <a:spLocks noChangeArrowheads="1"/>
          </p:cNvSpPr>
          <p:nvPr/>
        </p:nvSpPr>
        <p:spPr bwMode="auto">
          <a:xfrm>
            <a:off x="3635375" y="6165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46" name="Oval 162"/>
          <p:cNvSpPr>
            <a:spLocks noChangeArrowheads="1"/>
          </p:cNvSpPr>
          <p:nvPr/>
        </p:nvSpPr>
        <p:spPr bwMode="auto">
          <a:xfrm>
            <a:off x="2543175" y="6072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47" name="Oval 163"/>
          <p:cNvSpPr>
            <a:spLocks noChangeArrowheads="1"/>
          </p:cNvSpPr>
          <p:nvPr/>
        </p:nvSpPr>
        <p:spPr bwMode="auto">
          <a:xfrm>
            <a:off x="2476500" y="6130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48" name="Oval 164"/>
          <p:cNvSpPr>
            <a:spLocks noChangeArrowheads="1"/>
          </p:cNvSpPr>
          <p:nvPr/>
        </p:nvSpPr>
        <p:spPr bwMode="auto">
          <a:xfrm>
            <a:off x="2535238" y="6013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49" name="Oval 165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50" name="Oval 166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51" name="Oval 167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52" name="Oval 168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53" name="Oval 169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54" name="Oval 170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55" name="Oval 171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56" name="Oval 172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57" name="Oval 173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58" name="Oval 174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59" name="Oval 175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60" name="Oval 176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61" name="Oval 177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62" name="Oval 178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64" name="Oval 180"/>
          <p:cNvSpPr>
            <a:spLocks noChangeArrowheads="1"/>
          </p:cNvSpPr>
          <p:nvPr/>
        </p:nvSpPr>
        <p:spPr bwMode="auto">
          <a:xfrm>
            <a:off x="14922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65" name="Oval 181"/>
          <p:cNvSpPr>
            <a:spLocks noChangeArrowheads="1"/>
          </p:cNvSpPr>
          <p:nvPr/>
        </p:nvSpPr>
        <p:spPr bwMode="auto">
          <a:xfrm>
            <a:off x="1587500" y="5251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66" name="Oval 182"/>
          <p:cNvSpPr>
            <a:spLocks noChangeArrowheads="1"/>
          </p:cNvSpPr>
          <p:nvPr/>
        </p:nvSpPr>
        <p:spPr bwMode="auto">
          <a:xfrm>
            <a:off x="1611313" y="5522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67" name="Oval 183"/>
          <p:cNvSpPr>
            <a:spLocks noChangeArrowheads="1"/>
          </p:cNvSpPr>
          <p:nvPr/>
        </p:nvSpPr>
        <p:spPr bwMode="auto">
          <a:xfrm>
            <a:off x="1689100" y="5495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68" name="Oval 184"/>
          <p:cNvSpPr>
            <a:spLocks noChangeArrowheads="1"/>
          </p:cNvSpPr>
          <p:nvPr/>
        </p:nvSpPr>
        <p:spPr bwMode="auto">
          <a:xfrm>
            <a:off x="1574800" y="5156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69" name="Oval 185"/>
          <p:cNvSpPr>
            <a:spLocks noChangeArrowheads="1"/>
          </p:cNvSpPr>
          <p:nvPr/>
        </p:nvSpPr>
        <p:spPr bwMode="auto">
          <a:xfrm>
            <a:off x="16700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70" name="Oval 186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71" name="Oval 187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72" name="Oval 188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73" name="Oval 189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74" name="Oval 190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75" name="Oval 191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76" name="Line 192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77" name="Line 193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78" name="Line 194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79" name="Line 195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80" name="Line 196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81" name="Line 197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82" name="Line 198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83" name="Line 199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84" name="Line 200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85" name="Line 201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86" name="Line 202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87" name="Line 203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88" name="Line 204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89" name="Line 205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90" name="Line 206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91" name="Line 207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92" name="Line 208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93" name="Line 209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94" name="Line 210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95" name="Line 211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96" name="Line 212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97" name="Line 213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98" name="Line 214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599" name="Line 215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00" name="Line 216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01" name="Line 217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02" name="Line 218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03" name="Line 219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04" name="Line 220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05" name="Line 221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06" name="Line 222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07" name="Line 223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08" name="Line 224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09" name="Line 225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10" name="Line 226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11" name="Line 227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12" name="Line 228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13" name="Line 229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14" name="Line 230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15" name="Line 231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16" name="Line 232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17" name="Line 233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18" name="Line 234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19" name="Line 235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20" name="Line 236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21" name="Line 237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22" name="Line 238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23" name="Line 239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24" name="Line 240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25" name="Line 241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26" name="Line 242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27" name="Line 243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28" name="Line 244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29" name="Line 245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30" name="Line 246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31" name="Line 247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32" name="Line 248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33" name="Line 249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34" name="Line 250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35" name="Line 251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36" name="Line 252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37" name="Line 253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38" name="Line 254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39" name="Line 255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40" name="Line 256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41" name="Line 257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42" name="Line 258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43" name="Line 259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44" name="Line 260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45" name="Line 261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46" name="Line 262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47" name="Line 263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48" name="Line 264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49" name="Line 265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50" name="Line 266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51" name="Line 267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52" name="Line 268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53" name="Line 269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54" name="Line 270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55" name="Line 271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56" name="Line 272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57" name="Line 273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58" name="Line 274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59" name="Line 275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60" name="Line 276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61" name="Line 277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62" name="Line 278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63" name="Line 279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64" name="Line 280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65" name="Line 281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66" name="Line 282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67" name="Line 283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68" name="Line 284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69" name="Line 285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70" name="Line 286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71" name="Line 287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72" name="Line 288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73" name="Line 289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74" name="Line 290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75" name="Line 291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76" name="Line 292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77" name="Line 293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78" name="Line 294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79" name="Line 295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80" name="Line 296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81" name="Line 297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82" name="Line 298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83" name="Line 299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84" name="Line 300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85" name="Line 301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86" name="Line 302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87" name="Line 303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88" name="Line 304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89" name="Line 305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0" name="Line 306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1" name="Line 307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22225">
            <a:solidFill>
              <a:srgbClr val="171B8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2" name="Line 308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3" name="Line 309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4" name="Line 310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5" name="Line 311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6" name="Line 312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7" name="Line 313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22225">
            <a:solidFill>
              <a:srgbClr val="171B8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8" name="Line 314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9" name="Line 315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00" name="Line 316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01" name="Line 317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02" name="Line 318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03" name="Line 319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04" name="Line 320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05" name="Line 321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06" name="Line 322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07" name="Line 323"/>
          <p:cNvSpPr>
            <a:spLocks noChangeShapeType="1"/>
          </p:cNvSpPr>
          <p:nvPr/>
        </p:nvSpPr>
        <p:spPr bwMode="auto">
          <a:xfrm flipH="1" flipV="1">
            <a:off x="1579563" y="5473700"/>
            <a:ext cx="566737" cy="561975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08" name="Line 324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09" name="Line 325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10" name="Line 326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11" name="Line 327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12" name="Line 328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14" name="Oval 330"/>
          <p:cNvSpPr>
            <a:spLocks noChangeArrowheads="1"/>
          </p:cNvSpPr>
          <p:nvPr/>
        </p:nvSpPr>
        <p:spPr bwMode="auto">
          <a:xfrm>
            <a:off x="5626100" y="3556000"/>
            <a:ext cx="533400" cy="533400"/>
          </a:xfrm>
          <a:prstGeom prst="ellipse">
            <a:avLst/>
          </a:prstGeom>
          <a:solidFill>
            <a:srgbClr val="FF0000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4715" name="Group 331"/>
          <p:cNvGrpSpPr>
            <a:grpSpLocks/>
          </p:cNvGrpSpPr>
          <p:nvPr/>
        </p:nvGrpSpPr>
        <p:grpSpPr bwMode="auto">
          <a:xfrm>
            <a:off x="5783263" y="3698875"/>
            <a:ext cx="234950" cy="247650"/>
            <a:chOff x="292" y="828"/>
            <a:chExt cx="148" cy="156"/>
          </a:xfrm>
        </p:grpSpPr>
        <p:sp>
          <p:nvSpPr>
            <p:cNvPr id="144716" name="Oval 33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717" name="Oval 33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718" name="Oval 33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719" name="Oval 33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720" name="Oval 33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721" name="Oval 33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4722" name="Line 338"/>
          <p:cNvSpPr>
            <a:spLocks noChangeShapeType="1"/>
          </p:cNvSpPr>
          <p:nvPr/>
        </p:nvSpPr>
        <p:spPr bwMode="auto">
          <a:xfrm>
            <a:off x="5049838" y="2603500"/>
            <a:ext cx="901700" cy="960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23" name="Line 339"/>
          <p:cNvSpPr>
            <a:spLocks noChangeShapeType="1"/>
          </p:cNvSpPr>
          <p:nvPr/>
        </p:nvSpPr>
        <p:spPr bwMode="auto">
          <a:xfrm>
            <a:off x="5016500" y="2659063"/>
            <a:ext cx="808038" cy="904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24" name="Line 340"/>
          <p:cNvSpPr>
            <a:spLocks noChangeShapeType="1"/>
          </p:cNvSpPr>
          <p:nvPr/>
        </p:nvSpPr>
        <p:spPr bwMode="auto">
          <a:xfrm>
            <a:off x="4965700" y="2713038"/>
            <a:ext cx="7747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25" name="Line 341"/>
          <p:cNvSpPr>
            <a:spLocks noChangeShapeType="1"/>
          </p:cNvSpPr>
          <p:nvPr/>
        </p:nvSpPr>
        <p:spPr bwMode="auto">
          <a:xfrm>
            <a:off x="4910138" y="2738438"/>
            <a:ext cx="766762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26" name="Line 342"/>
          <p:cNvSpPr>
            <a:spLocks noChangeShapeType="1"/>
          </p:cNvSpPr>
          <p:nvPr/>
        </p:nvSpPr>
        <p:spPr bwMode="auto">
          <a:xfrm>
            <a:off x="4827588" y="2735263"/>
            <a:ext cx="806450" cy="998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27" name="Line 343"/>
          <p:cNvSpPr>
            <a:spLocks noChangeShapeType="1"/>
          </p:cNvSpPr>
          <p:nvPr/>
        </p:nvSpPr>
        <p:spPr bwMode="auto">
          <a:xfrm flipH="1">
            <a:off x="5265738" y="3894138"/>
            <a:ext cx="368300" cy="127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28" name="Line 344"/>
          <p:cNvSpPr>
            <a:spLocks noChangeShapeType="1"/>
          </p:cNvSpPr>
          <p:nvPr/>
        </p:nvSpPr>
        <p:spPr bwMode="auto">
          <a:xfrm flipH="1">
            <a:off x="5326063" y="3979863"/>
            <a:ext cx="350837" cy="119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29" name="Line 345"/>
          <p:cNvSpPr>
            <a:spLocks noChangeShapeType="1"/>
          </p:cNvSpPr>
          <p:nvPr/>
        </p:nvSpPr>
        <p:spPr bwMode="auto">
          <a:xfrm flipH="1">
            <a:off x="5389563" y="4030663"/>
            <a:ext cx="350837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30" name="Line 346"/>
          <p:cNvSpPr>
            <a:spLocks noChangeShapeType="1"/>
          </p:cNvSpPr>
          <p:nvPr/>
        </p:nvSpPr>
        <p:spPr bwMode="auto">
          <a:xfrm flipH="1">
            <a:off x="5453063" y="4081463"/>
            <a:ext cx="365125" cy="113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31" name="Line 347"/>
          <p:cNvSpPr>
            <a:spLocks noChangeShapeType="1"/>
          </p:cNvSpPr>
          <p:nvPr/>
        </p:nvSpPr>
        <p:spPr bwMode="auto">
          <a:xfrm flipH="1">
            <a:off x="5499100" y="4084638"/>
            <a:ext cx="4191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32" name="Text Box 348"/>
          <p:cNvSpPr txBox="1">
            <a:spLocks noChangeArrowheads="1"/>
          </p:cNvSpPr>
          <p:nvPr/>
        </p:nvSpPr>
        <p:spPr bwMode="auto">
          <a:xfrm>
            <a:off x="0" y="804863"/>
            <a:ext cx="40465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Pebble Search/Exchange Operation</a:t>
            </a:r>
          </a:p>
        </p:txBody>
      </p:sp>
      <p:sp>
        <p:nvSpPr>
          <p:cNvPr id="144734" name="Oval 350"/>
          <p:cNvSpPr>
            <a:spLocks noChangeArrowheads="1"/>
          </p:cNvSpPr>
          <p:nvPr/>
        </p:nvSpPr>
        <p:spPr bwMode="auto">
          <a:xfrm>
            <a:off x="5322888" y="5080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36" name="Oval 352"/>
          <p:cNvSpPr>
            <a:spLocks noChangeArrowheads="1"/>
          </p:cNvSpPr>
          <p:nvPr/>
        </p:nvSpPr>
        <p:spPr bwMode="auto">
          <a:xfrm>
            <a:off x="5384800" y="5092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37" name="Oval 353"/>
          <p:cNvSpPr>
            <a:spLocks noChangeArrowheads="1"/>
          </p:cNvSpPr>
          <p:nvPr/>
        </p:nvSpPr>
        <p:spPr bwMode="auto">
          <a:xfrm>
            <a:off x="5256213" y="5084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38" name="Oval 354"/>
          <p:cNvSpPr>
            <a:spLocks noChangeArrowheads="1"/>
          </p:cNvSpPr>
          <p:nvPr/>
        </p:nvSpPr>
        <p:spPr bwMode="auto">
          <a:xfrm>
            <a:off x="5497513" y="5205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739" name="Oval 355"/>
          <p:cNvSpPr>
            <a:spLocks noChangeArrowheads="1"/>
          </p:cNvSpPr>
          <p:nvPr/>
        </p:nvSpPr>
        <p:spPr bwMode="auto">
          <a:xfrm>
            <a:off x="5445125" y="5132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48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2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3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4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5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6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7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8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9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50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51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52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53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54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55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56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57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58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59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60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62" name="Oval 30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63" name="Oval 31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64" name="Oval 32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65" name="Oval 33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66" name="Oval 34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67" name="Oval 35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68" name="Oval 36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69" name="Oval 37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70" name="Oval 38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71" name="Oval 39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72" name="Oval 40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73" name="Oval 41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74" name="Oval 42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75" name="Oval 43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76" name="Oval 44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77" name="Oval 45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78" name="Oval 46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79" name="Oval 47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80" name="Oval 48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81" name="Oval 49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82" name="Oval 50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83" name="Oval 51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84" name="Oval 52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85" name="Oval 53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86" name="Oval 54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87" name="Oval 55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88" name="Oval 56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89" name="Oval 57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90" name="Oval 58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91" name="Oval 59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92" name="Oval 60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93" name="Oval 61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94" name="Oval 62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95" name="Oval 63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96" name="Oval 64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97" name="Oval 65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98" name="Oval 66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99" name="Oval 67"/>
          <p:cNvSpPr>
            <a:spLocks noChangeArrowheads="1"/>
          </p:cNvSpPr>
          <p:nvPr/>
        </p:nvSpPr>
        <p:spPr bwMode="auto">
          <a:xfrm>
            <a:off x="3789363" y="30797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00" name="Oval 68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01" name="Oval 69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02" name="Oval 70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03" name="Oval 71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04" name="Oval 72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05" name="Oval 73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06" name="Oval 74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07" name="Oval 75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08" name="Oval 76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09" name="Oval 77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10" name="Oval 78"/>
          <p:cNvSpPr>
            <a:spLocks noChangeArrowheads="1"/>
          </p:cNvSpPr>
          <p:nvPr/>
        </p:nvSpPr>
        <p:spPr bwMode="auto">
          <a:xfrm>
            <a:off x="5386388" y="2022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11" name="Oval 79"/>
          <p:cNvSpPr>
            <a:spLocks noChangeArrowheads="1"/>
          </p:cNvSpPr>
          <p:nvPr/>
        </p:nvSpPr>
        <p:spPr bwMode="auto">
          <a:xfrm>
            <a:off x="5289550" y="1863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12" name="Oval 80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13" name="Oval 81"/>
          <p:cNvSpPr>
            <a:spLocks noChangeArrowheads="1"/>
          </p:cNvSpPr>
          <p:nvPr/>
        </p:nvSpPr>
        <p:spPr bwMode="auto">
          <a:xfrm>
            <a:off x="5313363" y="2009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14" name="Oval 82"/>
          <p:cNvSpPr>
            <a:spLocks noChangeArrowheads="1"/>
          </p:cNvSpPr>
          <p:nvPr/>
        </p:nvSpPr>
        <p:spPr bwMode="auto">
          <a:xfrm>
            <a:off x="5300663" y="1939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15" name="Oval 83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16" name="Oval 84"/>
          <p:cNvSpPr>
            <a:spLocks noChangeArrowheads="1"/>
          </p:cNvSpPr>
          <p:nvPr/>
        </p:nvSpPr>
        <p:spPr bwMode="auto">
          <a:xfrm>
            <a:off x="4986338" y="2744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17" name="Oval 85"/>
          <p:cNvSpPr>
            <a:spLocks noChangeArrowheads="1"/>
          </p:cNvSpPr>
          <p:nvPr/>
        </p:nvSpPr>
        <p:spPr bwMode="auto">
          <a:xfrm>
            <a:off x="4929188" y="27733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18" name="Oval 86"/>
          <p:cNvSpPr>
            <a:spLocks noChangeArrowheads="1"/>
          </p:cNvSpPr>
          <p:nvPr/>
        </p:nvSpPr>
        <p:spPr bwMode="auto">
          <a:xfrm>
            <a:off x="5086350" y="2644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19" name="Oval 87"/>
          <p:cNvSpPr>
            <a:spLocks noChangeArrowheads="1"/>
          </p:cNvSpPr>
          <p:nvPr/>
        </p:nvSpPr>
        <p:spPr bwMode="auto">
          <a:xfrm>
            <a:off x="4859338" y="2782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20" name="Oval 88"/>
          <p:cNvSpPr>
            <a:spLocks noChangeArrowheads="1"/>
          </p:cNvSpPr>
          <p:nvPr/>
        </p:nvSpPr>
        <p:spPr bwMode="auto">
          <a:xfrm>
            <a:off x="5056188" y="2713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21" name="Oval 89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22" name="Oval 90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23" name="Oval 91"/>
          <p:cNvSpPr>
            <a:spLocks noChangeArrowheads="1"/>
          </p:cNvSpPr>
          <p:nvPr/>
        </p:nvSpPr>
        <p:spPr bwMode="auto">
          <a:xfrm>
            <a:off x="6391275" y="1606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24" name="Oval 92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25" name="Oval 93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26" name="Oval 94"/>
          <p:cNvSpPr>
            <a:spLocks noChangeArrowheads="1"/>
          </p:cNvSpPr>
          <p:nvPr/>
        </p:nvSpPr>
        <p:spPr bwMode="auto">
          <a:xfrm>
            <a:off x="6278563" y="1724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27" name="Oval 95"/>
          <p:cNvSpPr>
            <a:spLocks noChangeArrowheads="1"/>
          </p:cNvSpPr>
          <p:nvPr/>
        </p:nvSpPr>
        <p:spPr bwMode="auto">
          <a:xfrm>
            <a:off x="6337300" y="166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28" name="Oval 96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29" name="Oval 97"/>
          <p:cNvSpPr>
            <a:spLocks noChangeArrowheads="1"/>
          </p:cNvSpPr>
          <p:nvPr/>
        </p:nvSpPr>
        <p:spPr bwMode="auto">
          <a:xfrm>
            <a:off x="3870325" y="42513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0" name="Oval 98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1" name="Oval 99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2" name="Oval 100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3" name="Oval 101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4" name="Oval 102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5" name="Oval 103"/>
          <p:cNvSpPr>
            <a:spLocks noChangeArrowheads="1"/>
          </p:cNvSpPr>
          <p:nvPr/>
        </p:nvSpPr>
        <p:spPr bwMode="auto">
          <a:xfrm>
            <a:off x="7464425" y="2214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6" name="Oval 104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7" name="Oval 105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8" name="Oval 106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9" name="Oval 107"/>
          <p:cNvSpPr>
            <a:spLocks noChangeArrowheads="1"/>
          </p:cNvSpPr>
          <p:nvPr/>
        </p:nvSpPr>
        <p:spPr bwMode="auto">
          <a:xfrm>
            <a:off x="7366000" y="2233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40" name="Oval 108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41" name="Oval 109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42" name="Oval 110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43" name="Oval 111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44" name="Oval 112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45" name="Oval 113"/>
          <p:cNvSpPr>
            <a:spLocks noChangeArrowheads="1"/>
          </p:cNvSpPr>
          <p:nvPr/>
        </p:nvSpPr>
        <p:spPr bwMode="auto">
          <a:xfrm>
            <a:off x="8054975" y="3032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46" name="Oval 114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47" name="Oval 115"/>
          <p:cNvSpPr>
            <a:spLocks noChangeArrowheads="1"/>
          </p:cNvSpPr>
          <p:nvPr/>
        </p:nvSpPr>
        <p:spPr bwMode="auto">
          <a:xfrm>
            <a:off x="8350250" y="408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48" name="Oval 116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49" name="Oval 117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50" name="Oval 118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51" name="Oval 119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52" name="Oval 120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53" name="Oval 121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54" name="Oval 122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55" name="Oval 123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56" name="Oval 124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57" name="Oval 125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58" name="Oval 126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59" name="Oval 127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60" name="Oval 128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61" name="Oval 129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62" name="Oval 130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63" name="Oval 131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64" name="Oval 132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65" name="Oval 133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66" name="Oval 134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67" name="Oval 135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68" name="Oval 136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69" name="Oval 137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70" name="Oval 138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71" name="Oval 139"/>
          <p:cNvSpPr>
            <a:spLocks noChangeArrowheads="1"/>
          </p:cNvSpPr>
          <p:nvPr/>
        </p:nvSpPr>
        <p:spPr bwMode="auto">
          <a:xfrm>
            <a:off x="4713288" y="5824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72" name="Oval 140"/>
          <p:cNvSpPr>
            <a:spLocks noChangeArrowheads="1"/>
          </p:cNvSpPr>
          <p:nvPr/>
        </p:nvSpPr>
        <p:spPr bwMode="auto">
          <a:xfrm>
            <a:off x="4835525" y="5953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73" name="Oval 141"/>
          <p:cNvSpPr>
            <a:spLocks noChangeArrowheads="1"/>
          </p:cNvSpPr>
          <p:nvPr/>
        </p:nvSpPr>
        <p:spPr bwMode="auto">
          <a:xfrm>
            <a:off x="4786313" y="5826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74" name="Oval 142"/>
          <p:cNvSpPr>
            <a:spLocks noChangeArrowheads="1"/>
          </p:cNvSpPr>
          <p:nvPr/>
        </p:nvSpPr>
        <p:spPr bwMode="auto">
          <a:xfrm>
            <a:off x="4654550" y="5789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75" name="Oval 143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76" name="Oval 144"/>
          <p:cNvSpPr>
            <a:spLocks noChangeArrowheads="1"/>
          </p:cNvSpPr>
          <p:nvPr/>
        </p:nvSpPr>
        <p:spPr bwMode="auto">
          <a:xfrm>
            <a:off x="4795838" y="589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77" name="Oval 145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78" name="Oval 146"/>
          <p:cNvSpPr>
            <a:spLocks noChangeArrowheads="1"/>
          </p:cNvSpPr>
          <p:nvPr/>
        </p:nvSpPr>
        <p:spPr bwMode="auto">
          <a:xfrm>
            <a:off x="4546600" y="50514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79" name="Oval 147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80" name="Oval 148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81" name="Oval 149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82" name="Oval 150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83" name="Oval 151"/>
          <p:cNvSpPr>
            <a:spLocks noChangeArrowheads="1"/>
          </p:cNvSpPr>
          <p:nvPr/>
        </p:nvSpPr>
        <p:spPr bwMode="auto">
          <a:xfrm>
            <a:off x="3641725" y="6291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84" name="Oval 152"/>
          <p:cNvSpPr>
            <a:spLocks noChangeArrowheads="1"/>
          </p:cNvSpPr>
          <p:nvPr/>
        </p:nvSpPr>
        <p:spPr bwMode="auto">
          <a:xfrm>
            <a:off x="3616325" y="6369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85" name="Oval 153"/>
          <p:cNvSpPr>
            <a:spLocks noChangeArrowheads="1"/>
          </p:cNvSpPr>
          <p:nvPr/>
        </p:nvSpPr>
        <p:spPr bwMode="auto">
          <a:xfrm>
            <a:off x="3646488" y="6226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86" name="Oval 154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87" name="Oval 155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88" name="Oval 156"/>
          <p:cNvSpPr>
            <a:spLocks noChangeArrowheads="1"/>
          </p:cNvSpPr>
          <p:nvPr/>
        </p:nvSpPr>
        <p:spPr bwMode="auto">
          <a:xfrm>
            <a:off x="3635375" y="6165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89" name="Oval 157"/>
          <p:cNvSpPr>
            <a:spLocks noChangeArrowheads="1"/>
          </p:cNvSpPr>
          <p:nvPr/>
        </p:nvSpPr>
        <p:spPr bwMode="auto">
          <a:xfrm>
            <a:off x="2543175" y="6072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90" name="Oval 158"/>
          <p:cNvSpPr>
            <a:spLocks noChangeArrowheads="1"/>
          </p:cNvSpPr>
          <p:nvPr/>
        </p:nvSpPr>
        <p:spPr bwMode="auto">
          <a:xfrm>
            <a:off x="2476500" y="6130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91" name="Oval 159"/>
          <p:cNvSpPr>
            <a:spLocks noChangeArrowheads="1"/>
          </p:cNvSpPr>
          <p:nvPr/>
        </p:nvSpPr>
        <p:spPr bwMode="auto">
          <a:xfrm>
            <a:off x="2535238" y="6013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92" name="Oval 160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93" name="Oval 161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94" name="Oval 162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95" name="Oval 163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96" name="Oval 164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97" name="Oval 165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98" name="Oval 166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99" name="Oval 167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00" name="Oval 168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01" name="Oval 169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02" name="Oval 170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03" name="Oval 171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04" name="Oval 172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05" name="Oval 173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06" name="Oval 174"/>
          <p:cNvSpPr>
            <a:spLocks noChangeArrowheads="1"/>
          </p:cNvSpPr>
          <p:nvPr/>
        </p:nvSpPr>
        <p:spPr bwMode="auto">
          <a:xfrm>
            <a:off x="14922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07" name="Oval 175"/>
          <p:cNvSpPr>
            <a:spLocks noChangeArrowheads="1"/>
          </p:cNvSpPr>
          <p:nvPr/>
        </p:nvSpPr>
        <p:spPr bwMode="auto">
          <a:xfrm>
            <a:off x="1587500" y="5251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08" name="Oval 176"/>
          <p:cNvSpPr>
            <a:spLocks noChangeArrowheads="1"/>
          </p:cNvSpPr>
          <p:nvPr/>
        </p:nvSpPr>
        <p:spPr bwMode="auto">
          <a:xfrm>
            <a:off x="1611313" y="5522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09" name="Oval 177"/>
          <p:cNvSpPr>
            <a:spLocks noChangeArrowheads="1"/>
          </p:cNvSpPr>
          <p:nvPr/>
        </p:nvSpPr>
        <p:spPr bwMode="auto">
          <a:xfrm>
            <a:off x="1689100" y="5495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10" name="Oval 178"/>
          <p:cNvSpPr>
            <a:spLocks noChangeArrowheads="1"/>
          </p:cNvSpPr>
          <p:nvPr/>
        </p:nvSpPr>
        <p:spPr bwMode="auto">
          <a:xfrm>
            <a:off x="1574800" y="5156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11" name="Oval 179"/>
          <p:cNvSpPr>
            <a:spLocks noChangeArrowheads="1"/>
          </p:cNvSpPr>
          <p:nvPr/>
        </p:nvSpPr>
        <p:spPr bwMode="auto">
          <a:xfrm>
            <a:off x="16700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12" name="Oval 180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13" name="Oval 181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14" name="Oval 182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15" name="Oval 183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16" name="Oval 184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17" name="Oval 185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18" name="Line 186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19" name="Line 187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20" name="Line 188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21" name="Line 189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22" name="Line 190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23" name="Line 191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24" name="Line 192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25" name="Line 193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26" name="Line 194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27" name="Line 195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28" name="Line 196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29" name="Line 197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0" name="Line 198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1" name="Line 199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2" name="Line 200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3" name="Line 201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4" name="Line 202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5" name="Line 203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6" name="Line 204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" name="Line 205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" name="Line 206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" name="Line 207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" name="Line 208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" name="Line 209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" name="Line 210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" name="Line 211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" name="Line 212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" name="Line 213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6" name="Line 214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7" name="Line 215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8" name="Line 216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9" name="Line 217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50" name="Line 218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51" name="Line 219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52" name="Line 220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53" name="Line 221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54" name="Line 222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55" name="Line 223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56" name="Line 224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57" name="Line 225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58" name="Line 226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59" name="Line 227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60" name="Line 228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61" name="Line 229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62" name="Line 230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63" name="Line 231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64" name="Line 232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65" name="Line 233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66" name="Line 234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67" name="Line 235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68" name="Line 236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69" name="Line 237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70" name="Line 238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71" name="Line 239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72" name="Line 240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73" name="Line 241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74" name="Line 242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75" name="Line 243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76" name="Line 244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77" name="Line 245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78" name="Line 246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79" name="Line 247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80" name="Line 248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81" name="Line 249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82" name="Line 250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83" name="Line 251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84" name="Line 252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85" name="Line 253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86" name="Line 254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87" name="Line 255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88" name="Line 256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89" name="Line 257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90" name="Line 258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91" name="Line 259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92" name="Line 260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93" name="Line 261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94" name="Line 262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95" name="Line 263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96" name="Line 264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97" name="Line 265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98" name="Line 266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99" name="Line 267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00" name="Line 268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01" name="Line 269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02" name="Line 270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03" name="Line 271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04" name="Line 272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05" name="Line 273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06" name="Line 274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07" name="Line 275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08" name="Line 276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09" name="Line 277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10" name="Line 278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11" name="Line 279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12" name="Line 280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13" name="Line 281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14" name="Line 282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15" name="Line 283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16" name="Line 284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17" name="Line 285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18" name="Line 286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19" name="Line 287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20" name="Line 288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21" name="Line 289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22" name="Line 290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23" name="Line 291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24" name="Line 292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25" name="Line 293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26" name="Line 294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27" name="Line 295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28" name="Line 296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29" name="Line 297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30" name="Line 298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31" name="Line 299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32" name="Line 300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33" name="Line 301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34" name="Line 302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35" name="Line 303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36" name="Line 304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37" name="Line 305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38" name="Line 306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39" name="Line 307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40" name="Line 308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41" name="Line 309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42" name="Line 310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43" name="Line 311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44" name="Line 312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45" name="Line 313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46" name="Line 314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47" name="Line 315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48" name="Line 316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49" name="Line 317"/>
          <p:cNvSpPr>
            <a:spLocks noChangeShapeType="1"/>
          </p:cNvSpPr>
          <p:nvPr/>
        </p:nvSpPr>
        <p:spPr bwMode="auto">
          <a:xfrm flipH="1" flipV="1">
            <a:off x="1579563" y="5473700"/>
            <a:ext cx="566737" cy="5619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50" name="Line 318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51" name="Line 319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52" name="Line 320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53" name="Line 321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54" name="Line 322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55" name="Oval 323"/>
          <p:cNvSpPr>
            <a:spLocks noChangeArrowheads="1"/>
          </p:cNvSpPr>
          <p:nvPr/>
        </p:nvSpPr>
        <p:spPr bwMode="auto">
          <a:xfrm>
            <a:off x="5626100" y="3556000"/>
            <a:ext cx="533400" cy="533400"/>
          </a:xfrm>
          <a:prstGeom prst="ellipse">
            <a:avLst/>
          </a:prstGeom>
          <a:solidFill>
            <a:srgbClr val="FF0000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756" name="Group 324"/>
          <p:cNvGrpSpPr>
            <a:grpSpLocks/>
          </p:cNvGrpSpPr>
          <p:nvPr/>
        </p:nvGrpSpPr>
        <p:grpSpPr bwMode="auto">
          <a:xfrm>
            <a:off x="5783263" y="3698875"/>
            <a:ext cx="234950" cy="247650"/>
            <a:chOff x="292" y="828"/>
            <a:chExt cx="148" cy="156"/>
          </a:xfrm>
        </p:grpSpPr>
        <p:sp>
          <p:nvSpPr>
            <p:cNvPr id="146757" name="Oval 325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758" name="Oval 326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759" name="Oval 327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760" name="Oval 328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761" name="Oval 329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762" name="Oval 330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6763" name="Line 331"/>
          <p:cNvSpPr>
            <a:spLocks noChangeShapeType="1"/>
          </p:cNvSpPr>
          <p:nvPr/>
        </p:nvSpPr>
        <p:spPr bwMode="auto">
          <a:xfrm>
            <a:off x="5049838" y="2603500"/>
            <a:ext cx="901700" cy="960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64" name="Line 332"/>
          <p:cNvSpPr>
            <a:spLocks noChangeShapeType="1"/>
          </p:cNvSpPr>
          <p:nvPr/>
        </p:nvSpPr>
        <p:spPr bwMode="auto">
          <a:xfrm>
            <a:off x="5016500" y="2659063"/>
            <a:ext cx="808038" cy="904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65" name="Line 333"/>
          <p:cNvSpPr>
            <a:spLocks noChangeShapeType="1"/>
          </p:cNvSpPr>
          <p:nvPr/>
        </p:nvSpPr>
        <p:spPr bwMode="auto">
          <a:xfrm>
            <a:off x="4965700" y="2713038"/>
            <a:ext cx="7747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66" name="Line 334"/>
          <p:cNvSpPr>
            <a:spLocks noChangeShapeType="1"/>
          </p:cNvSpPr>
          <p:nvPr/>
        </p:nvSpPr>
        <p:spPr bwMode="auto">
          <a:xfrm>
            <a:off x="4910138" y="2738438"/>
            <a:ext cx="766762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67" name="Line 335"/>
          <p:cNvSpPr>
            <a:spLocks noChangeShapeType="1"/>
          </p:cNvSpPr>
          <p:nvPr/>
        </p:nvSpPr>
        <p:spPr bwMode="auto">
          <a:xfrm>
            <a:off x="4827588" y="2735263"/>
            <a:ext cx="806450" cy="998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68" name="Line 336"/>
          <p:cNvSpPr>
            <a:spLocks noChangeShapeType="1"/>
          </p:cNvSpPr>
          <p:nvPr/>
        </p:nvSpPr>
        <p:spPr bwMode="auto">
          <a:xfrm flipH="1">
            <a:off x="5265738" y="3894138"/>
            <a:ext cx="368300" cy="127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69" name="Line 337"/>
          <p:cNvSpPr>
            <a:spLocks noChangeShapeType="1"/>
          </p:cNvSpPr>
          <p:nvPr/>
        </p:nvSpPr>
        <p:spPr bwMode="auto">
          <a:xfrm flipH="1">
            <a:off x="5326063" y="3979863"/>
            <a:ext cx="350837" cy="119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70" name="Line 338"/>
          <p:cNvSpPr>
            <a:spLocks noChangeShapeType="1"/>
          </p:cNvSpPr>
          <p:nvPr/>
        </p:nvSpPr>
        <p:spPr bwMode="auto">
          <a:xfrm flipH="1">
            <a:off x="5389563" y="4030663"/>
            <a:ext cx="350837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71" name="Line 339"/>
          <p:cNvSpPr>
            <a:spLocks noChangeShapeType="1"/>
          </p:cNvSpPr>
          <p:nvPr/>
        </p:nvSpPr>
        <p:spPr bwMode="auto">
          <a:xfrm flipH="1">
            <a:off x="5453063" y="4081463"/>
            <a:ext cx="365125" cy="113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72" name="Line 340"/>
          <p:cNvSpPr>
            <a:spLocks noChangeShapeType="1"/>
          </p:cNvSpPr>
          <p:nvPr/>
        </p:nvSpPr>
        <p:spPr bwMode="auto">
          <a:xfrm flipH="1">
            <a:off x="5499100" y="4084638"/>
            <a:ext cx="4191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74" name="Oval 342"/>
          <p:cNvSpPr>
            <a:spLocks noChangeArrowheads="1"/>
          </p:cNvSpPr>
          <p:nvPr/>
        </p:nvSpPr>
        <p:spPr bwMode="auto">
          <a:xfrm>
            <a:off x="5322888" y="5080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75" name="Oval 343"/>
          <p:cNvSpPr>
            <a:spLocks noChangeArrowheads="1"/>
          </p:cNvSpPr>
          <p:nvPr/>
        </p:nvSpPr>
        <p:spPr bwMode="auto">
          <a:xfrm>
            <a:off x="5384800" y="5092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76" name="Oval 344"/>
          <p:cNvSpPr>
            <a:spLocks noChangeArrowheads="1"/>
          </p:cNvSpPr>
          <p:nvPr/>
        </p:nvSpPr>
        <p:spPr bwMode="auto">
          <a:xfrm>
            <a:off x="5256213" y="5084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77" name="Oval 345"/>
          <p:cNvSpPr>
            <a:spLocks noChangeArrowheads="1"/>
          </p:cNvSpPr>
          <p:nvPr/>
        </p:nvSpPr>
        <p:spPr bwMode="auto">
          <a:xfrm>
            <a:off x="5497513" y="5205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78" name="Oval 346"/>
          <p:cNvSpPr>
            <a:spLocks noChangeArrowheads="1"/>
          </p:cNvSpPr>
          <p:nvPr/>
        </p:nvSpPr>
        <p:spPr bwMode="auto">
          <a:xfrm>
            <a:off x="5445125" y="5132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779" name="Text Box 347"/>
          <p:cNvSpPr txBox="1">
            <a:spLocks noChangeArrowheads="1"/>
          </p:cNvSpPr>
          <p:nvPr/>
        </p:nvSpPr>
        <p:spPr bwMode="auto">
          <a:xfrm>
            <a:off x="4189413" y="2416175"/>
            <a:ext cx="4762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 b="1">
                <a:solidFill>
                  <a:srgbClr val="FF0000"/>
                </a:solidFill>
              </a:rPr>
              <a:t>?</a:t>
            </a:r>
            <a:endParaRPr lang="en-US"/>
          </a:p>
        </p:txBody>
      </p:sp>
      <p:sp>
        <p:nvSpPr>
          <p:cNvPr id="146780" name="Text Box 348"/>
          <p:cNvSpPr txBox="1">
            <a:spLocks noChangeArrowheads="1"/>
          </p:cNvSpPr>
          <p:nvPr/>
        </p:nvSpPr>
        <p:spPr bwMode="auto">
          <a:xfrm>
            <a:off x="123825" y="804863"/>
            <a:ext cx="4819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Continue placing 5 bars at rotatable bonds</a:t>
            </a:r>
          </a:p>
        </p:txBody>
      </p:sp>
      <p:sp>
        <p:nvSpPr>
          <p:cNvPr id="348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49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83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84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85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86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87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88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89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0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1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2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3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4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5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6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7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8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9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00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01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02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03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04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05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06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07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08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10" name="Oval 30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11" name="Oval 31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12" name="Oval 32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13" name="Oval 33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14" name="Oval 34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15" name="Oval 35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16" name="Oval 36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17" name="Oval 37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18" name="Oval 38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19" name="Oval 39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20" name="Oval 40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21" name="Oval 41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22" name="Oval 42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23" name="Oval 43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24" name="Oval 44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25" name="Oval 45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26" name="Oval 46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27" name="Oval 47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28" name="Oval 48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29" name="Oval 49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30" name="Oval 50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31" name="Oval 51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32" name="Oval 52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33" name="Oval 53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34" name="Oval 54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35" name="Oval 55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36" name="Oval 56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37" name="Oval 57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38" name="Oval 58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39" name="Oval 59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40" name="Oval 60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41" name="Oval 61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42" name="Oval 62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43" name="Oval 63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44" name="Oval 64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45" name="Oval 65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46" name="Oval 66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47" name="Oval 67"/>
          <p:cNvSpPr>
            <a:spLocks noChangeArrowheads="1"/>
          </p:cNvSpPr>
          <p:nvPr/>
        </p:nvSpPr>
        <p:spPr bwMode="auto">
          <a:xfrm>
            <a:off x="3789363" y="30797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48" name="Oval 68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49" name="Oval 69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50" name="Oval 70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51" name="Oval 71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52" name="Oval 72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53" name="Oval 73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54" name="Oval 74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55" name="Oval 75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56" name="Oval 76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57" name="Oval 77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58" name="Oval 78"/>
          <p:cNvSpPr>
            <a:spLocks noChangeArrowheads="1"/>
          </p:cNvSpPr>
          <p:nvPr/>
        </p:nvSpPr>
        <p:spPr bwMode="auto">
          <a:xfrm>
            <a:off x="5386388" y="2022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59" name="Oval 79"/>
          <p:cNvSpPr>
            <a:spLocks noChangeArrowheads="1"/>
          </p:cNvSpPr>
          <p:nvPr/>
        </p:nvSpPr>
        <p:spPr bwMode="auto">
          <a:xfrm>
            <a:off x="5289550" y="1863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60" name="Oval 80"/>
          <p:cNvSpPr>
            <a:spLocks noChangeArrowheads="1"/>
          </p:cNvSpPr>
          <p:nvPr/>
        </p:nvSpPr>
        <p:spPr bwMode="auto">
          <a:xfrm>
            <a:off x="5753100" y="1816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61" name="Oval 81"/>
          <p:cNvSpPr>
            <a:spLocks noChangeArrowheads="1"/>
          </p:cNvSpPr>
          <p:nvPr/>
        </p:nvSpPr>
        <p:spPr bwMode="auto">
          <a:xfrm>
            <a:off x="5313363" y="2009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62" name="Oval 82"/>
          <p:cNvSpPr>
            <a:spLocks noChangeArrowheads="1"/>
          </p:cNvSpPr>
          <p:nvPr/>
        </p:nvSpPr>
        <p:spPr bwMode="auto">
          <a:xfrm>
            <a:off x="5300663" y="1939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63" name="Oval 83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64" name="Oval 84"/>
          <p:cNvSpPr>
            <a:spLocks noChangeArrowheads="1"/>
          </p:cNvSpPr>
          <p:nvPr/>
        </p:nvSpPr>
        <p:spPr bwMode="auto">
          <a:xfrm>
            <a:off x="4913313" y="246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65" name="Oval 85"/>
          <p:cNvSpPr>
            <a:spLocks noChangeArrowheads="1"/>
          </p:cNvSpPr>
          <p:nvPr/>
        </p:nvSpPr>
        <p:spPr bwMode="auto">
          <a:xfrm>
            <a:off x="4814888" y="2443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66" name="Oval 86"/>
          <p:cNvSpPr>
            <a:spLocks noChangeArrowheads="1"/>
          </p:cNvSpPr>
          <p:nvPr/>
        </p:nvSpPr>
        <p:spPr bwMode="auto">
          <a:xfrm>
            <a:off x="4819650" y="2632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67" name="Oval 87"/>
          <p:cNvSpPr>
            <a:spLocks noChangeArrowheads="1"/>
          </p:cNvSpPr>
          <p:nvPr/>
        </p:nvSpPr>
        <p:spPr bwMode="auto">
          <a:xfrm>
            <a:off x="4757738" y="2544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68" name="Oval 88"/>
          <p:cNvSpPr>
            <a:spLocks noChangeArrowheads="1"/>
          </p:cNvSpPr>
          <p:nvPr/>
        </p:nvSpPr>
        <p:spPr bwMode="auto">
          <a:xfrm>
            <a:off x="4913313" y="2576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69" name="Oval 89"/>
          <p:cNvSpPr>
            <a:spLocks noChangeArrowheads="1"/>
          </p:cNvSpPr>
          <p:nvPr/>
        </p:nvSpPr>
        <p:spPr bwMode="auto">
          <a:xfrm>
            <a:off x="5073650" y="2465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70" name="Oval 90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71" name="Oval 91"/>
          <p:cNvSpPr>
            <a:spLocks noChangeArrowheads="1"/>
          </p:cNvSpPr>
          <p:nvPr/>
        </p:nvSpPr>
        <p:spPr bwMode="auto">
          <a:xfrm>
            <a:off x="6391275" y="1606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72" name="Oval 92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73" name="Oval 93"/>
          <p:cNvSpPr>
            <a:spLocks noChangeArrowheads="1"/>
          </p:cNvSpPr>
          <p:nvPr/>
        </p:nvSpPr>
        <p:spPr bwMode="auto">
          <a:xfrm>
            <a:off x="6789738" y="186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74" name="Oval 94"/>
          <p:cNvSpPr>
            <a:spLocks noChangeArrowheads="1"/>
          </p:cNvSpPr>
          <p:nvPr/>
        </p:nvSpPr>
        <p:spPr bwMode="auto">
          <a:xfrm>
            <a:off x="6278563" y="1724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75" name="Oval 95"/>
          <p:cNvSpPr>
            <a:spLocks noChangeArrowheads="1"/>
          </p:cNvSpPr>
          <p:nvPr/>
        </p:nvSpPr>
        <p:spPr bwMode="auto">
          <a:xfrm>
            <a:off x="6337300" y="166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76" name="Oval 96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77" name="Oval 97"/>
          <p:cNvSpPr>
            <a:spLocks noChangeArrowheads="1"/>
          </p:cNvSpPr>
          <p:nvPr/>
        </p:nvSpPr>
        <p:spPr bwMode="auto">
          <a:xfrm>
            <a:off x="3870325" y="42513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78" name="Oval 98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79" name="Oval 99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80" name="Oval 100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81" name="Oval 101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82" name="Oval 102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83" name="Oval 103"/>
          <p:cNvSpPr>
            <a:spLocks noChangeArrowheads="1"/>
          </p:cNvSpPr>
          <p:nvPr/>
        </p:nvSpPr>
        <p:spPr bwMode="auto">
          <a:xfrm>
            <a:off x="7464425" y="2214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84" name="Oval 104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85" name="Oval 105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86" name="Oval 106"/>
          <p:cNvSpPr>
            <a:spLocks noChangeArrowheads="1"/>
          </p:cNvSpPr>
          <p:nvPr/>
        </p:nvSpPr>
        <p:spPr bwMode="auto">
          <a:xfrm>
            <a:off x="7697788" y="25685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87" name="Oval 107"/>
          <p:cNvSpPr>
            <a:spLocks noChangeArrowheads="1"/>
          </p:cNvSpPr>
          <p:nvPr/>
        </p:nvSpPr>
        <p:spPr bwMode="auto">
          <a:xfrm>
            <a:off x="7366000" y="2233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88" name="Oval 108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89" name="Oval 109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90" name="Oval 110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91" name="Oval 111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92" name="Oval 112"/>
          <p:cNvSpPr>
            <a:spLocks noChangeArrowheads="1"/>
          </p:cNvSpPr>
          <p:nvPr/>
        </p:nvSpPr>
        <p:spPr bwMode="auto">
          <a:xfrm>
            <a:off x="8213725" y="3492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93" name="Oval 113"/>
          <p:cNvSpPr>
            <a:spLocks noChangeArrowheads="1"/>
          </p:cNvSpPr>
          <p:nvPr/>
        </p:nvSpPr>
        <p:spPr bwMode="auto">
          <a:xfrm>
            <a:off x="8054975" y="3032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94" name="Oval 114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95" name="Oval 115"/>
          <p:cNvSpPr>
            <a:spLocks noChangeArrowheads="1"/>
          </p:cNvSpPr>
          <p:nvPr/>
        </p:nvSpPr>
        <p:spPr bwMode="auto">
          <a:xfrm>
            <a:off x="8350250" y="408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96" name="Oval 116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97" name="Oval 117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98" name="Oval 118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99" name="Oval 119"/>
          <p:cNvSpPr>
            <a:spLocks noChangeArrowheads="1"/>
          </p:cNvSpPr>
          <p:nvPr/>
        </p:nvSpPr>
        <p:spPr bwMode="auto">
          <a:xfrm>
            <a:off x="8382000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00" name="Oval 120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01" name="Oval 121"/>
          <p:cNvSpPr>
            <a:spLocks noChangeArrowheads="1"/>
          </p:cNvSpPr>
          <p:nvPr/>
        </p:nvSpPr>
        <p:spPr bwMode="auto">
          <a:xfrm>
            <a:off x="8115300" y="5384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02" name="Oval 122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03" name="Oval 123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04" name="Oval 124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05" name="Oval 125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06" name="Oval 126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07" name="Oval 127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08" name="Oval 128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09" name="Oval 129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10" name="Oval 130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11" name="Oval 131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12" name="Oval 132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13" name="Oval 133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14" name="Oval 134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15" name="Oval 135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16" name="Oval 136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17" name="Oval 137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18" name="Oval 138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19" name="Oval 139"/>
          <p:cNvSpPr>
            <a:spLocks noChangeArrowheads="1"/>
          </p:cNvSpPr>
          <p:nvPr/>
        </p:nvSpPr>
        <p:spPr bwMode="auto">
          <a:xfrm>
            <a:off x="4713288" y="5824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20" name="Oval 140"/>
          <p:cNvSpPr>
            <a:spLocks noChangeArrowheads="1"/>
          </p:cNvSpPr>
          <p:nvPr/>
        </p:nvSpPr>
        <p:spPr bwMode="auto">
          <a:xfrm>
            <a:off x="4835525" y="5953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21" name="Oval 141"/>
          <p:cNvSpPr>
            <a:spLocks noChangeArrowheads="1"/>
          </p:cNvSpPr>
          <p:nvPr/>
        </p:nvSpPr>
        <p:spPr bwMode="auto">
          <a:xfrm>
            <a:off x="4786313" y="5826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22" name="Oval 142"/>
          <p:cNvSpPr>
            <a:spLocks noChangeArrowheads="1"/>
          </p:cNvSpPr>
          <p:nvPr/>
        </p:nvSpPr>
        <p:spPr bwMode="auto">
          <a:xfrm>
            <a:off x="4654550" y="5789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23" name="Oval 143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24" name="Oval 144"/>
          <p:cNvSpPr>
            <a:spLocks noChangeArrowheads="1"/>
          </p:cNvSpPr>
          <p:nvPr/>
        </p:nvSpPr>
        <p:spPr bwMode="auto">
          <a:xfrm>
            <a:off x="4795838" y="589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25" name="Oval 145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26" name="Oval 146"/>
          <p:cNvSpPr>
            <a:spLocks noChangeArrowheads="1"/>
          </p:cNvSpPr>
          <p:nvPr/>
        </p:nvSpPr>
        <p:spPr bwMode="auto">
          <a:xfrm>
            <a:off x="4546600" y="50514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27" name="Oval 147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28" name="Oval 148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29" name="Oval 149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30" name="Oval 150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31" name="Oval 151"/>
          <p:cNvSpPr>
            <a:spLocks noChangeArrowheads="1"/>
          </p:cNvSpPr>
          <p:nvPr/>
        </p:nvSpPr>
        <p:spPr bwMode="auto">
          <a:xfrm>
            <a:off x="3641725" y="6291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32" name="Oval 152"/>
          <p:cNvSpPr>
            <a:spLocks noChangeArrowheads="1"/>
          </p:cNvSpPr>
          <p:nvPr/>
        </p:nvSpPr>
        <p:spPr bwMode="auto">
          <a:xfrm>
            <a:off x="3616325" y="6369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33" name="Oval 153"/>
          <p:cNvSpPr>
            <a:spLocks noChangeArrowheads="1"/>
          </p:cNvSpPr>
          <p:nvPr/>
        </p:nvSpPr>
        <p:spPr bwMode="auto">
          <a:xfrm>
            <a:off x="3646488" y="6226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34" name="Oval 154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35" name="Oval 155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36" name="Oval 156"/>
          <p:cNvSpPr>
            <a:spLocks noChangeArrowheads="1"/>
          </p:cNvSpPr>
          <p:nvPr/>
        </p:nvSpPr>
        <p:spPr bwMode="auto">
          <a:xfrm>
            <a:off x="3635375" y="6165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37" name="Oval 157"/>
          <p:cNvSpPr>
            <a:spLocks noChangeArrowheads="1"/>
          </p:cNvSpPr>
          <p:nvPr/>
        </p:nvSpPr>
        <p:spPr bwMode="auto">
          <a:xfrm>
            <a:off x="2543175" y="6072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38" name="Oval 158"/>
          <p:cNvSpPr>
            <a:spLocks noChangeArrowheads="1"/>
          </p:cNvSpPr>
          <p:nvPr/>
        </p:nvSpPr>
        <p:spPr bwMode="auto">
          <a:xfrm>
            <a:off x="2476500" y="6130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39" name="Oval 159"/>
          <p:cNvSpPr>
            <a:spLocks noChangeArrowheads="1"/>
          </p:cNvSpPr>
          <p:nvPr/>
        </p:nvSpPr>
        <p:spPr bwMode="auto">
          <a:xfrm>
            <a:off x="2535238" y="6013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40" name="Oval 160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41" name="Oval 161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42" name="Oval 162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43" name="Oval 163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44" name="Oval 164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45" name="Oval 165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46" name="Oval 166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47" name="Oval 167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48" name="Oval 168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49" name="Oval 169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50" name="Oval 170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51" name="Oval 171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52" name="Oval 172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53" name="Oval 173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54" name="Oval 174"/>
          <p:cNvSpPr>
            <a:spLocks noChangeArrowheads="1"/>
          </p:cNvSpPr>
          <p:nvPr/>
        </p:nvSpPr>
        <p:spPr bwMode="auto">
          <a:xfrm>
            <a:off x="14922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55" name="Oval 175"/>
          <p:cNvSpPr>
            <a:spLocks noChangeArrowheads="1"/>
          </p:cNvSpPr>
          <p:nvPr/>
        </p:nvSpPr>
        <p:spPr bwMode="auto">
          <a:xfrm>
            <a:off x="1587500" y="5251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56" name="Oval 176"/>
          <p:cNvSpPr>
            <a:spLocks noChangeArrowheads="1"/>
          </p:cNvSpPr>
          <p:nvPr/>
        </p:nvSpPr>
        <p:spPr bwMode="auto">
          <a:xfrm>
            <a:off x="1611313" y="5522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57" name="Oval 177"/>
          <p:cNvSpPr>
            <a:spLocks noChangeArrowheads="1"/>
          </p:cNvSpPr>
          <p:nvPr/>
        </p:nvSpPr>
        <p:spPr bwMode="auto">
          <a:xfrm>
            <a:off x="1689100" y="5495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58" name="Oval 178"/>
          <p:cNvSpPr>
            <a:spLocks noChangeArrowheads="1"/>
          </p:cNvSpPr>
          <p:nvPr/>
        </p:nvSpPr>
        <p:spPr bwMode="auto">
          <a:xfrm>
            <a:off x="1574800" y="5156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59" name="Oval 179"/>
          <p:cNvSpPr>
            <a:spLocks noChangeArrowheads="1"/>
          </p:cNvSpPr>
          <p:nvPr/>
        </p:nvSpPr>
        <p:spPr bwMode="auto">
          <a:xfrm>
            <a:off x="16700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60" name="Oval 180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61" name="Oval 181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62" name="Oval 182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63" name="Oval 183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64" name="Oval 184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65" name="Oval 185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66" name="Line 186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67" name="Line 187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68" name="Line 188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69" name="Line 189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70" name="Line 190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71" name="Line 191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72" name="Line 192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73" name="Line 193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74" name="Line 194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75" name="Line 195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76" name="Line 196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77" name="Line 197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78" name="Line 198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79" name="Line 199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80" name="Line 200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81" name="Line 201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82" name="Line 202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83" name="Line 203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84" name="Line 204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85" name="Line 205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86" name="Line 206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87" name="Line 207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88" name="Line 208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89" name="Line 209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90" name="Line 210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91" name="Line 211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92" name="Line 212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93" name="Line 213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94" name="Line 214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95" name="Line 215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96" name="Line 216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97" name="Line 217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98" name="Line 218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699" name="Line 219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00" name="Line 220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01" name="Line 221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02" name="Line 222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03" name="Line 223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04" name="Line 224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05" name="Line 225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06" name="Line 226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07" name="Line 227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08" name="Line 228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09" name="Line 229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10" name="Line 230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11" name="Line 231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12" name="Line 232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13" name="Line 233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14" name="Line 234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15" name="Line 235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16" name="Line 236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17" name="Line 237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18" name="Line 238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19" name="Line 239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20" name="Line 240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21" name="Line 241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22" name="Line 242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23" name="Line 243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24" name="Line 244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25" name="Line 245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26" name="Line 246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27" name="Line 247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28" name="Line 248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29" name="Line 249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30" name="Line 250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31" name="Line 251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32" name="Line 252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33" name="Line 253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34" name="Line 254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35" name="Line 255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36" name="Line 256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37" name="Line 257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38" name="Line 258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39" name="Line 259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40" name="Line 260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41" name="Line 261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42" name="Line 262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43" name="Line 263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44" name="Line 264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45" name="Line 265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46" name="Line 266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47" name="Line 267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48" name="Line 268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49" name="Line 269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50" name="Line 270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51" name="Line 271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52" name="Line 272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53" name="Line 273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54" name="Line 274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55" name="Line 275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56" name="Line 276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57" name="Line 277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58" name="Line 278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59" name="Line 279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60" name="Line 280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61" name="Line 281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62" name="Line 282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63" name="Line 283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64" name="Line 284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65" name="Line 285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66" name="Line 286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67" name="Line 287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68" name="Line 288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69" name="Line 289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70" name="Line 290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71" name="Line 291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72" name="Line 292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73" name="Line 293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74" name="Line 294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75" name="Line 295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76" name="Line 296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77" name="Line 297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78" name="Line 298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79" name="Line 299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80" name="Line 300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81" name="Line 301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82" name="Line 302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83" name="Line 303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84" name="Line 304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85" name="Line 305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86" name="Line 306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87" name="Line 307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88" name="Line 308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89" name="Line 309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90" name="Line 310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91" name="Line 311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92" name="Line 312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93" name="Line 313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94" name="Line 314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95" name="Line 315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96" name="Line 316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97" name="Line 317"/>
          <p:cNvSpPr>
            <a:spLocks noChangeShapeType="1"/>
          </p:cNvSpPr>
          <p:nvPr/>
        </p:nvSpPr>
        <p:spPr bwMode="auto">
          <a:xfrm flipH="1" flipV="1">
            <a:off x="1579563" y="5473700"/>
            <a:ext cx="566737" cy="5619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98" name="Line 318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99" name="Line 319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00" name="Line 320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01" name="Line 321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02" name="Line 322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03" name="Oval 323"/>
          <p:cNvSpPr>
            <a:spLocks noChangeArrowheads="1"/>
          </p:cNvSpPr>
          <p:nvPr/>
        </p:nvSpPr>
        <p:spPr bwMode="auto">
          <a:xfrm>
            <a:off x="5626100" y="3556000"/>
            <a:ext cx="533400" cy="533400"/>
          </a:xfrm>
          <a:prstGeom prst="ellipse">
            <a:avLst/>
          </a:prstGeom>
          <a:solidFill>
            <a:srgbClr val="FF0000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05" name="Oval 325"/>
          <p:cNvSpPr>
            <a:spLocks noChangeArrowheads="1"/>
          </p:cNvSpPr>
          <p:nvPr/>
        </p:nvSpPr>
        <p:spPr bwMode="auto">
          <a:xfrm>
            <a:off x="5554663" y="3659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06" name="Oval 326"/>
          <p:cNvSpPr>
            <a:spLocks noChangeArrowheads="1"/>
          </p:cNvSpPr>
          <p:nvPr/>
        </p:nvSpPr>
        <p:spPr bwMode="auto">
          <a:xfrm>
            <a:off x="5878513" y="379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07" name="Oval 327"/>
          <p:cNvSpPr>
            <a:spLocks noChangeArrowheads="1"/>
          </p:cNvSpPr>
          <p:nvPr/>
        </p:nvSpPr>
        <p:spPr bwMode="auto">
          <a:xfrm>
            <a:off x="5724525" y="3471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08" name="Oval 328"/>
          <p:cNvSpPr>
            <a:spLocks noChangeArrowheads="1"/>
          </p:cNvSpPr>
          <p:nvPr/>
        </p:nvSpPr>
        <p:spPr bwMode="auto">
          <a:xfrm>
            <a:off x="5591175" y="358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09" name="Oval 329"/>
          <p:cNvSpPr>
            <a:spLocks noChangeArrowheads="1"/>
          </p:cNvSpPr>
          <p:nvPr/>
        </p:nvSpPr>
        <p:spPr bwMode="auto">
          <a:xfrm>
            <a:off x="5657850" y="3517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10" name="Oval 330"/>
          <p:cNvSpPr>
            <a:spLocks noChangeArrowheads="1"/>
          </p:cNvSpPr>
          <p:nvPr/>
        </p:nvSpPr>
        <p:spPr bwMode="auto">
          <a:xfrm>
            <a:off x="5846763" y="34512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11" name="Line 331"/>
          <p:cNvSpPr>
            <a:spLocks noChangeShapeType="1"/>
          </p:cNvSpPr>
          <p:nvPr/>
        </p:nvSpPr>
        <p:spPr bwMode="auto">
          <a:xfrm>
            <a:off x="5049838" y="2603500"/>
            <a:ext cx="901700" cy="960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12" name="Line 332"/>
          <p:cNvSpPr>
            <a:spLocks noChangeShapeType="1"/>
          </p:cNvSpPr>
          <p:nvPr/>
        </p:nvSpPr>
        <p:spPr bwMode="auto">
          <a:xfrm>
            <a:off x="5016500" y="2659063"/>
            <a:ext cx="808038" cy="904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13" name="Line 333"/>
          <p:cNvSpPr>
            <a:spLocks noChangeShapeType="1"/>
          </p:cNvSpPr>
          <p:nvPr/>
        </p:nvSpPr>
        <p:spPr bwMode="auto">
          <a:xfrm>
            <a:off x="4965700" y="2713038"/>
            <a:ext cx="7747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14" name="Line 334"/>
          <p:cNvSpPr>
            <a:spLocks noChangeShapeType="1"/>
          </p:cNvSpPr>
          <p:nvPr/>
        </p:nvSpPr>
        <p:spPr bwMode="auto">
          <a:xfrm>
            <a:off x="4910138" y="2738438"/>
            <a:ext cx="766762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15" name="Line 335"/>
          <p:cNvSpPr>
            <a:spLocks noChangeShapeType="1"/>
          </p:cNvSpPr>
          <p:nvPr/>
        </p:nvSpPr>
        <p:spPr bwMode="auto">
          <a:xfrm>
            <a:off x="4827588" y="2735263"/>
            <a:ext cx="806450" cy="998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16" name="Line 336"/>
          <p:cNvSpPr>
            <a:spLocks noChangeShapeType="1"/>
          </p:cNvSpPr>
          <p:nvPr/>
        </p:nvSpPr>
        <p:spPr bwMode="auto">
          <a:xfrm flipH="1">
            <a:off x="5265738" y="3894138"/>
            <a:ext cx="368300" cy="127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17" name="Line 337"/>
          <p:cNvSpPr>
            <a:spLocks noChangeShapeType="1"/>
          </p:cNvSpPr>
          <p:nvPr/>
        </p:nvSpPr>
        <p:spPr bwMode="auto">
          <a:xfrm flipH="1">
            <a:off x="5326063" y="3979863"/>
            <a:ext cx="350837" cy="119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18" name="Line 338"/>
          <p:cNvSpPr>
            <a:spLocks noChangeShapeType="1"/>
          </p:cNvSpPr>
          <p:nvPr/>
        </p:nvSpPr>
        <p:spPr bwMode="auto">
          <a:xfrm flipH="1">
            <a:off x="5389563" y="4030663"/>
            <a:ext cx="350837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19" name="Line 339"/>
          <p:cNvSpPr>
            <a:spLocks noChangeShapeType="1"/>
          </p:cNvSpPr>
          <p:nvPr/>
        </p:nvSpPr>
        <p:spPr bwMode="auto">
          <a:xfrm flipH="1">
            <a:off x="5453063" y="4081463"/>
            <a:ext cx="365125" cy="113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20" name="Line 340"/>
          <p:cNvSpPr>
            <a:spLocks noChangeShapeType="1"/>
          </p:cNvSpPr>
          <p:nvPr/>
        </p:nvSpPr>
        <p:spPr bwMode="auto">
          <a:xfrm flipH="1">
            <a:off x="5499100" y="4084638"/>
            <a:ext cx="4191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21" name="Oval 341"/>
          <p:cNvSpPr>
            <a:spLocks noChangeArrowheads="1"/>
          </p:cNvSpPr>
          <p:nvPr/>
        </p:nvSpPr>
        <p:spPr bwMode="auto">
          <a:xfrm>
            <a:off x="5322888" y="5080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22" name="Oval 342"/>
          <p:cNvSpPr>
            <a:spLocks noChangeArrowheads="1"/>
          </p:cNvSpPr>
          <p:nvPr/>
        </p:nvSpPr>
        <p:spPr bwMode="auto">
          <a:xfrm>
            <a:off x="5384800" y="5092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23" name="Oval 343"/>
          <p:cNvSpPr>
            <a:spLocks noChangeArrowheads="1"/>
          </p:cNvSpPr>
          <p:nvPr/>
        </p:nvSpPr>
        <p:spPr bwMode="auto">
          <a:xfrm>
            <a:off x="5256213" y="5084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24" name="Oval 344"/>
          <p:cNvSpPr>
            <a:spLocks noChangeArrowheads="1"/>
          </p:cNvSpPr>
          <p:nvPr/>
        </p:nvSpPr>
        <p:spPr bwMode="auto">
          <a:xfrm>
            <a:off x="5497513" y="5205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25" name="Oval 345"/>
          <p:cNvSpPr>
            <a:spLocks noChangeArrowheads="1"/>
          </p:cNvSpPr>
          <p:nvPr/>
        </p:nvSpPr>
        <p:spPr bwMode="auto">
          <a:xfrm>
            <a:off x="5445125" y="5132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28" name="Text Box 348"/>
          <p:cNvSpPr txBox="1">
            <a:spLocks noChangeArrowheads="1"/>
          </p:cNvSpPr>
          <p:nvPr/>
        </p:nvSpPr>
        <p:spPr bwMode="auto">
          <a:xfrm>
            <a:off x="0" y="804863"/>
            <a:ext cx="40465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Pebble Search/Exchange Operation</a:t>
            </a:r>
          </a:p>
        </p:txBody>
      </p:sp>
      <p:sp>
        <p:nvSpPr>
          <p:cNvPr id="148829" name="Line 349"/>
          <p:cNvSpPr>
            <a:spLocks noChangeShapeType="1"/>
          </p:cNvSpPr>
          <p:nvPr/>
        </p:nvSpPr>
        <p:spPr bwMode="auto">
          <a:xfrm flipV="1">
            <a:off x="4030663" y="2552700"/>
            <a:ext cx="638175" cy="173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30" name="Line 350"/>
          <p:cNvSpPr>
            <a:spLocks noChangeShapeType="1"/>
          </p:cNvSpPr>
          <p:nvPr/>
        </p:nvSpPr>
        <p:spPr bwMode="auto">
          <a:xfrm flipV="1">
            <a:off x="4119563" y="2608263"/>
            <a:ext cx="55880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31" name="Line 351"/>
          <p:cNvSpPr>
            <a:spLocks noChangeShapeType="1"/>
          </p:cNvSpPr>
          <p:nvPr/>
        </p:nvSpPr>
        <p:spPr bwMode="auto">
          <a:xfrm flipV="1">
            <a:off x="4165600" y="2662238"/>
            <a:ext cx="533400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32" name="Line 352"/>
          <p:cNvSpPr>
            <a:spLocks noChangeShapeType="1"/>
          </p:cNvSpPr>
          <p:nvPr/>
        </p:nvSpPr>
        <p:spPr bwMode="auto">
          <a:xfrm flipV="1">
            <a:off x="4191000" y="2700338"/>
            <a:ext cx="5461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833" name="Line 353"/>
          <p:cNvSpPr>
            <a:spLocks noChangeShapeType="1"/>
          </p:cNvSpPr>
          <p:nvPr/>
        </p:nvSpPr>
        <p:spPr bwMode="auto">
          <a:xfrm flipH="1">
            <a:off x="4191000" y="2735263"/>
            <a:ext cx="614363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52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31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32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33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34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35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36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37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38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39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40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41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42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43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44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45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46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47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48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49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50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51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52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53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54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55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56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58" name="Oval 30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59" name="Oval 31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60" name="Oval 32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61" name="Oval 33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62" name="Oval 34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63" name="Oval 35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64" name="Oval 36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65" name="Oval 37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66" name="Oval 38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67" name="Oval 39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68" name="Oval 40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69" name="Oval 41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70" name="Oval 42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71" name="Oval 43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72" name="Oval 44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73" name="Oval 45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74" name="Oval 46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75" name="Oval 47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76" name="Oval 48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77" name="Oval 49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78" name="Oval 50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79" name="Oval 51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80" name="Oval 52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81" name="Oval 53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82" name="Oval 54"/>
          <p:cNvSpPr>
            <a:spLocks noChangeArrowheads="1"/>
          </p:cNvSpPr>
          <p:nvPr/>
        </p:nvSpPr>
        <p:spPr bwMode="auto">
          <a:xfrm>
            <a:off x="2903538" y="2789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83" name="Oval 55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84" name="Oval 56"/>
          <p:cNvSpPr>
            <a:spLocks noChangeArrowheads="1"/>
          </p:cNvSpPr>
          <p:nvPr/>
        </p:nvSpPr>
        <p:spPr bwMode="auto">
          <a:xfrm>
            <a:off x="2967038" y="2832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85" name="Oval 57"/>
          <p:cNvSpPr>
            <a:spLocks noChangeArrowheads="1"/>
          </p:cNvSpPr>
          <p:nvPr/>
        </p:nvSpPr>
        <p:spPr bwMode="auto">
          <a:xfrm>
            <a:off x="2847975" y="2730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86" name="Oval 58"/>
          <p:cNvSpPr>
            <a:spLocks noChangeArrowheads="1"/>
          </p:cNvSpPr>
          <p:nvPr/>
        </p:nvSpPr>
        <p:spPr bwMode="auto">
          <a:xfrm>
            <a:off x="2820988" y="2655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87" name="Oval 59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88" name="Oval 60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89" name="Oval 61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90" name="Oval 62"/>
          <p:cNvSpPr>
            <a:spLocks noChangeArrowheads="1"/>
          </p:cNvSpPr>
          <p:nvPr/>
        </p:nvSpPr>
        <p:spPr bwMode="auto">
          <a:xfrm>
            <a:off x="2395538" y="3390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91" name="Oval 63"/>
          <p:cNvSpPr>
            <a:spLocks noChangeArrowheads="1"/>
          </p:cNvSpPr>
          <p:nvPr/>
        </p:nvSpPr>
        <p:spPr bwMode="auto">
          <a:xfrm>
            <a:off x="2270125" y="3357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92" name="Oval 64"/>
          <p:cNvSpPr>
            <a:spLocks noChangeArrowheads="1"/>
          </p:cNvSpPr>
          <p:nvPr/>
        </p:nvSpPr>
        <p:spPr bwMode="auto">
          <a:xfrm>
            <a:off x="2330450" y="3405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93" name="Oval 65"/>
          <p:cNvSpPr>
            <a:spLocks noChangeArrowheads="1"/>
          </p:cNvSpPr>
          <p:nvPr/>
        </p:nvSpPr>
        <p:spPr bwMode="auto">
          <a:xfrm>
            <a:off x="2484438" y="33734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94" name="Oval 66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95" name="Oval 67"/>
          <p:cNvSpPr>
            <a:spLocks noChangeArrowheads="1"/>
          </p:cNvSpPr>
          <p:nvPr/>
        </p:nvSpPr>
        <p:spPr bwMode="auto">
          <a:xfrm>
            <a:off x="3789363" y="30797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96" name="Oval 68"/>
          <p:cNvSpPr>
            <a:spLocks noChangeArrowheads="1"/>
          </p:cNvSpPr>
          <p:nvPr/>
        </p:nvSpPr>
        <p:spPr bwMode="auto">
          <a:xfrm>
            <a:off x="3735388" y="2828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97" name="Oval 69"/>
          <p:cNvSpPr>
            <a:spLocks noChangeArrowheads="1"/>
          </p:cNvSpPr>
          <p:nvPr/>
        </p:nvSpPr>
        <p:spPr bwMode="auto">
          <a:xfrm>
            <a:off x="3792538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98" name="Oval 70"/>
          <p:cNvSpPr>
            <a:spLocks noChangeArrowheads="1"/>
          </p:cNvSpPr>
          <p:nvPr/>
        </p:nvSpPr>
        <p:spPr bwMode="auto">
          <a:xfrm>
            <a:off x="3883025" y="2670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99" name="Oval 71"/>
          <p:cNvSpPr>
            <a:spLocks noChangeArrowheads="1"/>
          </p:cNvSpPr>
          <p:nvPr/>
        </p:nvSpPr>
        <p:spPr bwMode="auto">
          <a:xfrm>
            <a:off x="3719513" y="2757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00" name="Oval 72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01" name="Oval 73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02" name="Oval 74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03" name="Oval 75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04" name="Oval 76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05" name="Oval 77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06" name="Oval 78"/>
          <p:cNvSpPr>
            <a:spLocks noChangeArrowheads="1"/>
          </p:cNvSpPr>
          <p:nvPr/>
        </p:nvSpPr>
        <p:spPr bwMode="auto">
          <a:xfrm>
            <a:off x="5386388" y="2022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07" name="Oval 79"/>
          <p:cNvSpPr>
            <a:spLocks noChangeArrowheads="1"/>
          </p:cNvSpPr>
          <p:nvPr/>
        </p:nvSpPr>
        <p:spPr bwMode="auto">
          <a:xfrm>
            <a:off x="5289550" y="1863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08" name="Oval 80"/>
          <p:cNvSpPr>
            <a:spLocks noChangeArrowheads="1"/>
          </p:cNvSpPr>
          <p:nvPr/>
        </p:nvSpPr>
        <p:spPr bwMode="auto">
          <a:xfrm>
            <a:off x="5451475" y="20542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09" name="Oval 81"/>
          <p:cNvSpPr>
            <a:spLocks noChangeArrowheads="1"/>
          </p:cNvSpPr>
          <p:nvPr/>
        </p:nvSpPr>
        <p:spPr bwMode="auto">
          <a:xfrm>
            <a:off x="5313363" y="2009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10" name="Oval 82"/>
          <p:cNvSpPr>
            <a:spLocks noChangeArrowheads="1"/>
          </p:cNvSpPr>
          <p:nvPr/>
        </p:nvSpPr>
        <p:spPr bwMode="auto">
          <a:xfrm>
            <a:off x="5300663" y="1939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11" name="Oval 83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18" name="Oval 90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19" name="Oval 91"/>
          <p:cNvSpPr>
            <a:spLocks noChangeArrowheads="1"/>
          </p:cNvSpPr>
          <p:nvPr/>
        </p:nvSpPr>
        <p:spPr bwMode="auto">
          <a:xfrm>
            <a:off x="6391275" y="1606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20" name="Oval 92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21" name="Oval 93"/>
          <p:cNvSpPr>
            <a:spLocks noChangeArrowheads="1"/>
          </p:cNvSpPr>
          <p:nvPr/>
        </p:nvSpPr>
        <p:spPr bwMode="auto">
          <a:xfrm>
            <a:off x="6329363" y="1787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22" name="Oval 94"/>
          <p:cNvSpPr>
            <a:spLocks noChangeArrowheads="1"/>
          </p:cNvSpPr>
          <p:nvPr/>
        </p:nvSpPr>
        <p:spPr bwMode="auto">
          <a:xfrm>
            <a:off x="6278563" y="1724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23" name="Oval 95"/>
          <p:cNvSpPr>
            <a:spLocks noChangeArrowheads="1"/>
          </p:cNvSpPr>
          <p:nvPr/>
        </p:nvSpPr>
        <p:spPr bwMode="auto">
          <a:xfrm>
            <a:off x="6337300" y="166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24" name="Oval 96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25" name="Oval 97"/>
          <p:cNvSpPr>
            <a:spLocks noChangeArrowheads="1"/>
          </p:cNvSpPr>
          <p:nvPr/>
        </p:nvSpPr>
        <p:spPr bwMode="auto">
          <a:xfrm>
            <a:off x="3870325" y="42513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26" name="Oval 98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27" name="Oval 99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28" name="Oval 100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29" name="Oval 101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30" name="Oval 102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31" name="Oval 103"/>
          <p:cNvSpPr>
            <a:spLocks noChangeArrowheads="1"/>
          </p:cNvSpPr>
          <p:nvPr/>
        </p:nvSpPr>
        <p:spPr bwMode="auto">
          <a:xfrm>
            <a:off x="7464425" y="2214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32" name="Oval 104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33" name="Oval 105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34" name="Oval 106"/>
          <p:cNvSpPr>
            <a:spLocks noChangeArrowheads="1"/>
          </p:cNvSpPr>
          <p:nvPr/>
        </p:nvSpPr>
        <p:spPr bwMode="auto">
          <a:xfrm>
            <a:off x="7294563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35" name="Oval 107"/>
          <p:cNvSpPr>
            <a:spLocks noChangeArrowheads="1"/>
          </p:cNvSpPr>
          <p:nvPr/>
        </p:nvSpPr>
        <p:spPr bwMode="auto">
          <a:xfrm>
            <a:off x="7366000" y="2233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36" name="Oval 108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37" name="Oval 109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38" name="Oval 110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39" name="Oval 111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40" name="Oval 112"/>
          <p:cNvSpPr>
            <a:spLocks noChangeArrowheads="1"/>
          </p:cNvSpPr>
          <p:nvPr/>
        </p:nvSpPr>
        <p:spPr bwMode="auto">
          <a:xfrm>
            <a:off x="7969250" y="3016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41" name="Oval 113"/>
          <p:cNvSpPr>
            <a:spLocks noChangeArrowheads="1"/>
          </p:cNvSpPr>
          <p:nvPr/>
        </p:nvSpPr>
        <p:spPr bwMode="auto">
          <a:xfrm>
            <a:off x="8054975" y="3032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42" name="Oval 114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43" name="Oval 115"/>
          <p:cNvSpPr>
            <a:spLocks noChangeArrowheads="1"/>
          </p:cNvSpPr>
          <p:nvPr/>
        </p:nvSpPr>
        <p:spPr bwMode="auto">
          <a:xfrm>
            <a:off x="8350250" y="408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44" name="Oval 116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45" name="Oval 117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46" name="Oval 118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47" name="Oval 119"/>
          <p:cNvSpPr>
            <a:spLocks noChangeArrowheads="1"/>
          </p:cNvSpPr>
          <p:nvPr/>
        </p:nvSpPr>
        <p:spPr bwMode="auto">
          <a:xfrm>
            <a:off x="8267700" y="406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48" name="Oval 120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49" name="Oval 121"/>
          <p:cNvSpPr>
            <a:spLocks noChangeArrowheads="1"/>
          </p:cNvSpPr>
          <p:nvPr/>
        </p:nvSpPr>
        <p:spPr bwMode="auto">
          <a:xfrm>
            <a:off x="8293100" y="5226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50" name="Oval 122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51" name="Oval 123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52" name="Oval 124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53" name="Oval 125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54" name="Oval 126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55" name="Oval 127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56" name="Oval 128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57" name="Oval 129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58" name="Oval 130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59" name="Oval 131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60" name="Oval 132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61" name="Oval 133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62" name="Oval 134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63" name="Oval 135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64" name="Oval 136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65" name="Oval 137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66" name="Oval 138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67" name="Oval 139"/>
          <p:cNvSpPr>
            <a:spLocks noChangeArrowheads="1"/>
          </p:cNvSpPr>
          <p:nvPr/>
        </p:nvSpPr>
        <p:spPr bwMode="auto">
          <a:xfrm>
            <a:off x="4713288" y="5824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68" name="Oval 140"/>
          <p:cNvSpPr>
            <a:spLocks noChangeArrowheads="1"/>
          </p:cNvSpPr>
          <p:nvPr/>
        </p:nvSpPr>
        <p:spPr bwMode="auto">
          <a:xfrm>
            <a:off x="4835525" y="5953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69" name="Oval 141"/>
          <p:cNvSpPr>
            <a:spLocks noChangeArrowheads="1"/>
          </p:cNvSpPr>
          <p:nvPr/>
        </p:nvSpPr>
        <p:spPr bwMode="auto">
          <a:xfrm>
            <a:off x="4786313" y="5826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70" name="Oval 142"/>
          <p:cNvSpPr>
            <a:spLocks noChangeArrowheads="1"/>
          </p:cNvSpPr>
          <p:nvPr/>
        </p:nvSpPr>
        <p:spPr bwMode="auto">
          <a:xfrm>
            <a:off x="4654550" y="5789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71" name="Oval 143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72" name="Oval 144"/>
          <p:cNvSpPr>
            <a:spLocks noChangeArrowheads="1"/>
          </p:cNvSpPr>
          <p:nvPr/>
        </p:nvSpPr>
        <p:spPr bwMode="auto">
          <a:xfrm>
            <a:off x="4795838" y="589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73" name="Oval 145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74" name="Oval 146"/>
          <p:cNvSpPr>
            <a:spLocks noChangeArrowheads="1"/>
          </p:cNvSpPr>
          <p:nvPr/>
        </p:nvSpPr>
        <p:spPr bwMode="auto">
          <a:xfrm>
            <a:off x="4546600" y="50514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75" name="Oval 147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76" name="Oval 148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77" name="Oval 149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78" name="Oval 150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79" name="Oval 151"/>
          <p:cNvSpPr>
            <a:spLocks noChangeArrowheads="1"/>
          </p:cNvSpPr>
          <p:nvPr/>
        </p:nvSpPr>
        <p:spPr bwMode="auto">
          <a:xfrm>
            <a:off x="3641725" y="6291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80" name="Oval 152"/>
          <p:cNvSpPr>
            <a:spLocks noChangeArrowheads="1"/>
          </p:cNvSpPr>
          <p:nvPr/>
        </p:nvSpPr>
        <p:spPr bwMode="auto">
          <a:xfrm>
            <a:off x="3616325" y="6369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81" name="Oval 153"/>
          <p:cNvSpPr>
            <a:spLocks noChangeArrowheads="1"/>
          </p:cNvSpPr>
          <p:nvPr/>
        </p:nvSpPr>
        <p:spPr bwMode="auto">
          <a:xfrm>
            <a:off x="3646488" y="6226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82" name="Oval 154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83" name="Oval 155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84" name="Oval 156"/>
          <p:cNvSpPr>
            <a:spLocks noChangeArrowheads="1"/>
          </p:cNvSpPr>
          <p:nvPr/>
        </p:nvSpPr>
        <p:spPr bwMode="auto">
          <a:xfrm>
            <a:off x="3635375" y="6165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85" name="Oval 157"/>
          <p:cNvSpPr>
            <a:spLocks noChangeArrowheads="1"/>
          </p:cNvSpPr>
          <p:nvPr/>
        </p:nvSpPr>
        <p:spPr bwMode="auto">
          <a:xfrm>
            <a:off x="2543175" y="6072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86" name="Oval 158"/>
          <p:cNvSpPr>
            <a:spLocks noChangeArrowheads="1"/>
          </p:cNvSpPr>
          <p:nvPr/>
        </p:nvSpPr>
        <p:spPr bwMode="auto">
          <a:xfrm>
            <a:off x="2476500" y="6130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87" name="Oval 159"/>
          <p:cNvSpPr>
            <a:spLocks noChangeArrowheads="1"/>
          </p:cNvSpPr>
          <p:nvPr/>
        </p:nvSpPr>
        <p:spPr bwMode="auto">
          <a:xfrm>
            <a:off x="2535238" y="6013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88" name="Oval 160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89" name="Oval 161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90" name="Oval 162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91" name="Oval 163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92" name="Oval 164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93" name="Oval 165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94" name="Oval 166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95" name="Oval 167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96" name="Oval 168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97" name="Oval 169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98" name="Oval 170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99" name="Oval 171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00" name="Oval 172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01" name="Oval 173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02" name="Oval 174"/>
          <p:cNvSpPr>
            <a:spLocks noChangeArrowheads="1"/>
          </p:cNvSpPr>
          <p:nvPr/>
        </p:nvSpPr>
        <p:spPr bwMode="auto">
          <a:xfrm>
            <a:off x="14922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03" name="Oval 175"/>
          <p:cNvSpPr>
            <a:spLocks noChangeArrowheads="1"/>
          </p:cNvSpPr>
          <p:nvPr/>
        </p:nvSpPr>
        <p:spPr bwMode="auto">
          <a:xfrm>
            <a:off x="1587500" y="5251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04" name="Oval 176"/>
          <p:cNvSpPr>
            <a:spLocks noChangeArrowheads="1"/>
          </p:cNvSpPr>
          <p:nvPr/>
        </p:nvSpPr>
        <p:spPr bwMode="auto">
          <a:xfrm>
            <a:off x="1611313" y="5522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05" name="Oval 177"/>
          <p:cNvSpPr>
            <a:spLocks noChangeArrowheads="1"/>
          </p:cNvSpPr>
          <p:nvPr/>
        </p:nvSpPr>
        <p:spPr bwMode="auto">
          <a:xfrm>
            <a:off x="1689100" y="5495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06" name="Oval 178"/>
          <p:cNvSpPr>
            <a:spLocks noChangeArrowheads="1"/>
          </p:cNvSpPr>
          <p:nvPr/>
        </p:nvSpPr>
        <p:spPr bwMode="auto">
          <a:xfrm>
            <a:off x="1574800" y="5156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07" name="Oval 179"/>
          <p:cNvSpPr>
            <a:spLocks noChangeArrowheads="1"/>
          </p:cNvSpPr>
          <p:nvPr/>
        </p:nvSpPr>
        <p:spPr bwMode="auto">
          <a:xfrm>
            <a:off x="16700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08" name="Oval 180"/>
          <p:cNvSpPr>
            <a:spLocks noChangeArrowheads="1"/>
          </p:cNvSpPr>
          <p:nvPr/>
        </p:nvSpPr>
        <p:spPr bwMode="auto">
          <a:xfrm>
            <a:off x="21526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09" name="Oval 181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10" name="Oval 182"/>
          <p:cNvSpPr>
            <a:spLocks noChangeArrowheads="1"/>
          </p:cNvSpPr>
          <p:nvPr/>
        </p:nvSpPr>
        <p:spPr bwMode="auto">
          <a:xfrm>
            <a:off x="2241550" y="4127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11" name="Oval 183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12" name="Oval 184"/>
          <p:cNvSpPr>
            <a:spLocks noChangeArrowheads="1"/>
          </p:cNvSpPr>
          <p:nvPr/>
        </p:nvSpPr>
        <p:spPr bwMode="auto">
          <a:xfrm>
            <a:off x="2235200" y="3930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13" name="Oval 185"/>
          <p:cNvSpPr>
            <a:spLocks noChangeArrowheads="1"/>
          </p:cNvSpPr>
          <p:nvPr/>
        </p:nvSpPr>
        <p:spPr bwMode="auto">
          <a:xfrm>
            <a:off x="2330450" y="4076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14" name="Line 186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15" name="Line 187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16" name="Line 188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17" name="Line 189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18" name="Line 190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19" name="Line 191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20" name="Line 192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21" name="Line 193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22" name="Line 194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23" name="Line 195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24" name="Line 196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25" name="Line 197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26" name="Line 198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27" name="Line 199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28" name="Line 200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29" name="Line 201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30" name="Line 202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31" name="Line 203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32" name="Line 204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33" name="Line 205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34" name="Line 206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35" name="Line 207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36" name="Line 208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37" name="Line 209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38" name="Line 210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39" name="Line 211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40" name="Line 212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41" name="Line 213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42" name="Line 214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43" name="Line 215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44" name="Line 216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45" name="Line 217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46" name="Line 218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47" name="Line 219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48" name="Line 220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49" name="Line 221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50" name="Line 222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51" name="Line 223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52" name="Line 224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53" name="Line 225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54" name="Line 226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55" name="Line 227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56" name="Line 228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57" name="Line 229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58" name="Line 230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59" name="Line 231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60" name="Line 232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61" name="Line 233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62" name="Line 234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63" name="Line 235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64" name="Line 236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65" name="Line 237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66" name="Line 238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67" name="Line 239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68" name="Line 240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69" name="Line 241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70" name="Line 242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71" name="Line 243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72" name="Line 244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73" name="Line 245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74" name="Line 246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75" name="Line 247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76" name="Line 248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77" name="Line 249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78" name="Line 250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79" name="Line 251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80" name="Line 252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81" name="Line 253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82" name="Line 254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83" name="Line 255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84" name="Line 256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85" name="Line 257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86" name="Line 258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87" name="Line 259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88" name="Line 260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89" name="Line 261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90" name="Line 262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91" name="Line 263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92" name="Line 264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93" name="Line 265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94" name="Line 266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95" name="Line 267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96" name="Line 268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97" name="Line 269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98" name="Line 270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99" name="Line 271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00" name="Line 272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01" name="Line 273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02" name="Line 274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03" name="Line 275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04" name="Line 276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05" name="Line 277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06" name="Line 278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07" name="Line 279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08" name="Line 280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09" name="Line 281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10" name="Line 282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11" name="Line 283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12" name="Line 284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13" name="Line 285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14" name="Line 286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15" name="Line 287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16" name="Line 288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17" name="Line 289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18" name="Line 290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19" name="Line 291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20" name="Line 292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21" name="Line 293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22" name="Line 294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23" name="Line 295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24" name="Line 296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25" name="Line 297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26" name="Line 298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27" name="Line 299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28" name="Line 300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29" name="Line 301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30" name="Line 302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31" name="Line 303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32" name="Line 304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33" name="Line 305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34" name="Line 306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35" name="Line 307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36" name="Line 308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37" name="Line 309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38" name="Line 310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39" name="Line 311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40" name="Line 312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41" name="Line 313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42" name="Line 314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43" name="Line 315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44" name="Line 316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45" name="Line 317"/>
          <p:cNvSpPr>
            <a:spLocks noChangeShapeType="1"/>
          </p:cNvSpPr>
          <p:nvPr/>
        </p:nvSpPr>
        <p:spPr bwMode="auto">
          <a:xfrm flipH="1" flipV="1">
            <a:off x="1579563" y="5473700"/>
            <a:ext cx="566737" cy="5619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46" name="Line 318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47" name="Line 319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48" name="Line 320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49" name="Line 321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50" name="Line 322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51" name="Oval 323"/>
          <p:cNvSpPr>
            <a:spLocks noChangeArrowheads="1"/>
          </p:cNvSpPr>
          <p:nvPr/>
        </p:nvSpPr>
        <p:spPr bwMode="auto">
          <a:xfrm>
            <a:off x="5626100" y="3556000"/>
            <a:ext cx="533400" cy="533400"/>
          </a:xfrm>
          <a:prstGeom prst="ellipse">
            <a:avLst/>
          </a:prstGeom>
          <a:solidFill>
            <a:srgbClr val="FF0000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52" name="Oval 324"/>
          <p:cNvSpPr>
            <a:spLocks noChangeArrowheads="1"/>
          </p:cNvSpPr>
          <p:nvPr/>
        </p:nvSpPr>
        <p:spPr bwMode="auto">
          <a:xfrm>
            <a:off x="5554663" y="3659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53" name="Oval 325"/>
          <p:cNvSpPr>
            <a:spLocks noChangeArrowheads="1"/>
          </p:cNvSpPr>
          <p:nvPr/>
        </p:nvSpPr>
        <p:spPr bwMode="auto">
          <a:xfrm>
            <a:off x="5878513" y="379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54" name="Oval 326"/>
          <p:cNvSpPr>
            <a:spLocks noChangeArrowheads="1"/>
          </p:cNvSpPr>
          <p:nvPr/>
        </p:nvSpPr>
        <p:spPr bwMode="auto">
          <a:xfrm>
            <a:off x="5724525" y="3471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55" name="Oval 327"/>
          <p:cNvSpPr>
            <a:spLocks noChangeArrowheads="1"/>
          </p:cNvSpPr>
          <p:nvPr/>
        </p:nvSpPr>
        <p:spPr bwMode="auto">
          <a:xfrm>
            <a:off x="5591175" y="358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56" name="Oval 328"/>
          <p:cNvSpPr>
            <a:spLocks noChangeArrowheads="1"/>
          </p:cNvSpPr>
          <p:nvPr/>
        </p:nvSpPr>
        <p:spPr bwMode="auto">
          <a:xfrm>
            <a:off x="5657850" y="3517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57" name="Oval 329"/>
          <p:cNvSpPr>
            <a:spLocks noChangeArrowheads="1"/>
          </p:cNvSpPr>
          <p:nvPr/>
        </p:nvSpPr>
        <p:spPr bwMode="auto">
          <a:xfrm>
            <a:off x="5846763" y="34512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58" name="Line 330"/>
          <p:cNvSpPr>
            <a:spLocks noChangeShapeType="1"/>
          </p:cNvSpPr>
          <p:nvPr/>
        </p:nvSpPr>
        <p:spPr bwMode="auto">
          <a:xfrm>
            <a:off x="5049838" y="2603500"/>
            <a:ext cx="901700" cy="960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59" name="Line 331"/>
          <p:cNvSpPr>
            <a:spLocks noChangeShapeType="1"/>
          </p:cNvSpPr>
          <p:nvPr/>
        </p:nvSpPr>
        <p:spPr bwMode="auto">
          <a:xfrm>
            <a:off x="5016500" y="2659063"/>
            <a:ext cx="808038" cy="904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60" name="Line 332"/>
          <p:cNvSpPr>
            <a:spLocks noChangeShapeType="1"/>
          </p:cNvSpPr>
          <p:nvPr/>
        </p:nvSpPr>
        <p:spPr bwMode="auto">
          <a:xfrm>
            <a:off x="4965700" y="2713038"/>
            <a:ext cx="7747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61" name="Line 333"/>
          <p:cNvSpPr>
            <a:spLocks noChangeShapeType="1"/>
          </p:cNvSpPr>
          <p:nvPr/>
        </p:nvSpPr>
        <p:spPr bwMode="auto">
          <a:xfrm>
            <a:off x="4910138" y="2738438"/>
            <a:ext cx="766762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62" name="Line 334"/>
          <p:cNvSpPr>
            <a:spLocks noChangeShapeType="1"/>
          </p:cNvSpPr>
          <p:nvPr/>
        </p:nvSpPr>
        <p:spPr bwMode="auto">
          <a:xfrm>
            <a:off x="4827588" y="2735263"/>
            <a:ext cx="806450" cy="998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63" name="Line 335"/>
          <p:cNvSpPr>
            <a:spLocks noChangeShapeType="1"/>
          </p:cNvSpPr>
          <p:nvPr/>
        </p:nvSpPr>
        <p:spPr bwMode="auto">
          <a:xfrm flipH="1">
            <a:off x="5265738" y="3894138"/>
            <a:ext cx="368300" cy="127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64" name="Line 336"/>
          <p:cNvSpPr>
            <a:spLocks noChangeShapeType="1"/>
          </p:cNvSpPr>
          <p:nvPr/>
        </p:nvSpPr>
        <p:spPr bwMode="auto">
          <a:xfrm flipH="1">
            <a:off x="5326063" y="3979863"/>
            <a:ext cx="350837" cy="119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65" name="Line 337"/>
          <p:cNvSpPr>
            <a:spLocks noChangeShapeType="1"/>
          </p:cNvSpPr>
          <p:nvPr/>
        </p:nvSpPr>
        <p:spPr bwMode="auto">
          <a:xfrm flipH="1">
            <a:off x="5389563" y="4030663"/>
            <a:ext cx="350837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66" name="Line 338"/>
          <p:cNvSpPr>
            <a:spLocks noChangeShapeType="1"/>
          </p:cNvSpPr>
          <p:nvPr/>
        </p:nvSpPr>
        <p:spPr bwMode="auto">
          <a:xfrm flipH="1">
            <a:off x="5453063" y="4081463"/>
            <a:ext cx="365125" cy="113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67" name="Line 339"/>
          <p:cNvSpPr>
            <a:spLocks noChangeShapeType="1"/>
          </p:cNvSpPr>
          <p:nvPr/>
        </p:nvSpPr>
        <p:spPr bwMode="auto">
          <a:xfrm flipH="1">
            <a:off x="5499100" y="4084638"/>
            <a:ext cx="4191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68" name="Oval 340"/>
          <p:cNvSpPr>
            <a:spLocks noChangeArrowheads="1"/>
          </p:cNvSpPr>
          <p:nvPr/>
        </p:nvSpPr>
        <p:spPr bwMode="auto">
          <a:xfrm>
            <a:off x="5322888" y="5080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69" name="Oval 341"/>
          <p:cNvSpPr>
            <a:spLocks noChangeArrowheads="1"/>
          </p:cNvSpPr>
          <p:nvPr/>
        </p:nvSpPr>
        <p:spPr bwMode="auto">
          <a:xfrm>
            <a:off x="5384800" y="5092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70" name="Oval 342"/>
          <p:cNvSpPr>
            <a:spLocks noChangeArrowheads="1"/>
          </p:cNvSpPr>
          <p:nvPr/>
        </p:nvSpPr>
        <p:spPr bwMode="auto">
          <a:xfrm>
            <a:off x="5256213" y="5084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71" name="Oval 343"/>
          <p:cNvSpPr>
            <a:spLocks noChangeArrowheads="1"/>
          </p:cNvSpPr>
          <p:nvPr/>
        </p:nvSpPr>
        <p:spPr bwMode="auto">
          <a:xfrm>
            <a:off x="5497513" y="52054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72" name="Oval 344"/>
          <p:cNvSpPr>
            <a:spLocks noChangeArrowheads="1"/>
          </p:cNvSpPr>
          <p:nvPr/>
        </p:nvSpPr>
        <p:spPr bwMode="auto">
          <a:xfrm>
            <a:off x="5445125" y="5132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73" name="Text Box 345"/>
          <p:cNvSpPr txBox="1">
            <a:spLocks noChangeArrowheads="1"/>
          </p:cNvSpPr>
          <p:nvPr/>
        </p:nvSpPr>
        <p:spPr bwMode="auto">
          <a:xfrm>
            <a:off x="0" y="804863"/>
            <a:ext cx="40465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Pebble Search/Exchange Operation</a:t>
            </a:r>
          </a:p>
        </p:txBody>
      </p:sp>
      <p:sp>
        <p:nvSpPr>
          <p:cNvPr id="150874" name="Line 346"/>
          <p:cNvSpPr>
            <a:spLocks noChangeShapeType="1"/>
          </p:cNvSpPr>
          <p:nvPr/>
        </p:nvSpPr>
        <p:spPr bwMode="auto">
          <a:xfrm flipV="1">
            <a:off x="4030663" y="2552700"/>
            <a:ext cx="638175" cy="173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75" name="Line 347"/>
          <p:cNvSpPr>
            <a:spLocks noChangeShapeType="1"/>
          </p:cNvSpPr>
          <p:nvPr/>
        </p:nvSpPr>
        <p:spPr bwMode="auto">
          <a:xfrm flipV="1">
            <a:off x="4119563" y="2608263"/>
            <a:ext cx="55880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76" name="Line 348"/>
          <p:cNvSpPr>
            <a:spLocks noChangeShapeType="1"/>
          </p:cNvSpPr>
          <p:nvPr/>
        </p:nvSpPr>
        <p:spPr bwMode="auto">
          <a:xfrm flipV="1">
            <a:off x="4165600" y="2662238"/>
            <a:ext cx="533400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77" name="Line 349"/>
          <p:cNvSpPr>
            <a:spLocks noChangeShapeType="1"/>
          </p:cNvSpPr>
          <p:nvPr/>
        </p:nvSpPr>
        <p:spPr bwMode="auto">
          <a:xfrm flipV="1">
            <a:off x="4191000" y="2700338"/>
            <a:ext cx="5461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878" name="Line 350"/>
          <p:cNvSpPr>
            <a:spLocks noChangeShapeType="1"/>
          </p:cNvSpPr>
          <p:nvPr/>
        </p:nvSpPr>
        <p:spPr bwMode="auto">
          <a:xfrm flipH="1">
            <a:off x="4191000" y="2735263"/>
            <a:ext cx="614363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0879" name="Group 351"/>
          <p:cNvGrpSpPr>
            <a:grpSpLocks/>
          </p:cNvGrpSpPr>
          <p:nvPr/>
        </p:nvGrpSpPr>
        <p:grpSpPr bwMode="auto">
          <a:xfrm>
            <a:off x="4746625" y="2425700"/>
            <a:ext cx="234950" cy="247650"/>
            <a:chOff x="292" y="828"/>
            <a:chExt cx="148" cy="156"/>
          </a:xfrm>
        </p:grpSpPr>
        <p:sp>
          <p:nvSpPr>
            <p:cNvPr id="150880" name="Oval 352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881" name="Oval 353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882" name="Oval 354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883" name="Oval 355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884" name="Oval 356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885" name="Oval 357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2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53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579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580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581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582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583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584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585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586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587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588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589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590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591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592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593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594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595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596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597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598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599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00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01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02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03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04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06" name="Oval 30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07" name="Oval 31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08" name="Oval 32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09" name="Oval 33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10" name="Oval 34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11" name="Oval 35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12" name="Oval 36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13" name="Oval 37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14" name="Oval 38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15" name="Oval 39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16" name="Oval 40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17" name="Oval 41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18" name="Oval 42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19" name="Oval 43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20" name="Oval 44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21" name="Oval 45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22" name="Oval 46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23" name="Oval 47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24" name="Oval 48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25" name="Oval 49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26" name="Oval 50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27" name="Oval 51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28" name="Oval 52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29" name="Oval 53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30" name="Oval 54"/>
          <p:cNvSpPr>
            <a:spLocks noChangeArrowheads="1"/>
          </p:cNvSpPr>
          <p:nvPr/>
        </p:nvSpPr>
        <p:spPr bwMode="auto">
          <a:xfrm>
            <a:off x="3313113" y="2640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31" name="Oval 55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32" name="Oval 56"/>
          <p:cNvSpPr>
            <a:spLocks noChangeArrowheads="1"/>
          </p:cNvSpPr>
          <p:nvPr/>
        </p:nvSpPr>
        <p:spPr bwMode="auto">
          <a:xfrm>
            <a:off x="3278188" y="2705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33" name="Oval 57"/>
          <p:cNvSpPr>
            <a:spLocks noChangeArrowheads="1"/>
          </p:cNvSpPr>
          <p:nvPr/>
        </p:nvSpPr>
        <p:spPr bwMode="auto">
          <a:xfrm>
            <a:off x="3314700" y="2571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34" name="Oval 58"/>
          <p:cNvSpPr>
            <a:spLocks noChangeArrowheads="1"/>
          </p:cNvSpPr>
          <p:nvPr/>
        </p:nvSpPr>
        <p:spPr bwMode="auto">
          <a:xfrm>
            <a:off x="3294063" y="2487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35" name="Oval 59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36" name="Oval 60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37" name="Oval 61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38" name="Oval 62"/>
          <p:cNvSpPr>
            <a:spLocks noChangeArrowheads="1"/>
          </p:cNvSpPr>
          <p:nvPr/>
        </p:nvSpPr>
        <p:spPr bwMode="auto">
          <a:xfrm>
            <a:off x="2592388" y="2987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39" name="Oval 63"/>
          <p:cNvSpPr>
            <a:spLocks noChangeArrowheads="1"/>
          </p:cNvSpPr>
          <p:nvPr/>
        </p:nvSpPr>
        <p:spPr bwMode="auto">
          <a:xfrm>
            <a:off x="2479675" y="2909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40" name="Oval 64"/>
          <p:cNvSpPr>
            <a:spLocks noChangeArrowheads="1"/>
          </p:cNvSpPr>
          <p:nvPr/>
        </p:nvSpPr>
        <p:spPr bwMode="auto">
          <a:xfrm>
            <a:off x="2543175" y="2938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41" name="Oval 65"/>
          <p:cNvSpPr>
            <a:spLocks noChangeArrowheads="1"/>
          </p:cNvSpPr>
          <p:nvPr/>
        </p:nvSpPr>
        <p:spPr bwMode="auto">
          <a:xfrm>
            <a:off x="2630488" y="30495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42" name="Oval 66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43" name="Oval 67"/>
          <p:cNvSpPr>
            <a:spLocks noChangeArrowheads="1"/>
          </p:cNvSpPr>
          <p:nvPr/>
        </p:nvSpPr>
        <p:spPr bwMode="auto">
          <a:xfrm>
            <a:off x="4243388" y="29019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44" name="Oval 68"/>
          <p:cNvSpPr>
            <a:spLocks noChangeArrowheads="1"/>
          </p:cNvSpPr>
          <p:nvPr/>
        </p:nvSpPr>
        <p:spPr bwMode="auto">
          <a:xfrm>
            <a:off x="4271963" y="281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45" name="Oval 69"/>
          <p:cNvSpPr>
            <a:spLocks noChangeArrowheads="1"/>
          </p:cNvSpPr>
          <p:nvPr/>
        </p:nvSpPr>
        <p:spPr bwMode="auto">
          <a:xfrm>
            <a:off x="4170363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46" name="Oval 70"/>
          <p:cNvSpPr>
            <a:spLocks noChangeArrowheads="1"/>
          </p:cNvSpPr>
          <p:nvPr/>
        </p:nvSpPr>
        <p:spPr bwMode="auto">
          <a:xfrm>
            <a:off x="4095750" y="26828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47" name="Oval 71"/>
          <p:cNvSpPr>
            <a:spLocks noChangeArrowheads="1"/>
          </p:cNvSpPr>
          <p:nvPr/>
        </p:nvSpPr>
        <p:spPr bwMode="auto">
          <a:xfrm>
            <a:off x="4192588" y="27797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48" name="Oval 72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49" name="Oval 73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50" name="Oval 74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51" name="Oval 75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52" name="Oval 76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53" name="Oval 77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54" name="Oval 78"/>
          <p:cNvSpPr>
            <a:spLocks noChangeArrowheads="1"/>
          </p:cNvSpPr>
          <p:nvPr/>
        </p:nvSpPr>
        <p:spPr bwMode="auto">
          <a:xfrm>
            <a:off x="5386388" y="2022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55" name="Oval 79"/>
          <p:cNvSpPr>
            <a:spLocks noChangeArrowheads="1"/>
          </p:cNvSpPr>
          <p:nvPr/>
        </p:nvSpPr>
        <p:spPr bwMode="auto">
          <a:xfrm>
            <a:off x="5289550" y="1863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56" name="Oval 80"/>
          <p:cNvSpPr>
            <a:spLocks noChangeArrowheads="1"/>
          </p:cNvSpPr>
          <p:nvPr/>
        </p:nvSpPr>
        <p:spPr bwMode="auto">
          <a:xfrm>
            <a:off x="5451475" y="20542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57" name="Oval 81"/>
          <p:cNvSpPr>
            <a:spLocks noChangeArrowheads="1"/>
          </p:cNvSpPr>
          <p:nvPr/>
        </p:nvSpPr>
        <p:spPr bwMode="auto">
          <a:xfrm>
            <a:off x="5313363" y="2009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58" name="Oval 82"/>
          <p:cNvSpPr>
            <a:spLocks noChangeArrowheads="1"/>
          </p:cNvSpPr>
          <p:nvPr/>
        </p:nvSpPr>
        <p:spPr bwMode="auto">
          <a:xfrm>
            <a:off x="5300663" y="1939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59" name="Oval 83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60" name="Oval 84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61" name="Oval 85"/>
          <p:cNvSpPr>
            <a:spLocks noChangeArrowheads="1"/>
          </p:cNvSpPr>
          <p:nvPr/>
        </p:nvSpPr>
        <p:spPr bwMode="auto">
          <a:xfrm>
            <a:off x="6391275" y="1606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62" name="Oval 86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63" name="Oval 87"/>
          <p:cNvSpPr>
            <a:spLocks noChangeArrowheads="1"/>
          </p:cNvSpPr>
          <p:nvPr/>
        </p:nvSpPr>
        <p:spPr bwMode="auto">
          <a:xfrm>
            <a:off x="6329363" y="1787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64" name="Oval 88"/>
          <p:cNvSpPr>
            <a:spLocks noChangeArrowheads="1"/>
          </p:cNvSpPr>
          <p:nvPr/>
        </p:nvSpPr>
        <p:spPr bwMode="auto">
          <a:xfrm>
            <a:off x="6278563" y="1724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65" name="Oval 89"/>
          <p:cNvSpPr>
            <a:spLocks noChangeArrowheads="1"/>
          </p:cNvSpPr>
          <p:nvPr/>
        </p:nvSpPr>
        <p:spPr bwMode="auto">
          <a:xfrm>
            <a:off x="6337300" y="166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66" name="Oval 90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67" name="Oval 91"/>
          <p:cNvSpPr>
            <a:spLocks noChangeArrowheads="1"/>
          </p:cNvSpPr>
          <p:nvPr/>
        </p:nvSpPr>
        <p:spPr bwMode="auto">
          <a:xfrm>
            <a:off x="3714750" y="37560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68" name="Oval 92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69" name="Oval 93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70" name="Oval 94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71" name="Oval 95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72" name="Oval 96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73" name="Oval 97"/>
          <p:cNvSpPr>
            <a:spLocks noChangeArrowheads="1"/>
          </p:cNvSpPr>
          <p:nvPr/>
        </p:nvSpPr>
        <p:spPr bwMode="auto">
          <a:xfrm>
            <a:off x="7464425" y="2214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74" name="Oval 98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75" name="Oval 99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76" name="Oval 100"/>
          <p:cNvSpPr>
            <a:spLocks noChangeArrowheads="1"/>
          </p:cNvSpPr>
          <p:nvPr/>
        </p:nvSpPr>
        <p:spPr bwMode="auto">
          <a:xfrm>
            <a:off x="7294563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77" name="Oval 101"/>
          <p:cNvSpPr>
            <a:spLocks noChangeArrowheads="1"/>
          </p:cNvSpPr>
          <p:nvPr/>
        </p:nvSpPr>
        <p:spPr bwMode="auto">
          <a:xfrm>
            <a:off x="7366000" y="2233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78" name="Oval 102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79" name="Oval 103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80" name="Oval 104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81" name="Oval 105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82" name="Oval 106"/>
          <p:cNvSpPr>
            <a:spLocks noChangeArrowheads="1"/>
          </p:cNvSpPr>
          <p:nvPr/>
        </p:nvSpPr>
        <p:spPr bwMode="auto">
          <a:xfrm>
            <a:off x="7969250" y="3016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83" name="Oval 107"/>
          <p:cNvSpPr>
            <a:spLocks noChangeArrowheads="1"/>
          </p:cNvSpPr>
          <p:nvPr/>
        </p:nvSpPr>
        <p:spPr bwMode="auto">
          <a:xfrm>
            <a:off x="8054975" y="3032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84" name="Oval 108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85" name="Oval 109"/>
          <p:cNvSpPr>
            <a:spLocks noChangeArrowheads="1"/>
          </p:cNvSpPr>
          <p:nvPr/>
        </p:nvSpPr>
        <p:spPr bwMode="auto">
          <a:xfrm>
            <a:off x="8350250" y="408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86" name="Oval 110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87" name="Oval 111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88" name="Oval 112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89" name="Oval 113"/>
          <p:cNvSpPr>
            <a:spLocks noChangeArrowheads="1"/>
          </p:cNvSpPr>
          <p:nvPr/>
        </p:nvSpPr>
        <p:spPr bwMode="auto">
          <a:xfrm>
            <a:off x="8267700" y="406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90" name="Oval 114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91" name="Oval 115"/>
          <p:cNvSpPr>
            <a:spLocks noChangeArrowheads="1"/>
          </p:cNvSpPr>
          <p:nvPr/>
        </p:nvSpPr>
        <p:spPr bwMode="auto">
          <a:xfrm>
            <a:off x="8293100" y="5226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92" name="Oval 116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93" name="Oval 117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94" name="Oval 118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95" name="Oval 119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96" name="Oval 120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97" name="Oval 121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98" name="Oval 122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99" name="Oval 123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00" name="Oval 124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01" name="Oval 125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02" name="Oval 126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03" name="Oval 127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04" name="Oval 128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05" name="Oval 129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06" name="Oval 130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07" name="Oval 131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08" name="Oval 13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09" name="Oval 133"/>
          <p:cNvSpPr>
            <a:spLocks noChangeArrowheads="1"/>
          </p:cNvSpPr>
          <p:nvPr/>
        </p:nvSpPr>
        <p:spPr bwMode="auto">
          <a:xfrm>
            <a:off x="4713288" y="5824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10" name="Oval 134"/>
          <p:cNvSpPr>
            <a:spLocks noChangeArrowheads="1"/>
          </p:cNvSpPr>
          <p:nvPr/>
        </p:nvSpPr>
        <p:spPr bwMode="auto">
          <a:xfrm>
            <a:off x="4835525" y="5953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11" name="Oval 135"/>
          <p:cNvSpPr>
            <a:spLocks noChangeArrowheads="1"/>
          </p:cNvSpPr>
          <p:nvPr/>
        </p:nvSpPr>
        <p:spPr bwMode="auto">
          <a:xfrm>
            <a:off x="4786313" y="5826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12" name="Oval 136"/>
          <p:cNvSpPr>
            <a:spLocks noChangeArrowheads="1"/>
          </p:cNvSpPr>
          <p:nvPr/>
        </p:nvSpPr>
        <p:spPr bwMode="auto">
          <a:xfrm>
            <a:off x="4654550" y="5789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13" name="Oval 137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14" name="Oval 138"/>
          <p:cNvSpPr>
            <a:spLocks noChangeArrowheads="1"/>
          </p:cNvSpPr>
          <p:nvPr/>
        </p:nvSpPr>
        <p:spPr bwMode="auto">
          <a:xfrm>
            <a:off x="4795838" y="589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15" name="Oval 139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16" name="Oval 140"/>
          <p:cNvSpPr>
            <a:spLocks noChangeArrowheads="1"/>
          </p:cNvSpPr>
          <p:nvPr/>
        </p:nvSpPr>
        <p:spPr bwMode="auto">
          <a:xfrm>
            <a:off x="4178300" y="47117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17" name="Oval 141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18" name="Oval 142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19" name="Oval 143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20" name="Oval 144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21" name="Oval 145"/>
          <p:cNvSpPr>
            <a:spLocks noChangeArrowheads="1"/>
          </p:cNvSpPr>
          <p:nvPr/>
        </p:nvSpPr>
        <p:spPr bwMode="auto">
          <a:xfrm>
            <a:off x="3641725" y="6291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22" name="Oval 146"/>
          <p:cNvSpPr>
            <a:spLocks noChangeArrowheads="1"/>
          </p:cNvSpPr>
          <p:nvPr/>
        </p:nvSpPr>
        <p:spPr bwMode="auto">
          <a:xfrm>
            <a:off x="3616325" y="6369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23" name="Oval 147"/>
          <p:cNvSpPr>
            <a:spLocks noChangeArrowheads="1"/>
          </p:cNvSpPr>
          <p:nvPr/>
        </p:nvSpPr>
        <p:spPr bwMode="auto">
          <a:xfrm>
            <a:off x="3646488" y="6226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24" name="Oval 148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25" name="Oval 149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26" name="Oval 150"/>
          <p:cNvSpPr>
            <a:spLocks noChangeArrowheads="1"/>
          </p:cNvSpPr>
          <p:nvPr/>
        </p:nvSpPr>
        <p:spPr bwMode="auto">
          <a:xfrm>
            <a:off x="3635375" y="6165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27" name="Oval 151"/>
          <p:cNvSpPr>
            <a:spLocks noChangeArrowheads="1"/>
          </p:cNvSpPr>
          <p:nvPr/>
        </p:nvSpPr>
        <p:spPr bwMode="auto">
          <a:xfrm>
            <a:off x="2543175" y="6072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28" name="Oval 152"/>
          <p:cNvSpPr>
            <a:spLocks noChangeArrowheads="1"/>
          </p:cNvSpPr>
          <p:nvPr/>
        </p:nvSpPr>
        <p:spPr bwMode="auto">
          <a:xfrm>
            <a:off x="2476500" y="6130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29" name="Oval 153"/>
          <p:cNvSpPr>
            <a:spLocks noChangeArrowheads="1"/>
          </p:cNvSpPr>
          <p:nvPr/>
        </p:nvSpPr>
        <p:spPr bwMode="auto">
          <a:xfrm>
            <a:off x="2535238" y="6013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30" name="Oval 154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31" name="Oval 155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32" name="Oval 156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33" name="Oval 157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34" name="Oval 158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35" name="Oval 159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36" name="Oval 160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37" name="Oval 161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38" name="Oval 162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39" name="Oval 163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40" name="Oval 164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41" name="Oval 165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42" name="Oval 166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43" name="Oval 167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44" name="Oval 168"/>
          <p:cNvSpPr>
            <a:spLocks noChangeArrowheads="1"/>
          </p:cNvSpPr>
          <p:nvPr/>
        </p:nvSpPr>
        <p:spPr bwMode="auto">
          <a:xfrm>
            <a:off x="14922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45" name="Oval 169"/>
          <p:cNvSpPr>
            <a:spLocks noChangeArrowheads="1"/>
          </p:cNvSpPr>
          <p:nvPr/>
        </p:nvSpPr>
        <p:spPr bwMode="auto">
          <a:xfrm>
            <a:off x="1587500" y="5251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46" name="Oval 170"/>
          <p:cNvSpPr>
            <a:spLocks noChangeArrowheads="1"/>
          </p:cNvSpPr>
          <p:nvPr/>
        </p:nvSpPr>
        <p:spPr bwMode="auto">
          <a:xfrm>
            <a:off x="1611313" y="5522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47" name="Oval 171"/>
          <p:cNvSpPr>
            <a:spLocks noChangeArrowheads="1"/>
          </p:cNvSpPr>
          <p:nvPr/>
        </p:nvSpPr>
        <p:spPr bwMode="auto">
          <a:xfrm>
            <a:off x="1689100" y="5495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48" name="Oval 172"/>
          <p:cNvSpPr>
            <a:spLocks noChangeArrowheads="1"/>
          </p:cNvSpPr>
          <p:nvPr/>
        </p:nvSpPr>
        <p:spPr bwMode="auto">
          <a:xfrm>
            <a:off x="1574800" y="5156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49" name="Oval 173"/>
          <p:cNvSpPr>
            <a:spLocks noChangeArrowheads="1"/>
          </p:cNvSpPr>
          <p:nvPr/>
        </p:nvSpPr>
        <p:spPr bwMode="auto">
          <a:xfrm>
            <a:off x="16700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50" name="Oval 174"/>
          <p:cNvSpPr>
            <a:spLocks noChangeArrowheads="1"/>
          </p:cNvSpPr>
          <p:nvPr/>
        </p:nvSpPr>
        <p:spPr bwMode="auto">
          <a:xfrm>
            <a:off x="2266950" y="3778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51" name="Oval 175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52" name="Oval 176"/>
          <p:cNvSpPr>
            <a:spLocks noChangeArrowheads="1"/>
          </p:cNvSpPr>
          <p:nvPr/>
        </p:nvSpPr>
        <p:spPr bwMode="auto">
          <a:xfrm>
            <a:off x="2333625" y="379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53" name="Oval 177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54" name="Oval 178"/>
          <p:cNvSpPr>
            <a:spLocks noChangeArrowheads="1"/>
          </p:cNvSpPr>
          <p:nvPr/>
        </p:nvSpPr>
        <p:spPr bwMode="auto">
          <a:xfrm>
            <a:off x="2190750" y="3781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55" name="Oval 179"/>
          <p:cNvSpPr>
            <a:spLocks noChangeArrowheads="1"/>
          </p:cNvSpPr>
          <p:nvPr/>
        </p:nvSpPr>
        <p:spPr bwMode="auto">
          <a:xfrm>
            <a:off x="2393950" y="38258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56" name="Line 180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57" name="Line 181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58" name="Line 182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59" name="Line 183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60" name="Line 184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61" name="Line 185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62" name="Line 186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63" name="Line 187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64" name="Line 188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65" name="Line 189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66" name="Line 190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67" name="Line 191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68" name="Line 192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69" name="Line 193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70" name="Line 194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71" name="Line 195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72" name="Line 196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73" name="Line 197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74" name="Line 198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75" name="Line 199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76" name="Line 200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77" name="Line 201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78" name="Line 202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79" name="Line 203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80" name="Line 204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81" name="Line 205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82" name="Line 206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83" name="Line 207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84" name="Line 208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85" name="Line 209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86" name="Line 210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87" name="Line 211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88" name="Line 212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89" name="Line 213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90" name="Line 214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91" name="Line 215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92" name="Line 216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93" name="Line 217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94" name="Line 218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95" name="Line 219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96" name="Line 220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97" name="Line 221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98" name="Line 222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99" name="Line 223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00" name="Line 224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01" name="Line 225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02" name="Line 226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03" name="Line 227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04" name="Line 228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05" name="Line 229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06" name="Line 230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07" name="Line 231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08" name="Line 232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09" name="Line 233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10" name="Line 234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11" name="Line 235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12" name="Line 236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13" name="Line 237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14" name="Line 238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15" name="Line 239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16" name="Line 240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17" name="Line 241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18" name="Line 242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19" name="Line 243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20" name="Line 244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21" name="Line 245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22" name="Line 246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23" name="Line 247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24" name="Line 248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25" name="Line 249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26" name="Line 250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27" name="Line 251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28" name="Line 252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29" name="Line 253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30" name="Line 254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31" name="Line 255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32" name="Line 256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33" name="Line 257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34" name="Line 258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35" name="Line 259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36" name="Line 260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37" name="Line 261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38" name="Line 262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39" name="Line 263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40" name="Line 264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41" name="Line 265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42" name="Line 266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43" name="Line 267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44" name="Line 268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45" name="Line 269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46" name="Line 270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47" name="Line 271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48" name="Line 272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49" name="Line 273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50" name="Line 274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51" name="Line 275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52" name="Line 276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53" name="Line 277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54" name="Line 278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55" name="Line 279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56" name="Line 280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57" name="Line 281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58" name="Line 282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59" name="Line 283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60" name="Line 284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61" name="Line 285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62" name="Line 286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63" name="Line 287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64" name="Line 288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65" name="Line 289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66" name="Line 290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67" name="Line 291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68" name="Line 292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69" name="Line 293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70" name="Line 294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71" name="Line 295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72" name="Line 296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73" name="Line 297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74" name="Line 298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75" name="Line 299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76" name="Line 300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77" name="Line 301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78" name="Line 302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79" name="Line 303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80" name="Line 304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81" name="Line 305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82" name="Line 306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83" name="Line 307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84" name="Line 308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85" name="Line 309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86" name="Line 310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87" name="Line 311"/>
          <p:cNvSpPr>
            <a:spLocks noChangeShapeType="1"/>
          </p:cNvSpPr>
          <p:nvPr/>
        </p:nvSpPr>
        <p:spPr bwMode="auto">
          <a:xfrm flipH="1" flipV="1">
            <a:off x="1579563" y="5473700"/>
            <a:ext cx="566737" cy="5619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88" name="Line 312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89" name="Line 313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90" name="Line 314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91" name="Line 315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92" name="Line 316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93" name="Oval 317"/>
          <p:cNvSpPr>
            <a:spLocks noChangeArrowheads="1"/>
          </p:cNvSpPr>
          <p:nvPr/>
        </p:nvSpPr>
        <p:spPr bwMode="auto">
          <a:xfrm>
            <a:off x="5626100" y="3556000"/>
            <a:ext cx="533400" cy="533400"/>
          </a:xfrm>
          <a:prstGeom prst="ellipse">
            <a:avLst/>
          </a:prstGeom>
          <a:solidFill>
            <a:srgbClr val="FF0000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94" name="Oval 318"/>
          <p:cNvSpPr>
            <a:spLocks noChangeArrowheads="1"/>
          </p:cNvSpPr>
          <p:nvPr/>
        </p:nvSpPr>
        <p:spPr bwMode="auto">
          <a:xfrm>
            <a:off x="5554663" y="3659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95" name="Oval 319"/>
          <p:cNvSpPr>
            <a:spLocks noChangeArrowheads="1"/>
          </p:cNvSpPr>
          <p:nvPr/>
        </p:nvSpPr>
        <p:spPr bwMode="auto">
          <a:xfrm>
            <a:off x="5859463" y="41433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96" name="Oval 320"/>
          <p:cNvSpPr>
            <a:spLocks noChangeArrowheads="1"/>
          </p:cNvSpPr>
          <p:nvPr/>
        </p:nvSpPr>
        <p:spPr bwMode="auto">
          <a:xfrm>
            <a:off x="5724525" y="3471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97" name="Oval 321"/>
          <p:cNvSpPr>
            <a:spLocks noChangeArrowheads="1"/>
          </p:cNvSpPr>
          <p:nvPr/>
        </p:nvSpPr>
        <p:spPr bwMode="auto">
          <a:xfrm>
            <a:off x="5591175" y="358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98" name="Oval 322"/>
          <p:cNvSpPr>
            <a:spLocks noChangeArrowheads="1"/>
          </p:cNvSpPr>
          <p:nvPr/>
        </p:nvSpPr>
        <p:spPr bwMode="auto">
          <a:xfrm>
            <a:off x="5657850" y="3517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899" name="Oval 323"/>
          <p:cNvSpPr>
            <a:spLocks noChangeArrowheads="1"/>
          </p:cNvSpPr>
          <p:nvPr/>
        </p:nvSpPr>
        <p:spPr bwMode="auto">
          <a:xfrm>
            <a:off x="5846763" y="34512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900" name="Line 324"/>
          <p:cNvSpPr>
            <a:spLocks noChangeShapeType="1"/>
          </p:cNvSpPr>
          <p:nvPr/>
        </p:nvSpPr>
        <p:spPr bwMode="auto">
          <a:xfrm>
            <a:off x="5049838" y="2603500"/>
            <a:ext cx="901700" cy="960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901" name="Line 325"/>
          <p:cNvSpPr>
            <a:spLocks noChangeShapeType="1"/>
          </p:cNvSpPr>
          <p:nvPr/>
        </p:nvSpPr>
        <p:spPr bwMode="auto">
          <a:xfrm>
            <a:off x="5016500" y="2659063"/>
            <a:ext cx="808038" cy="904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902" name="Line 326"/>
          <p:cNvSpPr>
            <a:spLocks noChangeShapeType="1"/>
          </p:cNvSpPr>
          <p:nvPr/>
        </p:nvSpPr>
        <p:spPr bwMode="auto">
          <a:xfrm>
            <a:off x="4965700" y="2713038"/>
            <a:ext cx="7747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903" name="Line 327"/>
          <p:cNvSpPr>
            <a:spLocks noChangeShapeType="1"/>
          </p:cNvSpPr>
          <p:nvPr/>
        </p:nvSpPr>
        <p:spPr bwMode="auto">
          <a:xfrm>
            <a:off x="4910138" y="2738438"/>
            <a:ext cx="766762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904" name="Line 328"/>
          <p:cNvSpPr>
            <a:spLocks noChangeShapeType="1"/>
          </p:cNvSpPr>
          <p:nvPr/>
        </p:nvSpPr>
        <p:spPr bwMode="auto">
          <a:xfrm>
            <a:off x="4827588" y="2735263"/>
            <a:ext cx="806450" cy="998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905" name="Line 329"/>
          <p:cNvSpPr>
            <a:spLocks noChangeShapeType="1"/>
          </p:cNvSpPr>
          <p:nvPr/>
        </p:nvSpPr>
        <p:spPr bwMode="auto">
          <a:xfrm flipH="1">
            <a:off x="5265738" y="3894138"/>
            <a:ext cx="368300" cy="127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906" name="Line 330"/>
          <p:cNvSpPr>
            <a:spLocks noChangeShapeType="1"/>
          </p:cNvSpPr>
          <p:nvPr/>
        </p:nvSpPr>
        <p:spPr bwMode="auto">
          <a:xfrm flipH="1">
            <a:off x="5326063" y="3979863"/>
            <a:ext cx="350837" cy="119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907" name="Line 331"/>
          <p:cNvSpPr>
            <a:spLocks noChangeShapeType="1"/>
          </p:cNvSpPr>
          <p:nvPr/>
        </p:nvSpPr>
        <p:spPr bwMode="auto">
          <a:xfrm flipH="1">
            <a:off x="5389563" y="4030663"/>
            <a:ext cx="350837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908" name="Line 332"/>
          <p:cNvSpPr>
            <a:spLocks noChangeShapeType="1"/>
          </p:cNvSpPr>
          <p:nvPr/>
        </p:nvSpPr>
        <p:spPr bwMode="auto">
          <a:xfrm flipH="1">
            <a:off x="5453063" y="4081463"/>
            <a:ext cx="365125" cy="113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909" name="Line 333"/>
          <p:cNvSpPr>
            <a:spLocks noChangeShapeType="1"/>
          </p:cNvSpPr>
          <p:nvPr/>
        </p:nvSpPr>
        <p:spPr bwMode="auto">
          <a:xfrm flipH="1">
            <a:off x="5499100" y="4084638"/>
            <a:ext cx="419100" cy="12192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910" name="Oval 334"/>
          <p:cNvSpPr>
            <a:spLocks noChangeArrowheads="1"/>
          </p:cNvSpPr>
          <p:nvPr/>
        </p:nvSpPr>
        <p:spPr bwMode="auto">
          <a:xfrm>
            <a:off x="5322888" y="5080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911" name="Oval 335"/>
          <p:cNvSpPr>
            <a:spLocks noChangeArrowheads="1"/>
          </p:cNvSpPr>
          <p:nvPr/>
        </p:nvSpPr>
        <p:spPr bwMode="auto">
          <a:xfrm>
            <a:off x="5384800" y="5092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912" name="Oval 336"/>
          <p:cNvSpPr>
            <a:spLocks noChangeArrowheads="1"/>
          </p:cNvSpPr>
          <p:nvPr/>
        </p:nvSpPr>
        <p:spPr bwMode="auto">
          <a:xfrm>
            <a:off x="5256213" y="5084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913" name="Oval 337"/>
          <p:cNvSpPr>
            <a:spLocks noChangeArrowheads="1"/>
          </p:cNvSpPr>
          <p:nvPr/>
        </p:nvSpPr>
        <p:spPr bwMode="auto">
          <a:xfrm>
            <a:off x="5030788" y="5383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914" name="Oval 338"/>
          <p:cNvSpPr>
            <a:spLocks noChangeArrowheads="1"/>
          </p:cNvSpPr>
          <p:nvPr/>
        </p:nvSpPr>
        <p:spPr bwMode="auto">
          <a:xfrm>
            <a:off x="5445125" y="5132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915" name="Text Box 339"/>
          <p:cNvSpPr txBox="1">
            <a:spLocks noChangeArrowheads="1"/>
          </p:cNvSpPr>
          <p:nvPr/>
        </p:nvSpPr>
        <p:spPr bwMode="auto">
          <a:xfrm>
            <a:off x="0" y="804863"/>
            <a:ext cx="40465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Pebble Search/Exchange Operation</a:t>
            </a:r>
          </a:p>
        </p:txBody>
      </p:sp>
      <p:sp>
        <p:nvSpPr>
          <p:cNvPr id="152916" name="Line 340"/>
          <p:cNvSpPr>
            <a:spLocks noChangeShapeType="1"/>
          </p:cNvSpPr>
          <p:nvPr/>
        </p:nvSpPr>
        <p:spPr bwMode="auto">
          <a:xfrm flipV="1">
            <a:off x="4030663" y="2552700"/>
            <a:ext cx="638175" cy="17303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917" name="Line 341"/>
          <p:cNvSpPr>
            <a:spLocks noChangeShapeType="1"/>
          </p:cNvSpPr>
          <p:nvPr/>
        </p:nvSpPr>
        <p:spPr bwMode="auto">
          <a:xfrm flipV="1">
            <a:off x="4119563" y="2608263"/>
            <a:ext cx="558800" cy="155575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918" name="Line 342"/>
          <p:cNvSpPr>
            <a:spLocks noChangeShapeType="1"/>
          </p:cNvSpPr>
          <p:nvPr/>
        </p:nvSpPr>
        <p:spPr bwMode="auto">
          <a:xfrm flipV="1">
            <a:off x="4165600" y="2662238"/>
            <a:ext cx="533400" cy="149225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919" name="Line 343"/>
          <p:cNvSpPr>
            <a:spLocks noChangeShapeType="1"/>
          </p:cNvSpPr>
          <p:nvPr/>
        </p:nvSpPr>
        <p:spPr bwMode="auto">
          <a:xfrm flipV="1">
            <a:off x="4194175" y="2703513"/>
            <a:ext cx="546100" cy="165100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920" name="Line 344"/>
          <p:cNvSpPr>
            <a:spLocks noChangeShapeType="1"/>
          </p:cNvSpPr>
          <p:nvPr/>
        </p:nvSpPr>
        <p:spPr bwMode="auto">
          <a:xfrm flipH="1">
            <a:off x="4191000" y="2735263"/>
            <a:ext cx="614363" cy="2286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2921" name="Group 345"/>
          <p:cNvGrpSpPr>
            <a:grpSpLocks/>
          </p:cNvGrpSpPr>
          <p:nvPr/>
        </p:nvGrpSpPr>
        <p:grpSpPr bwMode="auto">
          <a:xfrm>
            <a:off x="4746625" y="2425700"/>
            <a:ext cx="234950" cy="247650"/>
            <a:chOff x="292" y="828"/>
            <a:chExt cx="148" cy="156"/>
          </a:xfrm>
        </p:grpSpPr>
        <p:sp>
          <p:nvSpPr>
            <p:cNvPr id="152922" name="Oval 34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923" name="Oval 34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924" name="Oval 34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925" name="Oval 34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926" name="Oval 35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927" name="Oval 35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2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53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27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28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29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30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31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32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33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34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35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36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37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38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39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40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41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42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43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44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45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46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47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48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49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50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51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52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54" name="Oval 30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55" name="Oval 31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56" name="Oval 32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57" name="Oval 33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58" name="Oval 34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59" name="Oval 35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60" name="Oval 36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61" name="Oval 37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62" name="Oval 38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63" name="Oval 39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64" name="Oval 40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65" name="Oval 41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66" name="Oval 42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67" name="Oval 43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68" name="Oval 44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69" name="Oval 45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70" name="Oval 46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71" name="Oval 47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72" name="Oval 48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73" name="Oval 49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74" name="Oval 50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75" name="Oval 51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76" name="Oval 52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77" name="Oval 53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78" name="Oval 54"/>
          <p:cNvSpPr>
            <a:spLocks noChangeArrowheads="1"/>
          </p:cNvSpPr>
          <p:nvPr/>
        </p:nvSpPr>
        <p:spPr bwMode="auto">
          <a:xfrm>
            <a:off x="3313113" y="2640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79" name="Oval 55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80" name="Oval 56"/>
          <p:cNvSpPr>
            <a:spLocks noChangeArrowheads="1"/>
          </p:cNvSpPr>
          <p:nvPr/>
        </p:nvSpPr>
        <p:spPr bwMode="auto">
          <a:xfrm>
            <a:off x="3278188" y="2705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81" name="Oval 57"/>
          <p:cNvSpPr>
            <a:spLocks noChangeArrowheads="1"/>
          </p:cNvSpPr>
          <p:nvPr/>
        </p:nvSpPr>
        <p:spPr bwMode="auto">
          <a:xfrm>
            <a:off x="3314700" y="2571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82" name="Oval 58"/>
          <p:cNvSpPr>
            <a:spLocks noChangeArrowheads="1"/>
          </p:cNvSpPr>
          <p:nvPr/>
        </p:nvSpPr>
        <p:spPr bwMode="auto">
          <a:xfrm>
            <a:off x="3294063" y="2487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83" name="Oval 59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84" name="Oval 60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85" name="Oval 61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86" name="Oval 62"/>
          <p:cNvSpPr>
            <a:spLocks noChangeArrowheads="1"/>
          </p:cNvSpPr>
          <p:nvPr/>
        </p:nvSpPr>
        <p:spPr bwMode="auto">
          <a:xfrm>
            <a:off x="2592388" y="2987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87" name="Oval 63"/>
          <p:cNvSpPr>
            <a:spLocks noChangeArrowheads="1"/>
          </p:cNvSpPr>
          <p:nvPr/>
        </p:nvSpPr>
        <p:spPr bwMode="auto">
          <a:xfrm>
            <a:off x="2479675" y="2909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88" name="Oval 64"/>
          <p:cNvSpPr>
            <a:spLocks noChangeArrowheads="1"/>
          </p:cNvSpPr>
          <p:nvPr/>
        </p:nvSpPr>
        <p:spPr bwMode="auto">
          <a:xfrm>
            <a:off x="2543175" y="2938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89" name="Oval 65"/>
          <p:cNvSpPr>
            <a:spLocks noChangeArrowheads="1"/>
          </p:cNvSpPr>
          <p:nvPr/>
        </p:nvSpPr>
        <p:spPr bwMode="auto">
          <a:xfrm>
            <a:off x="2630488" y="30495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90" name="Oval 66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91" name="Oval 67"/>
          <p:cNvSpPr>
            <a:spLocks noChangeArrowheads="1"/>
          </p:cNvSpPr>
          <p:nvPr/>
        </p:nvSpPr>
        <p:spPr bwMode="auto">
          <a:xfrm>
            <a:off x="4243388" y="29019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92" name="Oval 68"/>
          <p:cNvSpPr>
            <a:spLocks noChangeArrowheads="1"/>
          </p:cNvSpPr>
          <p:nvPr/>
        </p:nvSpPr>
        <p:spPr bwMode="auto">
          <a:xfrm>
            <a:off x="4271963" y="281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93" name="Oval 69"/>
          <p:cNvSpPr>
            <a:spLocks noChangeArrowheads="1"/>
          </p:cNvSpPr>
          <p:nvPr/>
        </p:nvSpPr>
        <p:spPr bwMode="auto">
          <a:xfrm>
            <a:off x="4170363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94" name="Oval 70"/>
          <p:cNvSpPr>
            <a:spLocks noChangeArrowheads="1"/>
          </p:cNvSpPr>
          <p:nvPr/>
        </p:nvSpPr>
        <p:spPr bwMode="auto">
          <a:xfrm>
            <a:off x="4095750" y="26828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95" name="Oval 71"/>
          <p:cNvSpPr>
            <a:spLocks noChangeArrowheads="1"/>
          </p:cNvSpPr>
          <p:nvPr/>
        </p:nvSpPr>
        <p:spPr bwMode="auto">
          <a:xfrm>
            <a:off x="4192588" y="27797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96" name="Oval 72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97" name="Oval 73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98" name="Oval 74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99" name="Oval 75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00" name="Oval 76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01" name="Oval 77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02" name="Oval 78"/>
          <p:cNvSpPr>
            <a:spLocks noChangeArrowheads="1"/>
          </p:cNvSpPr>
          <p:nvPr/>
        </p:nvSpPr>
        <p:spPr bwMode="auto">
          <a:xfrm>
            <a:off x="5386388" y="2022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03" name="Oval 79"/>
          <p:cNvSpPr>
            <a:spLocks noChangeArrowheads="1"/>
          </p:cNvSpPr>
          <p:nvPr/>
        </p:nvSpPr>
        <p:spPr bwMode="auto">
          <a:xfrm>
            <a:off x="5289550" y="1863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04" name="Oval 80"/>
          <p:cNvSpPr>
            <a:spLocks noChangeArrowheads="1"/>
          </p:cNvSpPr>
          <p:nvPr/>
        </p:nvSpPr>
        <p:spPr bwMode="auto">
          <a:xfrm>
            <a:off x="5451475" y="20542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05" name="Oval 81"/>
          <p:cNvSpPr>
            <a:spLocks noChangeArrowheads="1"/>
          </p:cNvSpPr>
          <p:nvPr/>
        </p:nvSpPr>
        <p:spPr bwMode="auto">
          <a:xfrm>
            <a:off x="5313363" y="2009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06" name="Oval 82"/>
          <p:cNvSpPr>
            <a:spLocks noChangeArrowheads="1"/>
          </p:cNvSpPr>
          <p:nvPr/>
        </p:nvSpPr>
        <p:spPr bwMode="auto">
          <a:xfrm>
            <a:off x="5300663" y="1939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07" name="Oval 83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08" name="Oval 84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09" name="Oval 85"/>
          <p:cNvSpPr>
            <a:spLocks noChangeArrowheads="1"/>
          </p:cNvSpPr>
          <p:nvPr/>
        </p:nvSpPr>
        <p:spPr bwMode="auto">
          <a:xfrm>
            <a:off x="6391275" y="1606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10" name="Oval 86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11" name="Oval 87"/>
          <p:cNvSpPr>
            <a:spLocks noChangeArrowheads="1"/>
          </p:cNvSpPr>
          <p:nvPr/>
        </p:nvSpPr>
        <p:spPr bwMode="auto">
          <a:xfrm>
            <a:off x="6329363" y="1787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12" name="Oval 88"/>
          <p:cNvSpPr>
            <a:spLocks noChangeArrowheads="1"/>
          </p:cNvSpPr>
          <p:nvPr/>
        </p:nvSpPr>
        <p:spPr bwMode="auto">
          <a:xfrm>
            <a:off x="6278563" y="1724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13" name="Oval 89"/>
          <p:cNvSpPr>
            <a:spLocks noChangeArrowheads="1"/>
          </p:cNvSpPr>
          <p:nvPr/>
        </p:nvSpPr>
        <p:spPr bwMode="auto">
          <a:xfrm>
            <a:off x="6337300" y="166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14" name="Oval 90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15" name="Oval 91"/>
          <p:cNvSpPr>
            <a:spLocks noChangeArrowheads="1"/>
          </p:cNvSpPr>
          <p:nvPr/>
        </p:nvSpPr>
        <p:spPr bwMode="auto">
          <a:xfrm>
            <a:off x="3714750" y="37560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16" name="Oval 92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17" name="Oval 93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18" name="Oval 94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19" name="Oval 95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20" name="Oval 96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21" name="Oval 97"/>
          <p:cNvSpPr>
            <a:spLocks noChangeArrowheads="1"/>
          </p:cNvSpPr>
          <p:nvPr/>
        </p:nvSpPr>
        <p:spPr bwMode="auto">
          <a:xfrm>
            <a:off x="7464425" y="2214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22" name="Oval 98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23" name="Oval 99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24" name="Oval 100"/>
          <p:cNvSpPr>
            <a:spLocks noChangeArrowheads="1"/>
          </p:cNvSpPr>
          <p:nvPr/>
        </p:nvSpPr>
        <p:spPr bwMode="auto">
          <a:xfrm>
            <a:off x="7294563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25" name="Oval 101"/>
          <p:cNvSpPr>
            <a:spLocks noChangeArrowheads="1"/>
          </p:cNvSpPr>
          <p:nvPr/>
        </p:nvSpPr>
        <p:spPr bwMode="auto">
          <a:xfrm>
            <a:off x="7366000" y="2233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26" name="Oval 102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27" name="Oval 103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28" name="Oval 104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29" name="Oval 105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30" name="Oval 106"/>
          <p:cNvSpPr>
            <a:spLocks noChangeArrowheads="1"/>
          </p:cNvSpPr>
          <p:nvPr/>
        </p:nvSpPr>
        <p:spPr bwMode="auto">
          <a:xfrm>
            <a:off x="7969250" y="3016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31" name="Oval 107"/>
          <p:cNvSpPr>
            <a:spLocks noChangeArrowheads="1"/>
          </p:cNvSpPr>
          <p:nvPr/>
        </p:nvSpPr>
        <p:spPr bwMode="auto">
          <a:xfrm>
            <a:off x="8054975" y="3032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32" name="Oval 108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33" name="Oval 109"/>
          <p:cNvSpPr>
            <a:spLocks noChangeArrowheads="1"/>
          </p:cNvSpPr>
          <p:nvPr/>
        </p:nvSpPr>
        <p:spPr bwMode="auto">
          <a:xfrm>
            <a:off x="8350250" y="408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34" name="Oval 110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35" name="Oval 111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36" name="Oval 112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37" name="Oval 113"/>
          <p:cNvSpPr>
            <a:spLocks noChangeArrowheads="1"/>
          </p:cNvSpPr>
          <p:nvPr/>
        </p:nvSpPr>
        <p:spPr bwMode="auto">
          <a:xfrm>
            <a:off x="8267700" y="406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38" name="Oval 114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39" name="Oval 115"/>
          <p:cNvSpPr>
            <a:spLocks noChangeArrowheads="1"/>
          </p:cNvSpPr>
          <p:nvPr/>
        </p:nvSpPr>
        <p:spPr bwMode="auto">
          <a:xfrm>
            <a:off x="8293100" y="5226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40" name="Oval 116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41" name="Oval 117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42" name="Oval 118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43" name="Oval 119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44" name="Oval 120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45" name="Oval 121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46" name="Oval 122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47" name="Oval 123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48" name="Oval 124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49" name="Oval 125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50" name="Oval 126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51" name="Oval 127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52" name="Oval 128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53" name="Oval 129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54" name="Oval 130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55" name="Oval 131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56" name="Oval 13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57" name="Oval 133"/>
          <p:cNvSpPr>
            <a:spLocks noChangeArrowheads="1"/>
          </p:cNvSpPr>
          <p:nvPr/>
        </p:nvSpPr>
        <p:spPr bwMode="auto">
          <a:xfrm>
            <a:off x="4713288" y="5824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58" name="Oval 134"/>
          <p:cNvSpPr>
            <a:spLocks noChangeArrowheads="1"/>
          </p:cNvSpPr>
          <p:nvPr/>
        </p:nvSpPr>
        <p:spPr bwMode="auto">
          <a:xfrm>
            <a:off x="4835525" y="5953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59" name="Oval 135"/>
          <p:cNvSpPr>
            <a:spLocks noChangeArrowheads="1"/>
          </p:cNvSpPr>
          <p:nvPr/>
        </p:nvSpPr>
        <p:spPr bwMode="auto">
          <a:xfrm>
            <a:off x="4786313" y="5826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60" name="Oval 136"/>
          <p:cNvSpPr>
            <a:spLocks noChangeArrowheads="1"/>
          </p:cNvSpPr>
          <p:nvPr/>
        </p:nvSpPr>
        <p:spPr bwMode="auto">
          <a:xfrm>
            <a:off x="4654550" y="5789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61" name="Oval 137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62" name="Oval 138"/>
          <p:cNvSpPr>
            <a:spLocks noChangeArrowheads="1"/>
          </p:cNvSpPr>
          <p:nvPr/>
        </p:nvSpPr>
        <p:spPr bwMode="auto">
          <a:xfrm>
            <a:off x="4795838" y="589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63" name="Oval 139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64" name="Oval 140"/>
          <p:cNvSpPr>
            <a:spLocks noChangeArrowheads="1"/>
          </p:cNvSpPr>
          <p:nvPr/>
        </p:nvSpPr>
        <p:spPr bwMode="auto">
          <a:xfrm>
            <a:off x="4178300" y="47117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65" name="Oval 141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66" name="Oval 142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67" name="Oval 143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68" name="Oval 144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69" name="Oval 145"/>
          <p:cNvSpPr>
            <a:spLocks noChangeArrowheads="1"/>
          </p:cNvSpPr>
          <p:nvPr/>
        </p:nvSpPr>
        <p:spPr bwMode="auto">
          <a:xfrm>
            <a:off x="3641725" y="6291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70" name="Oval 146"/>
          <p:cNvSpPr>
            <a:spLocks noChangeArrowheads="1"/>
          </p:cNvSpPr>
          <p:nvPr/>
        </p:nvSpPr>
        <p:spPr bwMode="auto">
          <a:xfrm>
            <a:off x="3616325" y="6369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71" name="Oval 147"/>
          <p:cNvSpPr>
            <a:spLocks noChangeArrowheads="1"/>
          </p:cNvSpPr>
          <p:nvPr/>
        </p:nvSpPr>
        <p:spPr bwMode="auto">
          <a:xfrm>
            <a:off x="3646488" y="6226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72" name="Oval 148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73" name="Oval 149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74" name="Oval 150"/>
          <p:cNvSpPr>
            <a:spLocks noChangeArrowheads="1"/>
          </p:cNvSpPr>
          <p:nvPr/>
        </p:nvSpPr>
        <p:spPr bwMode="auto">
          <a:xfrm>
            <a:off x="3635375" y="6165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75" name="Oval 151"/>
          <p:cNvSpPr>
            <a:spLocks noChangeArrowheads="1"/>
          </p:cNvSpPr>
          <p:nvPr/>
        </p:nvSpPr>
        <p:spPr bwMode="auto">
          <a:xfrm>
            <a:off x="2543175" y="6072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76" name="Oval 152"/>
          <p:cNvSpPr>
            <a:spLocks noChangeArrowheads="1"/>
          </p:cNvSpPr>
          <p:nvPr/>
        </p:nvSpPr>
        <p:spPr bwMode="auto">
          <a:xfrm>
            <a:off x="2476500" y="6130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77" name="Oval 153"/>
          <p:cNvSpPr>
            <a:spLocks noChangeArrowheads="1"/>
          </p:cNvSpPr>
          <p:nvPr/>
        </p:nvSpPr>
        <p:spPr bwMode="auto">
          <a:xfrm>
            <a:off x="2535238" y="6013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78" name="Oval 154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79" name="Oval 155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80" name="Oval 156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81" name="Oval 157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82" name="Oval 158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83" name="Oval 159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84" name="Oval 160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85" name="Oval 161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86" name="Oval 162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87" name="Oval 163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88" name="Oval 164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89" name="Oval 165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90" name="Oval 166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91" name="Oval 167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92" name="Oval 168"/>
          <p:cNvSpPr>
            <a:spLocks noChangeArrowheads="1"/>
          </p:cNvSpPr>
          <p:nvPr/>
        </p:nvSpPr>
        <p:spPr bwMode="auto">
          <a:xfrm>
            <a:off x="14922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93" name="Oval 169"/>
          <p:cNvSpPr>
            <a:spLocks noChangeArrowheads="1"/>
          </p:cNvSpPr>
          <p:nvPr/>
        </p:nvSpPr>
        <p:spPr bwMode="auto">
          <a:xfrm>
            <a:off x="1587500" y="5251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94" name="Oval 170"/>
          <p:cNvSpPr>
            <a:spLocks noChangeArrowheads="1"/>
          </p:cNvSpPr>
          <p:nvPr/>
        </p:nvSpPr>
        <p:spPr bwMode="auto">
          <a:xfrm>
            <a:off x="1611313" y="5522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95" name="Oval 171"/>
          <p:cNvSpPr>
            <a:spLocks noChangeArrowheads="1"/>
          </p:cNvSpPr>
          <p:nvPr/>
        </p:nvSpPr>
        <p:spPr bwMode="auto">
          <a:xfrm>
            <a:off x="1689100" y="5495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96" name="Oval 172"/>
          <p:cNvSpPr>
            <a:spLocks noChangeArrowheads="1"/>
          </p:cNvSpPr>
          <p:nvPr/>
        </p:nvSpPr>
        <p:spPr bwMode="auto">
          <a:xfrm>
            <a:off x="1574800" y="5156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97" name="Oval 173"/>
          <p:cNvSpPr>
            <a:spLocks noChangeArrowheads="1"/>
          </p:cNvSpPr>
          <p:nvPr/>
        </p:nvSpPr>
        <p:spPr bwMode="auto">
          <a:xfrm>
            <a:off x="16700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98" name="Oval 174"/>
          <p:cNvSpPr>
            <a:spLocks noChangeArrowheads="1"/>
          </p:cNvSpPr>
          <p:nvPr/>
        </p:nvSpPr>
        <p:spPr bwMode="auto">
          <a:xfrm>
            <a:off x="2266950" y="3778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99" name="Oval 175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00" name="Oval 176"/>
          <p:cNvSpPr>
            <a:spLocks noChangeArrowheads="1"/>
          </p:cNvSpPr>
          <p:nvPr/>
        </p:nvSpPr>
        <p:spPr bwMode="auto">
          <a:xfrm>
            <a:off x="2333625" y="379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01" name="Oval 177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02" name="Oval 178"/>
          <p:cNvSpPr>
            <a:spLocks noChangeArrowheads="1"/>
          </p:cNvSpPr>
          <p:nvPr/>
        </p:nvSpPr>
        <p:spPr bwMode="auto">
          <a:xfrm>
            <a:off x="2190750" y="3781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03" name="Oval 179"/>
          <p:cNvSpPr>
            <a:spLocks noChangeArrowheads="1"/>
          </p:cNvSpPr>
          <p:nvPr/>
        </p:nvSpPr>
        <p:spPr bwMode="auto">
          <a:xfrm>
            <a:off x="2393950" y="38258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04" name="Line 180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05" name="Line 181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06" name="Line 182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07" name="Line 183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08" name="Line 184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09" name="Line 185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10" name="Line 186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11" name="Line 187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12" name="Line 188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13" name="Line 189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14" name="Line 190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15" name="Line 191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16" name="Line 192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17" name="Line 193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18" name="Line 194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19" name="Line 195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20" name="Line 196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21" name="Line 197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22" name="Line 198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23" name="Line 199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24" name="Line 200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25" name="Line 201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26" name="Line 202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27" name="Line 203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28" name="Line 204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29" name="Line 205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30" name="Line 206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31" name="Line 207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32" name="Line 208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33" name="Line 209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34" name="Line 210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35" name="Line 211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36" name="Line 212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37" name="Line 213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38" name="Line 214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39" name="Line 215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40" name="Line 216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41" name="Line 217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42" name="Line 218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43" name="Line 219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44" name="Line 220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45" name="Line 221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46" name="Line 222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47" name="Line 223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48" name="Line 224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49" name="Line 225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50" name="Line 226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51" name="Line 227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52" name="Line 228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53" name="Line 229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54" name="Line 230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55" name="Line 231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56" name="Line 232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57" name="Line 233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58" name="Line 234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59" name="Line 235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60" name="Line 236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61" name="Line 237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62" name="Line 238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63" name="Line 239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64" name="Line 240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65" name="Line 241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66" name="Line 242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67" name="Line 243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68" name="Line 244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69" name="Line 245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70" name="Line 246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71" name="Line 247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72" name="Line 248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73" name="Line 249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74" name="Line 250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75" name="Line 251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76" name="Line 252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77" name="Line 253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78" name="Line 254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79" name="Line 255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80" name="Line 256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81" name="Line 257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82" name="Line 258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83" name="Line 259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84" name="Line 260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85" name="Line 261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86" name="Line 262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87" name="Line 263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88" name="Line 264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89" name="Line 265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90" name="Line 266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91" name="Line 267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92" name="Line 268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93" name="Line 269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94" name="Line 270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95" name="Line 271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96" name="Line 272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97" name="Line 273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98" name="Line 274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99" name="Line 275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00" name="Line 276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01" name="Line 277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02" name="Line 278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03" name="Line 279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04" name="Line 280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05" name="Line 281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06" name="Line 282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07" name="Line 283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08" name="Line 284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09" name="Line 285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10" name="Line 286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11" name="Line 287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12" name="Line 288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13" name="Line 289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14" name="Line 290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15" name="Line 291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16" name="Line 292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17" name="Line 293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18" name="Line 294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19" name="Line 295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20" name="Line 296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21" name="Line 297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22" name="Line 298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23" name="Line 299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24" name="Line 300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25" name="Line 301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26" name="Line 302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27" name="Line 303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28" name="Line 304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29" name="Line 305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30" name="Line 306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31" name="Line 307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32" name="Line 308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33" name="Line 309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34" name="Line 310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35" name="Line 311"/>
          <p:cNvSpPr>
            <a:spLocks noChangeShapeType="1"/>
          </p:cNvSpPr>
          <p:nvPr/>
        </p:nvSpPr>
        <p:spPr bwMode="auto">
          <a:xfrm flipH="1" flipV="1">
            <a:off x="1579563" y="5473700"/>
            <a:ext cx="566737" cy="5619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36" name="Line 312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37" name="Line 313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38" name="Line 314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39" name="Line 315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40" name="Line 316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41" name="Oval 317"/>
          <p:cNvSpPr>
            <a:spLocks noChangeArrowheads="1"/>
          </p:cNvSpPr>
          <p:nvPr/>
        </p:nvSpPr>
        <p:spPr bwMode="auto">
          <a:xfrm>
            <a:off x="5626100" y="3556000"/>
            <a:ext cx="533400" cy="533400"/>
          </a:xfrm>
          <a:prstGeom prst="ellips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42" name="Oval 318"/>
          <p:cNvSpPr>
            <a:spLocks noChangeArrowheads="1"/>
          </p:cNvSpPr>
          <p:nvPr/>
        </p:nvSpPr>
        <p:spPr bwMode="auto">
          <a:xfrm>
            <a:off x="5554663" y="3659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43" name="Oval 319"/>
          <p:cNvSpPr>
            <a:spLocks noChangeArrowheads="1"/>
          </p:cNvSpPr>
          <p:nvPr/>
        </p:nvSpPr>
        <p:spPr bwMode="auto">
          <a:xfrm>
            <a:off x="5859463" y="41433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44" name="Oval 320"/>
          <p:cNvSpPr>
            <a:spLocks noChangeArrowheads="1"/>
          </p:cNvSpPr>
          <p:nvPr/>
        </p:nvSpPr>
        <p:spPr bwMode="auto">
          <a:xfrm>
            <a:off x="5724525" y="3471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45" name="Oval 321"/>
          <p:cNvSpPr>
            <a:spLocks noChangeArrowheads="1"/>
          </p:cNvSpPr>
          <p:nvPr/>
        </p:nvSpPr>
        <p:spPr bwMode="auto">
          <a:xfrm>
            <a:off x="5591175" y="358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46" name="Oval 322"/>
          <p:cNvSpPr>
            <a:spLocks noChangeArrowheads="1"/>
          </p:cNvSpPr>
          <p:nvPr/>
        </p:nvSpPr>
        <p:spPr bwMode="auto">
          <a:xfrm>
            <a:off x="5657850" y="3517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47" name="Oval 323"/>
          <p:cNvSpPr>
            <a:spLocks noChangeArrowheads="1"/>
          </p:cNvSpPr>
          <p:nvPr/>
        </p:nvSpPr>
        <p:spPr bwMode="auto">
          <a:xfrm>
            <a:off x="5846763" y="34512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48" name="Line 324"/>
          <p:cNvSpPr>
            <a:spLocks noChangeShapeType="1"/>
          </p:cNvSpPr>
          <p:nvPr/>
        </p:nvSpPr>
        <p:spPr bwMode="auto">
          <a:xfrm>
            <a:off x="5049838" y="2603500"/>
            <a:ext cx="901700" cy="960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49" name="Line 325"/>
          <p:cNvSpPr>
            <a:spLocks noChangeShapeType="1"/>
          </p:cNvSpPr>
          <p:nvPr/>
        </p:nvSpPr>
        <p:spPr bwMode="auto">
          <a:xfrm>
            <a:off x="5016500" y="2659063"/>
            <a:ext cx="808038" cy="904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50" name="Line 326"/>
          <p:cNvSpPr>
            <a:spLocks noChangeShapeType="1"/>
          </p:cNvSpPr>
          <p:nvPr/>
        </p:nvSpPr>
        <p:spPr bwMode="auto">
          <a:xfrm>
            <a:off x="4965700" y="2713038"/>
            <a:ext cx="7747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51" name="Line 327"/>
          <p:cNvSpPr>
            <a:spLocks noChangeShapeType="1"/>
          </p:cNvSpPr>
          <p:nvPr/>
        </p:nvSpPr>
        <p:spPr bwMode="auto">
          <a:xfrm>
            <a:off x="4910138" y="2738438"/>
            <a:ext cx="766762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52" name="Line 328"/>
          <p:cNvSpPr>
            <a:spLocks noChangeShapeType="1"/>
          </p:cNvSpPr>
          <p:nvPr/>
        </p:nvSpPr>
        <p:spPr bwMode="auto">
          <a:xfrm>
            <a:off x="4827588" y="2735263"/>
            <a:ext cx="806450" cy="998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53" name="Line 329"/>
          <p:cNvSpPr>
            <a:spLocks noChangeShapeType="1"/>
          </p:cNvSpPr>
          <p:nvPr/>
        </p:nvSpPr>
        <p:spPr bwMode="auto">
          <a:xfrm flipH="1">
            <a:off x="5265738" y="3894138"/>
            <a:ext cx="368300" cy="127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54" name="Line 330"/>
          <p:cNvSpPr>
            <a:spLocks noChangeShapeType="1"/>
          </p:cNvSpPr>
          <p:nvPr/>
        </p:nvSpPr>
        <p:spPr bwMode="auto">
          <a:xfrm flipH="1">
            <a:off x="5326063" y="3979863"/>
            <a:ext cx="350837" cy="119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55" name="Line 331"/>
          <p:cNvSpPr>
            <a:spLocks noChangeShapeType="1"/>
          </p:cNvSpPr>
          <p:nvPr/>
        </p:nvSpPr>
        <p:spPr bwMode="auto">
          <a:xfrm flipH="1">
            <a:off x="5389563" y="4030663"/>
            <a:ext cx="350837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56" name="Line 332"/>
          <p:cNvSpPr>
            <a:spLocks noChangeShapeType="1"/>
          </p:cNvSpPr>
          <p:nvPr/>
        </p:nvSpPr>
        <p:spPr bwMode="auto">
          <a:xfrm flipH="1">
            <a:off x="5453063" y="4081463"/>
            <a:ext cx="365125" cy="113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57" name="Line 333"/>
          <p:cNvSpPr>
            <a:spLocks noChangeShapeType="1"/>
          </p:cNvSpPr>
          <p:nvPr/>
        </p:nvSpPr>
        <p:spPr bwMode="auto">
          <a:xfrm flipH="1">
            <a:off x="5499100" y="4084638"/>
            <a:ext cx="4191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58" name="Oval 334"/>
          <p:cNvSpPr>
            <a:spLocks noChangeArrowheads="1"/>
          </p:cNvSpPr>
          <p:nvPr/>
        </p:nvSpPr>
        <p:spPr bwMode="auto">
          <a:xfrm>
            <a:off x="5322888" y="5080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59" name="Oval 335"/>
          <p:cNvSpPr>
            <a:spLocks noChangeArrowheads="1"/>
          </p:cNvSpPr>
          <p:nvPr/>
        </p:nvSpPr>
        <p:spPr bwMode="auto">
          <a:xfrm>
            <a:off x="5384800" y="5092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60" name="Oval 336"/>
          <p:cNvSpPr>
            <a:spLocks noChangeArrowheads="1"/>
          </p:cNvSpPr>
          <p:nvPr/>
        </p:nvSpPr>
        <p:spPr bwMode="auto">
          <a:xfrm>
            <a:off x="5256213" y="5084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61" name="Oval 337"/>
          <p:cNvSpPr>
            <a:spLocks noChangeArrowheads="1"/>
          </p:cNvSpPr>
          <p:nvPr/>
        </p:nvSpPr>
        <p:spPr bwMode="auto">
          <a:xfrm>
            <a:off x="5030788" y="5383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62" name="Oval 338"/>
          <p:cNvSpPr>
            <a:spLocks noChangeArrowheads="1"/>
          </p:cNvSpPr>
          <p:nvPr/>
        </p:nvSpPr>
        <p:spPr bwMode="auto">
          <a:xfrm>
            <a:off x="5445125" y="5132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63" name="Text Box 339"/>
          <p:cNvSpPr txBox="1">
            <a:spLocks noChangeArrowheads="1"/>
          </p:cNvSpPr>
          <p:nvPr/>
        </p:nvSpPr>
        <p:spPr bwMode="auto">
          <a:xfrm>
            <a:off x="0" y="804863"/>
            <a:ext cx="88979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Rigid Cluster Decomposition</a:t>
            </a:r>
            <a:r>
              <a:rPr lang="en-US" b="1">
                <a:solidFill>
                  <a:srgbClr val="FF0000"/>
                </a:solidFill>
              </a:rPr>
              <a:t>                             Apply auxiliary external constraint</a:t>
            </a:r>
          </a:p>
        </p:txBody>
      </p:sp>
      <p:sp>
        <p:nvSpPr>
          <p:cNvPr id="154964" name="Line 340"/>
          <p:cNvSpPr>
            <a:spLocks noChangeShapeType="1"/>
          </p:cNvSpPr>
          <p:nvPr/>
        </p:nvSpPr>
        <p:spPr bwMode="auto">
          <a:xfrm flipV="1">
            <a:off x="4030663" y="2552700"/>
            <a:ext cx="638175" cy="173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65" name="Line 341"/>
          <p:cNvSpPr>
            <a:spLocks noChangeShapeType="1"/>
          </p:cNvSpPr>
          <p:nvPr/>
        </p:nvSpPr>
        <p:spPr bwMode="auto">
          <a:xfrm flipV="1">
            <a:off x="4119563" y="2608263"/>
            <a:ext cx="55880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66" name="Line 342"/>
          <p:cNvSpPr>
            <a:spLocks noChangeShapeType="1"/>
          </p:cNvSpPr>
          <p:nvPr/>
        </p:nvSpPr>
        <p:spPr bwMode="auto">
          <a:xfrm flipV="1">
            <a:off x="4165600" y="2662238"/>
            <a:ext cx="533400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67" name="Line 343"/>
          <p:cNvSpPr>
            <a:spLocks noChangeShapeType="1"/>
          </p:cNvSpPr>
          <p:nvPr/>
        </p:nvSpPr>
        <p:spPr bwMode="auto">
          <a:xfrm flipV="1">
            <a:off x="4194175" y="2703513"/>
            <a:ext cx="5461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968" name="Line 344"/>
          <p:cNvSpPr>
            <a:spLocks noChangeShapeType="1"/>
          </p:cNvSpPr>
          <p:nvPr/>
        </p:nvSpPr>
        <p:spPr bwMode="auto">
          <a:xfrm flipH="1">
            <a:off x="4191000" y="2735263"/>
            <a:ext cx="614363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4969" name="Group 345"/>
          <p:cNvGrpSpPr>
            <a:grpSpLocks/>
          </p:cNvGrpSpPr>
          <p:nvPr/>
        </p:nvGrpSpPr>
        <p:grpSpPr bwMode="auto">
          <a:xfrm>
            <a:off x="4746625" y="2425700"/>
            <a:ext cx="234950" cy="247650"/>
            <a:chOff x="292" y="828"/>
            <a:chExt cx="148" cy="156"/>
          </a:xfrm>
        </p:grpSpPr>
        <p:sp>
          <p:nvSpPr>
            <p:cNvPr id="154970" name="Oval 34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971" name="Oval 34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972" name="Oval 34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973" name="Oval 34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974" name="Oval 35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975" name="Oval 35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2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53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Modeling Covalent Bonds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0" y="700088"/>
            <a:ext cx="3584575" cy="20732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6E6E6E"/>
                </a:solidFill>
              </a:rPr>
              <a:t>Input structure</a:t>
            </a:r>
          </a:p>
          <a:p>
            <a:r>
              <a:rPr lang="en-US" sz="1600" b="1"/>
              <a:t>Modeling</a:t>
            </a:r>
            <a:endParaRPr lang="en-US" sz="1600" b="1">
              <a:solidFill>
                <a:srgbClr val="6E6E6E"/>
              </a:solidFill>
            </a:endParaRPr>
          </a:p>
          <a:p>
            <a:r>
              <a:rPr lang="en-US" sz="1600" b="1">
                <a:solidFill>
                  <a:srgbClr val="6E6E6E"/>
                </a:solidFill>
              </a:rPr>
              <a:t>Pebble game</a:t>
            </a:r>
          </a:p>
          <a:p>
            <a:r>
              <a:rPr lang="en-US" sz="1600" b="1">
                <a:solidFill>
                  <a:srgbClr val="6E6E6E"/>
                </a:solidFill>
              </a:rPr>
              <a:t>  Constraint counting</a:t>
            </a:r>
          </a:p>
          <a:p>
            <a:r>
              <a:rPr lang="en-US" sz="1600" b="1">
                <a:solidFill>
                  <a:srgbClr val="6E6E6E"/>
                </a:solidFill>
              </a:rPr>
              <a:t>  Laman Condensation</a:t>
            </a:r>
          </a:p>
          <a:p>
            <a:r>
              <a:rPr lang="en-US" sz="1600" b="1">
                <a:solidFill>
                  <a:srgbClr val="6E6E6E"/>
                </a:solidFill>
              </a:rPr>
              <a:t>  Rigid Cluster Decomposition</a:t>
            </a:r>
          </a:p>
          <a:p>
            <a:r>
              <a:rPr lang="en-US" sz="1600" b="1">
                <a:solidFill>
                  <a:srgbClr val="6E6E6E"/>
                </a:solidFill>
              </a:rPr>
              <a:t>  Correlated Motion Decomposition</a:t>
            </a:r>
          </a:p>
          <a:p>
            <a:r>
              <a:rPr lang="en-US" sz="1600" b="1">
                <a:solidFill>
                  <a:srgbClr val="6E6E6E"/>
                </a:solidFill>
              </a:rPr>
              <a:t>Output</a:t>
            </a:r>
          </a:p>
        </p:txBody>
      </p:sp>
      <p:sp>
        <p:nvSpPr>
          <p:cNvPr id="64517" name="Oval 5"/>
          <p:cNvSpPr>
            <a:spLocks noChangeArrowheads="1"/>
          </p:cNvSpPr>
          <p:nvPr/>
        </p:nvSpPr>
        <p:spPr bwMode="auto">
          <a:xfrm>
            <a:off x="4203700" y="6284913"/>
            <a:ext cx="182563" cy="1793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8" name="Oval 6"/>
          <p:cNvSpPr>
            <a:spLocks noChangeArrowheads="1"/>
          </p:cNvSpPr>
          <p:nvPr/>
        </p:nvSpPr>
        <p:spPr bwMode="auto">
          <a:xfrm>
            <a:off x="4124325" y="5286375"/>
            <a:ext cx="180975" cy="180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9" name="Oval 7"/>
          <p:cNvSpPr>
            <a:spLocks noChangeArrowheads="1"/>
          </p:cNvSpPr>
          <p:nvPr/>
        </p:nvSpPr>
        <p:spPr bwMode="auto">
          <a:xfrm>
            <a:off x="5270500" y="6348413"/>
            <a:ext cx="182563" cy="1793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0" name="Oval 8"/>
          <p:cNvSpPr>
            <a:spLocks noChangeArrowheads="1"/>
          </p:cNvSpPr>
          <p:nvPr/>
        </p:nvSpPr>
        <p:spPr bwMode="auto">
          <a:xfrm>
            <a:off x="7083425" y="5976938"/>
            <a:ext cx="182563" cy="18256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1" name="Oval 9"/>
          <p:cNvSpPr>
            <a:spLocks noChangeArrowheads="1"/>
          </p:cNvSpPr>
          <p:nvPr/>
        </p:nvSpPr>
        <p:spPr bwMode="auto">
          <a:xfrm>
            <a:off x="8035925" y="5738813"/>
            <a:ext cx="179388" cy="18256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2" name="Line 10"/>
          <p:cNvSpPr>
            <a:spLocks noChangeShapeType="1"/>
          </p:cNvSpPr>
          <p:nvPr/>
        </p:nvSpPr>
        <p:spPr bwMode="auto">
          <a:xfrm>
            <a:off x="4198938" y="5357813"/>
            <a:ext cx="98425" cy="10271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3" name="Line 11"/>
          <p:cNvSpPr>
            <a:spLocks noChangeShapeType="1"/>
          </p:cNvSpPr>
          <p:nvPr/>
        </p:nvSpPr>
        <p:spPr bwMode="auto">
          <a:xfrm>
            <a:off x="4283075" y="6373813"/>
            <a:ext cx="1087438" cy="34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4" name="Line 12"/>
          <p:cNvSpPr>
            <a:spLocks noChangeShapeType="1"/>
          </p:cNvSpPr>
          <p:nvPr/>
        </p:nvSpPr>
        <p:spPr bwMode="auto">
          <a:xfrm flipH="1">
            <a:off x="7186613" y="5810250"/>
            <a:ext cx="928687" cy="25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6" name="Oval 14"/>
          <p:cNvSpPr>
            <a:spLocks noChangeArrowheads="1"/>
          </p:cNvSpPr>
          <p:nvPr/>
        </p:nvSpPr>
        <p:spPr bwMode="auto">
          <a:xfrm>
            <a:off x="4291013" y="1952625"/>
            <a:ext cx="206375" cy="20955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7" name="Oval 15"/>
          <p:cNvSpPr>
            <a:spLocks noChangeArrowheads="1"/>
          </p:cNvSpPr>
          <p:nvPr/>
        </p:nvSpPr>
        <p:spPr bwMode="auto">
          <a:xfrm>
            <a:off x="5230813" y="1312863"/>
            <a:ext cx="203200" cy="2063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8" name="Oval 16"/>
          <p:cNvSpPr>
            <a:spLocks noChangeArrowheads="1"/>
          </p:cNvSpPr>
          <p:nvPr/>
        </p:nvSpPr>
        <p:spPr bwMode="auto">
          <a:xfrm>
            <a:off x="6529388" y="1241425"/>
            <a:ext cx="209550" cy="203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9" name="Oval 17"/>
          <p:cNvSpPr>
            <a:spLocks noChangeArrowheads="1"/>
          </p:cNvSpPr>
          <p:nvPr/>
        </p:nvSpPr>
        <p:spPr bwMode="auto">
          <a:xfrm>
            <a:off x="7823200" y="1773238"/>
            <a:ext cx="209550" cy="2063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0" name="Oval 18"/>
          <p:cNvSpPr>
            <a:spLocks noChangeArrowheads="1"/>
          </p:cNvSpPr>
          <p:nvPr/>
        </p:nvSpPr>
        <p:spPr bwMode="auto">
          <a:xfrm>
            <a:off x="4000500" y="3109913"/>
            <a:ext cx="203200" cy="203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1" name="Oval 19"/>
          <p:cNvSpPr>
            <a:spLocks noChangeArrowheads="1"/>
          </p:cNvSpPr>
          <p:nvPr/>
        </p:nvSpPr>
        <p:spPr bwMode="auto">
          <a:xfrm>
            <a:off x="4659313" y="4445000"/>
            <a:ext cx="209550" cy="2047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2" name="Oval 20"/>
          <p:cNvSpPr>
            <a:spLocks noChangeArrowheads="1"/>
          </p:cNvSpPr>
          <p:nvPr/>
        </p:nvSpPr>
        <p:spPr bwMode="auto">
          <a:xfrm>
            <a:off x="5116513" y="3508375"/>
            <a:ext cx="204787" cy="20955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3" name="Oval 21"/>
          <p:cNvSpPr>
            <a:spLocks noChangeArrowheads="1"/>
          </p:cNvSpPr>
          <p:nvPr/>
        </p:nvSpPr>
        <p:spPr bwMode="auto">
          <a:xfrm>
            <a:off x="6107113" y="4900613"/>
            <a:ext cx="203200" cy="2063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4" name="Oval 22"/>
          <p:cNvSpPr>
            <a:spLocks noChangeArrowheads="1"/>
          </p:cNvSpPr>
          <p:nvPr/>
        </p:nvSpPr>
        <p:spPr bwMode="auto">
          <a:xfrm>
            <a:off x="7275513" y="4483100"/>
            <a:ext cx="206375" cy="2063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5" name="Oval 23"/>
          <p:cNvSpPr>
            <a:spLocks noChangeArrowheads="1"/>
          </p:cNvSpPr>
          <p:nvPr/>
        </p:nvSpPr>
        <p:spPr bwMode="auto">
          <a:xfrm>
            <a:off x="8083550" y="3292475"/>
            <a:ext cx="206375" cy="20796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6" name="Oval 24"/>
          <p:cNvSpPr>
            <a:spLocks noChangeArrowheads="1"/>
          </p:cNvSpPr>
          <p:nvPr/>
        </p:nvSpPr>
        <p:spPr bwMode="auto">
          <a:xfrm>
            <a:off x="6802438" y="3257550"/>
            <a:ext cx="206375" cy="203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7" name="Oval 25"/>
          <p:cNvSpPr>
            <a:spLocks noChangeArrowheads="1"/>
          </p:cNvSpPr>
          <p:nvPr/>
        </p:nvSpPr>
        <p:spPr bwMode="auto">
          <a:xfrm>
            <a:off x="5646738" y="2301875"/>
            <a:ext cx="203200" cy="2063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8" name="Oval 26"/>
          <p:cNvSpPr>
            <a:spLocks noChangeArrowheads="1"/>
          </p:cNvSpPr>
          <p:nvPr/>
        </p:nvSpPr>
        <p:spPr bwMode="auto">
          <a:xfrm>
            <a:off x="8686800" y="1293813"/>
            <a:ext cx="203200" cy="20955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9" name="Line 27"/>
          <p:cNvSpPr>
            <a:spLocks noChangeShapeType="1"/>
          </p:cNvSpPr>
          <p:nvPr/>
        </p:nvSpPr>
        <p:spPr bwMode="auto">
          <a:xfrm flipV="1">
            <a:off x="5334000" y="1316038"/>
            <a:ext cx="1290638" cy="123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40" name="Line 28"/>
          <p:cNvSpPr>
            <a:spLocks noChangeShapeType="1"/>
          </p:cNvSpPr>
          <p:nvPr/>
        </p:nvSpPr>
        <p:spPr bwMode="auto">
          <a:xfrm>
            <a:off x="6624638" y="1344613"/>
            <a:ext cx="1317625" cy="550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41" name="Line 29"/>
          <p:cNvSpPr>
            <a:spLocks noChangeShapeType="1"/>
          </p:cNvSpPr>
          <p:nvPr/>
        </p:nvSpPr>
        <p:spPr bwMode="auto">
          <a:xfrm>
            <a:off x="7929563" y="1865313"/>
            <a:ext cx="258762" cy="15509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42" name="Line 30"/>
          <p:cNvSpPr>
            <a:spLocks noChangeShapeType="1"/>
          </p:cNvSpPr>
          <p:nvPr/>
        </p:nvSpPr>
        <p:spPr bwMode="auto">
          <a:xfrm flipH="1">
            <a:off x="7394575" y="3432175"/>
            <a:ext cx="793750" cy="1150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43" name="Freeform 31"/>
          <p:cNvSpPr>
            <a:spLocks/>
          </p:cNvSpPr>
          <p:nvPr/>
        </p:nvSpPr>
        <p:spPr bwMode="auto">
          <a:xfrm>
            <a:off x="4095750" y="1455738"/>
            <a:ext cx="4079875" cy="3540125"/>
          </a:xfrm>
          <a:custGeom>
            <a:avLst/>
            <a:gdLst>
              <a:gd name="T0" fmla="*/ 364 w 1188"/>
              <a:gd name="T1" fmla="*/ 0 h 1032"/>
              <a:gd name="T2" fmla="*/ 80 w 1188"/>
              <a:gd name="T3" fmla="*/ 192 h 1032"/>
              <a:gd name="T4" fmla="*/ 0 w 1188"/>
              <a:gd name="T5" fmla="*/ 512 h 1032"/>
              <a:gd name="T6" fmla="*/ 196 w 1188"/>
              <a:gd name="T7" fmla="*/ 904 h 1032"/>
              <a:gd name="T8" fmla="*/ 616 w 1188"/>
              <a:gd name="T9" fmla="*/ 1032 h 1032"/>
              <a:gd name="T10" fmla="*/ 964 w 1188"/>
              <a:gd name="T11" fmla="*/ 908 h 1032"/>
              <a:gd name="T12" fmla="*/ 824 w 1188"/>
              <a:gd name="T13" fmla="*/ 552 h 1032"/>
              <a:gd name="T14" fmla="*/ 1188 w 1188"/>
              <a:gd name="T15" fmla="*/ 56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88" h="1032">
                <a:moveTo>
                  <a:pt x="364" y="0"/>
                </a:moveTo>
                <a:lnTo>
                  <a:pt x="80" y="192"/>
                </a:lnTo>
                <a:lnTo>
                  <a:pt x="0" y="512"/>
                </a:lnTo>
                <a:lnTo>
                  <a:pt x="196" y="904"/>
                </a:lnTo>
                <a:lnTo>
                  <a:pt x="616" y="1032"/>
                </a:lnTo>
                <a:lnTo>
                  <a:pt x="964" y="908"/>
                </a:lnTo>
                <a:lnTo>
                  <a:pt x="824" y="552"/>
                </a:lnTo>
                <a:lnTo>
                  <a:pt x="1188" y="560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44" name="Line 32"/>
          <p:cNvSpPr>
            <a:spLocks noChangeShapeType="1"/>
          </p:cNvSpPr>
          <p:nvPr/>
        </p:nvSpPr>
        <p:spPr bwMode="auto">
          <a:xfrm>
            <a:off x="5318125" y="1412875"/>
            <a:ext cx="428625" cy="1000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45" name="Freeform 33"/>
          <p:cNvSpPr>
            <a:spLocks/>
          </p:cNvSpPr>
          <p:nvPr/>
        </p:nvSpPr>
        <p:spPr bwMode="auto">
          <a:xfrm>
            <a:off x="4111625" y="3213100"/>
            <a:ext cx="2786063" cy="409575"/>
          </a:xfrm>
          <a:custGeom>
            <a:avLst/>
            <a:gdLst>
              <a:gd name="T0" fmla="*/ 812 w 812"/>
              <a:gd name="T1" fmla="*/ 44 h 120"/>
              <a:gd name="T2" fmla="*/ 320 w 812"/>
              <a:gd name="T3" fmla="*/ 120 h 120"/>
              <a:gd name="T4" fmla="*/ 0 w 812"/>
              <a:gd name="T5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12" h="120">
                <a:moveTo>
                  <a:pt x="812" y="44"/>
                </a:moveTo>
                <a:lnTo>
                  <a:pt x="320" y="120"/>
                </a:lnTo>
                <a:lnTo>
                  <a:pt x="0" y="0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46" name="Line 34"/>
          <p:cNvSpPr>
            <a:spLocks noChangeShapeType="1"/>
          </p:cNvSpPr>
          <p:nvPr/>
        </p:nvSpPr>
        <p:spPr bwMode="auto">
          <a:xfrm flipH="1">
            <a:off x="4754563" y="3622675"/>
            <a:ext cx="439737" cy="920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56" name="Text Box 44"/>
          <p:cNvSpPr txBox="1">
            <a:spLocks noChangeArrowheads="1"/>
          </p:cNvSpPr>
          <p:nvPr/>
        </p:nvSpPr>
        <p:spPr bwMode="auto">
          <a:xfrm>
            <a:off x="415925" y="3448050"/>
            <a:ext cx="2725738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/>
              <a:t>Covalent bonding</a:t>
            </a:r>
          </a:p>
          <a:p>
            <a:pPr algn="ctr"/>
            <a:r>
              <a:rPr lang="en-US"/>
              <a:t>Central force interactions</a:t>
            </a:r>
          </a:p>
        </p:txBody>
      </p:sp>
      <p:sp>
        <p:nvSpPr>
          <p:cNvPr id="64557" name="Text Box 45"/>
          <p:cNvSpPr txBox="1">
            <a:spLocks noChangeArrowheads="1"/>
          </p:cNvSpPr>
          <p:nvPr/>
        </p:nvSpPr>
        <p:spPr bwMode="auto">
          <a:xfrm>
            <a:off x="622300" y="4705350"/>
            <a:ext cx="23590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Represented as a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</a:rPr>
              <a:t>bar-joint network</a:t>
            </a:r>
          </a:p>
          <a:p>
            <a:pPr algn="ctr"/>
            <a:r>
              <a:rPr lang="en-US" sz="2000" b="1">
                <a:solidFill>
                  <a:srgbClr val="FF0000"/>
                </a:solidFill>
              </a:rPr>
              <a:t>graph G</a:t>
            </a:r>
            <a:endParaRPr lang="en-US" sz="2000" b="1"/>
          </a:p>
        </p:txBody>
      </p:sp>
      <p:sp>
        <p:nvSpPr>
          <p:cNvPr id="64558" name="Text Box 46"/>
          <p:cNvSpPr txBox="1">
            <a:spLocks noChangeArrowheads="1"/>
          </p:cNvSpPr>
          <p:nvPr/>
        </p:nvSpPr>
        <p:spPr bwMode="auto">
          <a:xfrm>
            <a:off x="225425" y="5883275"/>
            <a:ext cx="3346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Jacobs, J. Phys. A 31, 6653 (1998)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75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76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77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78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79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80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81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82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83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84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85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86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87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88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89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90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91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92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93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94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95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96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97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98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99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00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02" name="Oval 30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03" name="Oval 31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04" name="Oval 32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05" name="Oval 33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06" name="Oval 34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07" name="Oval 35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08" name="Oval 36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09" name="Oval 37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10" name="Oval 38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11" name="Oval 39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12" name="Oval 40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13" name="Oval 41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14" name="Oval 42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15" name="Oval 43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16" name="Oval 44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17" name="Oval 45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18" name="Oval 46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19" name="Oval 47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20" name="Oval 48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21" name="Oval 49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22" name="Oval 50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23" name="Oval 51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24" name="Oval 52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25" name="Oval 53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26" name="Oval 54"/>
          <p:cNvSpPr>
            <a:spLocks noChangeArrowheads="1"/>
          </p:cNvSpPr>
          <p:nvPr/>
        </p:nvSpPr>
        <p:spPr bwMode="auto">
          <a:xfrm>
            <a:off x="3313113" y="2640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27" name="Oval 55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28" name="Oval 56"/>
          <p:cNvSpPr>
            <a:spLocks noChangeArrowheads="1"/>
          </p:cNvSpPr>
          <p:nvPr/>
        </p:nvSpPr>
        <p:spPr bwMode="auto">
          <a:xfrm>
            <a:off x="3278188" y="2705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29" name="Oval 57"/>
          <p:cNvSpPr>
            <a:spLocks noChangeArrowheads="1"/>
          </p:cNvSpPr>
          <p:nvPr/>
        </p:nvSpPr>
        <p:spPr bwMode="auto">
          <a:xfrm>
            <a:off x="3314700" y="2571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30" name="Oval 58"/>
          <p:cNvSpPr>
            <a:spLocks noChangeArrowheads="1"/>
          </p:cNvSpPr>
          <p:nvPr/>
        </p:nvSpPr>
        <p:spPr bwMode="auto">
          <a:xfrm>
            <a:off x="3294063" y="2487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31" name="Oval 59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32" name="Oval 60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33" name="Oval 61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34" name="Oval 62"/>
          <p:cNvSpPr>
            <a:spLocks noChangeArrowheads="1"/>
          </p:cNvSpPr>
          <p:nvPr/>
        </p:nvSpPr>
        <p:spPr bwMode="auto">
          <a:xfrm>
            <a:off x="2592388" y="2987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35" name="Oval 63"/>
          <p:cNvSpPr>
            <a:spLocks noChangeArrowheads="1"/>
          </p:cNvSpPr>
          <p:nvPr/>
        </p:nvSpPr>
        <p:spPr bwMode="auto">
          <a:xfrm>
            <a:off x="2479675" y="2909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36" name="Oval 64"/>
          <p:cNvSpPr>
            <a:spLocks noChangeArrowheads="1"/>
          </p:cNvSpPr>
          <p:nvPr/>
        </p:nvSpPr>
        <p:spPr bwMode="auto">
          <a:xfrm>
            <a:off x="2543175" y="2938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37" name="Oval 65"/>
          <p:cNvSpPr>
            <a:spLocks noChangeArrowheads="1"/>
          </p:cNvSpPr>
          <p:nvPr/>
        </p:nvSpPr>
        <p:spPr bwMode="auto">
          <a:xfrm>
            <a:off x="2630488" y="30495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38" name="Oval 66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39" name="Oval 67"/>
          <p:cNvSpPr>
            <a:spLocks noChangeArrowheads="1"/>
          </p:cNvSpPr>
          <p:nvPr/>
        </p:nvSpPr>
        <p:spPr bwMode="auto">
          <a:xfrm>
            <a:off x="4243388" y="29019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40" name="Oval 68"/>
          <p:cNvSpPr>
            <a:spLocks noChangeArrowheads="1"/>
          </p:cNvSpPr>
          <p:nvPr/>
        </p:nvSpPr>
        <p:spPr bwMode="auto">
          <a:xfrm>
            <a:off x="4271963" y="281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41" name="Oval 69"/>
          <p:cNvSpPr>
            <a:spLocks noChangeArrowheads="1"/>
          </p:cNvSpPr>
          <p:nvPr/>
        </p:nvSpPr>
        <p:spPr bwMode="auto">
          <a:xfrm>
            <a:off x="4170363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42" name="Oval 70"/>
          <p:cNvSpPr>
            <a:spLocks noChangeArrowheads="1"/>
          </p:cNvSpPr>
          <p:nvPr/>
        </p:nvSpPr>
        <p:spPr bwMode="auto">
          <a:xfrm>
            <a:off x="4095750" y="26828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43" name="Oval 71"/>
          <p:cNvSpPr>
            <a:spLocks noChangeArrowheads="1"/>
          </p:cNvSpPr>
          <p:nvPr/>
        </p:nvSpPr>
        <p:spPr bwMode="auto">
          <a:xfrm>
            <a:off x="4192588" y="27797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44" name="Oval 72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45" name="Oval 73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46" name="Oval 74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47" name="Oval 75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48" name="Oval 76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49" name="Oval 77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50" name="Oval 78"/>
          <p:cNvSpPr>
            <a:spLocks noChangeArrowheads="1"/>
          </p:cNvSpPr>
          <p:nvPr/>
        </p:nvSpPr>
        <p:spPr bwMode="auto">
          <a:xfrm>
            <a:off x="5386388" y="2022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51" name="Oval 79"/>
          <p:cNvSpPr>
            <a:spLocks noChangeArrowheads="1"/>
          </p:cNvSpPr>
          <p:nvPr/>
        </p:nvSpPr>
        <p:spPr bwMode="auto">
          <a:xfrm>
            <a:off x="5289550" y="1863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52" name="Oval 80"/>
          <p:cNvSpPr>
            <a:spLocks noChangeArrowheads="1"/>
          </p:cNvSpPr>
          <p:nvPr/>
        </p:nvSpPr>
        <p:spPr bwMode="auto">
          <a:xfrm>
            <a:off x="5451475" y="20542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53" name="Oval 81"/>
          <p:cNvSpPr>
            <a:spLocks noChangeArrowheads="1"/>
          </p:cNvSpPr>
          <p:nvPr/>
        </p:nvSpPr>
        <p:spPr bwMode="auto">
          <a:xfrm>
            <a:off x="5313363" y="2009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54" name="Oval 82"/>
          <p:cNvSpPr>
            <a:spLocks noChangeArrowheads="1"/>
          </p:cNvSpPr>
          <p:nvPr/>
        </p:nvSpPr>
        <p:spPr bwMode="auto">
          <a:xfrm>
            <a:off x="5300663" y="1939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55" name="Oval 83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56" name="Oval 84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57" name="Oval 85"/>
          <p:cNvSpPr>
            <a:spLocks noChangeArrowheads="1"/>
          </p:cNvSpPr>
          <p:nvPr/>
        </p:nvSpPr>
        <p:spPr bwMode="auto">
          <a:xfrm>
            <a:off x="6391275" y="1606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58" name="Oval 86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59" name="Oval 87"/>
          <p:cNvSpPr>
            <a:spLocks noChangeArrowheads="1"/>
          </p:cNvSpPr>
          <p:nvPr/>
        </p:nvSpPr>
        <p:spPr bwMode="auto">
          <a:xfrm>
            <a:off x="6329363" y="1787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60" name="Oval 88"/>
          <p:cNvSpPr>
            <a:spLocks noChangeArrowheads="1"/>
          </p:cNvSpPr>
          <p:nvPr/>
        </p:nvSpPr>
        <p:spPr bwMode="auto">
          <a:xfrm>
            <a:off x="6278563" y="1724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61" name="Oval 89"/>
          <p:cNvSpPr>
            <a:spLocks noChangeArrowheads="1"/>
          </p:cNvSpPr>
          <p:nvPr/>
        </p:nvSpPr>
        <p:spPr bwMode="auto">
          <a:xfrm>
            <a:off x="6337300" y="166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62" name="Oval 90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63" name="Oval 91"/>
          <p:cNvSpPr>
            <a:spLocks noChangeArrowheads="1"/>
          </p:cNvSpPr>
          <p:nvPr/>
        </p:nvSpPr>
        <p:spPr bwMode="auto">
          <a:xfrm>
            <a:off x="3714750" y="37560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64" name="Oval 92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65" name="Oval 93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66" name="Oval 94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67" name="Oval 95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68" name="Oval 96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69" name="Oval 97"/>
          <p:cNvSpPr>
            <a:spLocks noChangeArrowheads="1"/>
          </p:cNvSpPr>
          <p:nvPr/>
        </p:nvSpPr>
        <p:spPr bwMode="auto">
          <a:xfrm>
            <a:off x="7464425" y="2214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70" name="Oval 98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71" name="Oval 99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72" name="Oval 100"/>
          <p:cNvSpPr>
            <a:spLocks noChangeArrowheads="1"/>
          </p:cNvSpPr>
          <p:nvPr/>
        </p:nvSpPr>
        <p:spPr bwMode="auto">
          <a:xfrm>
            <a:off x="7294563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73" name="Oval 101"/>
          <p:cNvSpPr>
            <a:spLocks noChangeArrowheads="1"/>
          </p:cNvSpPr>
          <p:nvPr/>
        </p:nvSpPr>
        <p:spPr bwMode="auto">
          <a:xfrm>
            <a:off x="7366000" y="2233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74" name="Oval 102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75" name="Oval 103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76" name="Oval 104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77" name="Oval 105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78" name="Oval 106"/>
          <p:cNvSpPr>
            <a:spLocks noChangeArrowheads="1"/>
          </p:cNvSpPr>
          <p:nvPr/>
        </p:nvSpPr>
        <p:spPr bwMode="auto">
          <a:xfrm>
            <a:off x="7969250" y="3016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79" name="Oval 107"/>
          <p:cNvSpPr>
            <a:spLocks noChangeArrowheads="1"/>
          </p:cNvSpPr>
          <p:nvPr/>
        </p:nvSpPr>
        <p:spPr bwMode="auto">
          <a:xfrm>
            <a:off x="8054975" y="3032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80" name="Oval 108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81" name="Oval 109"/>
          <p:cNvSpPr>
            <a:spLocks noChangeArrowheads="1"/>
          </p:cNvSpPr>
          <p:nvPr/>
        </p:nvSpPr>
        <p:spPr bwMode="auto">
          <a:xfrm>
            <a:off x="8350250" y="408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82" name="Oval 110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83" name="Oval 111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84" name="Oval 112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85" name="Oval 113"/>
          <p:cNvSpPr>
            <a:spLocks noChangeArrowheads="1"/>
          </p:cNvSpPr>
          <p:nvPr/>
        </p:nvSpPr>
        <p:spPr bwMode="auto">
          <a:xfrm>
            <a:off x="8267700" y="406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86" name="Oval 114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87" name="Oval 115"/>
          <p:cNvSpPr>
            <a:spLocks noChangeArrowheads="1"/>
          </p:cNvSpPr>
          <p:nvPr/>
        </p:nvSpPr>
        <p:spPr bwMode="auto">
          <a:xfrm>
            <a:off x="8293100" y="5226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88" name="Oval 116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89" name="Oval 117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90" name="Oval 118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91" name="Oval 119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92" name="Oval 120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93" name="Oval 121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94" name="Oval 122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95" name="Oval 123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96" name="Oval 124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97" name="Oval 125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98" name="Oval 126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799" name="Oval 127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00" name="Oval 128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01" name="Oval 129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02" name="Oval 130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03" name="Oval 131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04" name="Oval 13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05" name="Oval 133"/>
          <p:cNvSpPr>
            <a:spLocks noChangeArrowheads="1"/>
          </p:cNvSpPr>
          <p:nvPr/>
        </p:nvSpPr>
        <p:spPr bwMode="auto">
          <a:xfrm>
            <a:off x="4713288" y="5824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06" name="Oval 134"/>
          <p:cNvSpPr>
            <a:spLocks noChangeArrowheads="1"/>
          </p:cNvSpPr>
          <p:nvPr/>
        </p:nvSpPr>
        <p:spPr bwMode="auto">
          <a:xfrm>
            <a:off x="4835525" y="5953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07" name="Oval 135"/>
          <p:cNvSpPr>
            <a:spLocks noChangeArrowheads="1"/>
          </p:cNvSpPr>
          <p:nvPr/>
        </p:nvSpPr>
        <p:spPr bwMode="auto">
          <a:xfrm>
            <a:off x="4786313" y="5826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08" name="Oval 136"/>
          <p:cNvSpPr>
            <a:spLocks noChangeArrowheads="1"/>
          </p:cNvSpPr>
          <p:nvPr/>
        </p:nvSpPr>
        <p:spPr bwMode="auto">
          <a:xfrm>
            <a:off x="4654550" y="5789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09" name="Oval 137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10" name="Oval 138"/>
          <p:cNvSpPr>
            <a:spLocks noChangeArrowheads="1"/>
          </p:cNvSpPr>
          <p:nvPr/>
        </p:nvSpPr>
        <p:spPr bwMode="auto">
          <a:xfrm>
            <a:off x="4795838" y="589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11" name="Oval 139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12" name="Oval 140"/>
          <p:cNvSpPr>
            <a:spLocks noChangeArrowheads="1"/>
          </p:cNvSpPr>
          <p:nvPr/>
        </p:nvSpPr>
        <p:spPr bwMode="auto">
          <a:xfrm>
            <a:off x="4178300" y="47117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13" name="Oval 141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14" name="Oval 142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15" name="Oval 143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16" name="Oval 144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17" name="Oval 145"/>
          <p:cNvSpPr>
            <a:spLocks noChangeArrowheads="1"/>
          </p:cNvSpPr>
          <p:nvPr/>
        </p:nvSpPr>
        <p:spPr bwMode="auto">
          <a:xfrm>
            <a:off x="3641725" y="6291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18" name="Oval 146"/>
          <p:cNvSpPr>
            <a:spLocks noChangeArrowheads="1"/>
          </p:cNvSpPr>
          <p:nvPr/>
        </p:nvSpPr>
        <p:spPr bwMode="auto">
          <a:xfrm>
            <a:off x="3616325" y="6369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19" name="Oval 147"/>
          <p:cNvSpPr>
            <a:spLocks noChangeArrowheads="1"/>
          </p:cNvSpPr>
          <p:nvPr/>
        </p:nvSpPr>
        <p:spPr bwMode="auto">
          <a:xfrm>
            <a:off x="3646488" y="6226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20" name="Oval 148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21" name="Oval 149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22" name="Oval 150"/>
          <p:cNvSpPr>
            <a:spLocks noChangeArrowheads="1"/>
          </p:cNvSpPr>
          <p:nvPr/>
        </p:nvSpPr>
        <p:spPr bwMode="auto">
          <a:xfrm>
            <a:off x="3635375" y="6165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23" name="Oval 151"/>
          <p:cNvSpPr>
            <a:spLocks noChangeArrowheads="1"/>
          </p:cNvSpPr>
          <p:nvPr/>
        </p:nvSpPr>
        <p:spPr bwMode="auto">
          <a:xfrm>
            <a:off x="2543175" y="6072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24" name="Oval 152"/>
          <p:cNvSpPr>
            <a:spLocks noChangeArrowheads="1"/>
          </p:cNvSpPr>
          <p:nvPr/>
        </p:nvSpPr>
        <p:spPr bwMode="auto">
          <a:xfrm>
            <a:off x="2476500" y="6130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25" name="Oval 153"/>
          <p:cNvSpPr>
            <a:spLocks noChangeArrowheads="1"/>
          </p:cNvSpPr>
          <p:nvPr/>
        </p:nvSpPr>
        <p:spPr bwMode="auto">
          <a:xfrm>
            <a:off x="2535238" y="6013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26" name="Oval 154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27" name="Oval 155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28" name="Oval 156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29" name="Oval 157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30" name="Oval 158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31" name="Oval 159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32" name="Oval 160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33" name="Oval 161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34" name="Oval 162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35" name="Oval 163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36" name="Oval 164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37" name="Oval 165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38" name="Oval 166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39" name="Oval 167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40" name="Oval 168"/>
          <p:cNvSpPr>
            <a:spLocks noChangeArrowheads="1"/>
          </p:cNvSpPr>
          <p:nvPr/>
        </p:nvSpPr>
        <p:spPr bwMode="auto">
          <a:xfrm>
            <a:off x="14922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41" name="Oval 169"/>
          <p:cNvSpPr>
            <a:spLocks noChangeArrowheads="1"/>
          </p:cNvSpPr>
          <p:nvPr/>
        </p:nvSpPr>
        <p:spPr bwMode="auto">
          <a:xfrm>
            <a:off x="1587500" y="5251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42" name="Oval 170"/>
          <p:cNvSpPr>
            <a:spLocks noChangeArrowheads="1"/>
          </p:cNvSpPr>
          <p:nvPr/>
        </p:nvSpPr>
        <p:spPr bwMode="auto">
          <a:xfrm>
            <a:off x="1611313" y="5522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43" name="Oval 171"/>
          <p:cNvSpPr>
            <a:spLocks noChangeArrowheads="1"/>
          </p:cNvSpPr>
          <p:nvPr/>
        </p:nvSpPr>
        <p:spPr bwMode="auto">
          <a:xfrm>
            <a:off x="1689100" y="5495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44" name="Oval 172"/>
          <p:cNvSpPr>
            <a:spLocks noChangeArrowheads="1"/>
          </p:cNvSpPr>
          <p:nvPr/>
        </p:nvSpPr>
        <p:spPr bwMode="auto">
          <a:xfrm>
            <a:off x="1574800" y="5156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45" name="Oval 173"/>
          <p:cNvSpPr>
            <a:spLocks noChangeArrowheads="1"/>
          </p:cNvSpPr>
          <p:nvPr/>
        </p:nvSpPr>
        <p:spPr bwMode="auto">
          <a:xfrm>
            <a:off x="16700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46" name="Oval 174"/>
          <p:cNvSpPr>
            <a:spLocks noChangeArrowheads="1"/>
          </p:cNvSpPr>
          <p:nvPr/>
        </p:nvSpPr>
        <p:spPr bwMode="auto">
          <a:xfrm>
            <a:off x="2266950" y="3778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47" name="Oval 175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48" name="Oval 176"/>
          <p:cNvSpPr>
            <a:spLocks noChangeArrowheads="1"/>
          </p:cNvSpPr>
          <p:nvPr/>
        </p:nvSpPr>
        <p:spPr bwMode="auto">
          <a:xfrm>
            <a:off x="2333625" y="379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49" name="Oval 177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50" name="Oval 178"/>
          <p:cNvSpPr>
            <a:spLocks noChangeArrowheads="1"/>
          </p:cNvSpPr>
          <p:nvPr/>
        </p:nvSpPr>
        <p:spPr bwMode="auto">
          <a:xfrm>
            <a:off x="2190750" y="3781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51" name="Oval 179"/>
          <p:cNvSpPr>
            <a:spLocks noChangeArrowheads="1"/>
          </p:cNvSpPr>
          <p:nvPr/>
        </p:nvSpPr>
        <p:spPr bwMode="auto">
          <a:xfrm>
            <a:off x="2393950" y="38258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52" name="Line 180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53" name="Line 181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54" name="Line 182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55" name="Line 183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56" name="Line 184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57" name="Line 185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58" name="Line 186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59" name="Line 187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60" name="Line 188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61" name="Line 189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62" name="Line 190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63" name="Line 191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64" name="Line 192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65" name="Line 193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66" name="Line 194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67" name="Line 195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68" name="Line 196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69" name="Line 197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70" name="Line 198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71" name="Line 199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72" name="Line 200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73" name="Line 201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74" name="Line 202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75" name="Line 203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76" name="Line 204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77" name="Line 205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78" name="Line 206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79" name="Line 207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80" name="Line 208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81" name="Line 209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82" name="Line 210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83" name="Line 211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84" name="Line 212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85" name="Line 213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86" name="Line 214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87" name="Line 215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88" name="Line 216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89" name="Line 217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90" name="Line 218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91" name="Line 219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92" name="Line 220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93" name="Line 221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94" name="Line 222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95" name="Line 223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96" name="Line 224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97" name="Line 225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98" name="Line 226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899" name="Line 227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00" name="Line 228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01" name="Line 229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02" name="Line 230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03" name="Line 231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04" name="Line 232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05" name="Line 233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06" name="Line 234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07" name="Line 235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08" name="Line 236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09" name="Line 237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10" name="Line 238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11" name="Line 239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12" name="Line 240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13" name="Line 241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14" name="Line 242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15" name="Line 243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16" name="Line 244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17" name="Line 245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18" name="Line 246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19" name="Line 247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20" name="Line 248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21" name="Line 249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22" name="Line 250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23" name="Line 251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24" name="Line 252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25" name="Line 253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26" name="Line 254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27" name="Line 255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28" name="Line 256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29" name="Line 257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30" name="Line 258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31" name="Line 259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32" name="Line 260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33" name="Line 261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34" name="Line 262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35" name="Line 263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36" name="Line 264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37" name="Line 265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38" name="Line 266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39" name="Line 267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40" name="Line 268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41" name="Line 269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42" name="Line 270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43" name="Line 271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44" name="Line 272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45" name="Line 273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46" name="Line 274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47" name="Line 275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48" name="Line 276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49" name="Line 277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50" name="Line 278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51" name="Line 279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52" name="Line 280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53" name="Line 281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54" name="Line 282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55" name="Line 283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56" name="Line 284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57" name="Line 285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58" name="Line 286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59" name="Line 287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60" name="Line 288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61" name="Line 289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62" name="Line 290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63" name="Line 291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64" name="Line 292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65" name="Line 293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66" name="Line 294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67" name="Line 295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68" name="Line 296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69" name="Line 297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70" name="Line 298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71" name="Line 299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72" name="Line 300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73" name="Line 301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74" name="Line 302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75" name="Line 303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76" name="Line 304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77" name="Line 305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78" name="Line 306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79" name="Line 307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80" name="Line 308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81" name="Line 309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82" name="Line 310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83" name="Line 311"/>
          <p:cNvSpPr>
            <a:spLocks noChangeShapeType="1"/>
          </p:cNvSpPr>
          <p:nvPr/>
        </p:nvSpPr>
        <p:spPr bwMode="auto">
          <a:xfrm flipH="1" flipV="1">
            <a:off x="1579563" y="5473700"/>
            <a:ext cx="566737" cy="5619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84" name="Line 312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85" name="Line 313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86" name="Line 314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87" name="Line 315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88" name="Line 316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89" name="Oval 317"/>
          <p:cNvSpPr>
            <a:spLocks noChangeArrowheads="1"/>
          </p:cNvSpPr>
          <p:nvPr/>
        </p:nvSpPr>
        <p:spPr bwMode="auto">
          <a:xfrm>
            <a:off x="5626100" y="3556000"/>
            <a:ext cx="533400" cy="533400"/>
          </a:xfrm>
          <a:prstGeom prst="ellips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90" name="Oval 318"/>
          <p:cNvSpPr>
            <a:spLocks noChangeArrowheads="1"/>
          </p:cNvSpPr>
          <p:nvPr/>
        </p:nvSpPr>
        <p:spPr bwMode="auto">
          <a:xfrm>
            <a:off x="5554663" y="3659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91" name="Oval 319"/>
          <p:cNvSpPr>
            <a:spLocks noChangeArrowheads="1"/>
          </p:cNvSpPr>
          <p:nvPr/>
        </p:nvSpPr>
        <p:spPr bwMode="auto">
          <a:xfrm>
            <a:off x="5859463" y="41433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92" name="Oval 320"/>
          <p:cNvSpPr>
            <a:spLocks noChangeArrowheads="1"/>
          </p:cNvSpPr>
          <p:nvPr/>
        </p:nvSpPr>
        <p:spPr bwMode="auto">
          <a:xfrm>
            <a:off x="5724525" y="3471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93" name="Oval 321"/>
          <p:cNvSpPr>
            <a:spLocks noChangeArrowheads="1"/>
          </p:cNvSpPr>
          <p:nvPr/>
        </p:nvSpPr>
        <p:spPr bwMode="auto">
          <a:xfrm>
            <a:off x="5591175" y="358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94" name="Oval 322"/>
          <p:cNvSpPr>
            <a:spLocks noChangeArrowheads="1"/>
          </p:cNvSpPr>
          <p:nvPr/>
        </p:nvSpPr>
        <p:spPr bwMode="auto">
          <a:xfrm>
            <a:off x="5657850" y="3517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95" name="Oval 323"/>
          <p:cNvSpPr>
            <a:spLocks noChangeArrowheads="1"/>
          </p:cNvSpPr>
          <p:nvPr/>
        </p:nvSpPr>
        <p:spPr bwMode="auto">
          <a:xfrm>
            <a:off x="5846763" y="34512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96" name="Line 324"/>
          <p:cNvSpPr>
            <a:spLocks noChangeShapeType="1"/>
          </p:cNvSpPr>
          <p:nvPr/>
        </p:nvSpPr>
        <p:spPr bwMode="auto">
          <a:xfrm>
            <a:off x="5049838" y="2603500"/>
            <a:ext cx="901700" cy="960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97" name="Line 325"/>
          <p:cNvSpPr>
            <a:spLocks noChangeShapeType="1"/>
          </p:cNvSpPr>
          <p:nvPr/>
        </p:nvSpPr>
        <p:spPr bwMode="auto">
          <a:xfrm>
            <a:off x="5016500" y="2659063"/>
            <a:ext cx="808038" cy="904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98" name="Line 326"/>
          <p:cNvSpPr>
            <a:spLocks noChangeShapeType="1"/>
          </p:cNvSpPr>
          <p:nvPr/>
        </p:nvSpPr>
        <p:spPr bwMode="auto">
          <a:xfrm>
            <a:off x="4965700" y="2713038"/>
            <a:ext cx="7747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999" name="Line 327"/>
          <p:cNvSpPr>
            <a:spLocks noChangeShapeType="1"/>
          </p:cNvSpPr>
          <p:nvPr/>
        </p:nvSpPr>
        <p:spPr bwMode="auto">
          <a:xfrm>
            <a:off x="4910138" y="2738438"/>
            <a:ext cx="766762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000" name="Line 328"/>
          <p:cNvSpPr>
            <a:spLocks noChangeShapeType="1"/>
          </p:cNvSpPr>
          <p:nvPr/>
        </p:nvSpPr>
        <p:spPr bwMode="auto">
          <a:xfrm>
            <a:off x="4827588" y="2735263"/>
            <a:ext cx="806450" cy="998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001" name="Line 329"/>
          <p:cNvSpPr>
            <a:spLocks noChangeShapeType="1"/>
          </p:cNvSpPr>
          <p:nvPr/>
        </p:nvSpPr>
        <p:spPr bwMode="auto">
          <a:xfrm flipH="1">
            <a:off x="5265738" y="3894138"/>
            <a:ext cx="368300" cy="127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002" name="Line 330"/>
          <p:cNvSpPr>
            <a:spLocks noChangeShapeType="1"/>
          </p:cNvSpPr>
          <p:nvPr/>
        </p:nvSpPr>
        <p:spPr bwMode="auto">
          <a:xfrm flipH="1">
            <a:off x="5326063" y="3979863"/>
            <a:ext cx="350837" cy="119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003" name="Line 331"/>
          <p:cNvSpPr>
            <a:spLocks noChangeShapeType="1"/>
          </p:cNvSpPr>
          <p:nvPr/>
        </p:nvSpPr>
        <p:spPr bwMode="auto">
          <a:xfrm flipH="1">
            <a:off x="5389563" y="4030663"/>
            <a:ext cx="350837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004" name="Line 332"/>
          <p:cNvSpPr>
            <a:spLocks noChangeShapeType="1"/>
          </p:cNvSpPr>
          <p:nvPr/>
        </p:nvSpPr>
        <p:spPr bwMode="auto">
          <a:xfrm flipH="1">
            <a:off x="5453063" y="4081463"/>
            <a:ext cx="365125" cy="113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005" name="Line 333"/>
          <p:cNvSpPr>
            <a:spLocks noChangeShapeType="1"/>
          </p:cNvSpPr>
          <p:nvPr/>
        </p:nvSpPr>
        <p:spPr bwMode="auto">
          <a:xfrm flipH="1">
            <a:off x="5499100" y="4084638"/>
            <a:ext cx="4191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006" name="Oval 334"/>
          <p:cNvSpPr>
            <a:spLocks noChangeArrowheads="1"/>
          </p:cNvSpPr>
          <p:nvPr/>
        </p:nvSpPr>
        <p:spPr bwMode="auto">
          <a:xfrm>
            <a:off x="5322888" y="5080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007" name="Oval 335"/>
          <p:cNvSpPr>
            <a:spLocks noChangeArrowheads="1"/>
          </p:cNvSpPr>
          <p:nvPr/>
        </p:nvSpPr>
        <p:spPr bwMode="auto">
          <a:xfrm>
            <a:off x="5384800" y="5092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008" name="Oval 336"/>
          <p:cNvSpPr>
            <a:spLocks noChangeArrowheads="1"/>
          </p:cNvSpPr>
          <p:nvPr/>
        </p:nvSpPr>
        <p:spPr bwMode="auto">
          <a:xfrm>
            <a:off x="5256213" y="5084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009" name="Oval 337"/>
          <p:cNvSpPr>
            <a:spLocks noChangeArrowheads="1"/>
          </p:cNvSpPr>
          <p:nvPr/>
        </p:nvSpPr>
        <p:spPr bwMode="auto">
          <a:xfrm>
            <a:off x="5030788" y="5383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010" name="Oval 338"/>
          <p:cNvSpPr>
            <a:spLocks noChangeArrowheads="1"/>
          </p:cNvSpPr>
          <p:nvPr/>
        </p:nvSpPr>
        <p:spPr bwMode="auto">
          <a:xfrm>
            <a:off x="5445125" y="5132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011" name="Text Box 339"/>
          <p:cNvSpPr txBox="1">
            <a:spLocks noChangeArrowheads="1"/>
          </p:cNvSpPr>
          <p:nvPr/>
        </p:nvSpPr>
        <p:spPr bwMode="auto">
          <a:xfrm>
            <a:off x="0" y="804863"/>
            <a:ext cx="88979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Rigid Cluster Decomposition</a:t>
            </a:r>
            <a:r>
              <a:rPr lang="en-US" b="1">
                <a:solidFill>
                  <a:srgbClr val="FF0000"/>
                </a:solidFill>
              </a:rPr>
              <a:t>                             Apply auxiliary external constraint</a:t>
            </a:r>
          </a:p>
        </p:txBody>
      </p:sp>
      <p:sp>
        <p:nvSpPr>
          <p:cNvPr id="157012" name="Line 340"/>
          <p:cNvSpPr>
            <a:spLocks noChangeShapeType="1"/>
          </p:cNvSpPr>
          <p:nvPr/>
        </p:nvSpPr>
        <p:spPr bwMode="auto">
          <a:xfrm flipV="1">
            <a:off x="4030663" y="2552700"/>
            <a:ext cx="638175" cy="173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013" name="Line 341"/>
          <p:cNvSpPr>
            <a:spLocks noChangeShapeType="1"/>
          </p:cNvSpPr>
          <p:nvPr/>
        </p:nvSpPr>
        <p:spPr bwMode="auto">
          <a:xfrm flipV="1">
            <a:off x="4119563" y="2608263"/>
            <a:ext cx="55880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014" name="Line 342"/>
          <p:cNvSpPr>
            <a:spLocks noChangeShapeType="1"/>
          </p:cNvSpPr>
          <p:nvPr/>
        </p:nvSpPr>
        <p:spPr bwMode="auto">
          <a:xfrm flipV="1">
            <a:off x="4165600" y="2662238"/>
            <a:ext cx="533400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015" name="Line 343"/>
          <p:cNvSpPr>
            <a:spLocks noChangeShapeType="1"/>
          </p:cNvSpPr>
          <p:nvPr/>
        </p:nvSpPr>
        <p:spPr bwMode="auto">
          <a:xfrm flipV="1">
            <a:off x="4194175" y="2703513"/>
            <a:ext cx="5461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016" name="Line 344"/>
          <p:cNvSpPr>
            <a:spLocks noChangeShapeType="1"/>
          </p:cNvSpPr>
          <p:nvPr/>
        </p:nvSpPr>
        <p:spPr bwMode="auto">
          <a:xfrm flipH="1">
            <a:off x="4191000" y="2735263"/>
            <a:ext cx="614363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7017" name="Group 345"/>
          <p:cNvGrpSpPr>
            <a:grpSpLocks/>
          </p:cNvGrpSpPr>
          <p:nvPr/>
        </p:nvGrpSpPr>
        <p:grpSpPr bwMode="auto">
          <a:xfrm>
            <a:off x="4746625" y="2425700"/>
            <a:ext cx="234950" cy="247650"/>
            <a:chOff x="292" y="828"/>
            <a:chExt cx="148" cy="156"/>
          </a:xfrm>
        </p:grpSpPr>
        <p:sp>
          <p:nvSpPr>
            <p:cNvPr id="157018" name="Oval 34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019" name="Oval 34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020" name="Oval 34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021" name="Oval 34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022" name="Oval 35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023" name="Oval 35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7024" name="Line 352"/>
          <p:cNvSpPr>
            <a:spLocks noChangeShapeType="1"/>
          </p:cNvSpPr>
          <p:nvPr/>
        </p:nvSpPr>
        <p:spPr bwMode="auto">
          <a:xfrm>
            <a:off x="5397500" y="5314950"/>
            <a:ext cx="762000" cy="6223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54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23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24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25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26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27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28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29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30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31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32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33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34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35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36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37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38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39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40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41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42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43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44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45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46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47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48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50" name="Oval 30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51" name="Oval 31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52" name="Oval 32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53" name="Oval 33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54" name="Oval 34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55" name="Oval 35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56" name="Oval 36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57" name="Oval 37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58" name="Oval 38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59" name="Oval 39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60" name="Oval 40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61" name="Oval 41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62" name="Oval 42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63" name="Oval 43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64" name="Oval 44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65" name="Oval 45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66" name="Oval 46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67" name="Oval 47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68" name="Oval 48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69" name="Oval 49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70" name="Oval 50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71" name="Oval 51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72" name="Oval 52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73" name="Oval 53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74" name="Oval 54"/>
          <p:cNvSpPr>
            <a:spLocks noChangeArrowheads="1"/>
          </p:cNvSpPr>
          <p:nvPr/>
        </p:nvSpPr>
        <p:spPr bwMode="auto">
          <a:xfrm>
            <a:off x="3313113" y="2640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75" name="Oval 55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76" name="Oval 56"/>
          <p:cNvSpPr>
            <a:spLocks noChangeArrowheads="1"/>
          </p:cNvSpPr>
          <p:nvPr/>
        </p:nvSpPr>
        <p:spPr bwMode="auto">
          <a:xfrm>
            <a:off x="3278188" y="2705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77" name="Oval 57"/>
          <p:cNvSpPr>
            <a:spLocks noChangeArrowheads="1"/>
          </p:cNvSpPr>
          <p:nvPr/>
        </p:nvSpPr>
        <p:spPr bwMode="auto">
          <a:xfrm>
            <a:off x="3314700" y="2571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78" name="Oval 58"/>
          <p:cNvSpPr>
            <a:spLocks noChangeArrowheads="1"/>
          </p:cNvSpPr>
          <p:nvPr/>
        </p:nvSpPr>
        <p:spPr bwMode="auto">
          <a:xfrm>
            <a:off x="3294063" y="2487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79" name="Oval 59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80" name="Oval 60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81" name="Oval 61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82" name="Oval 62"/>
          <p:cNvSpPr>
            <a:spLocks noChangeArrowheads="1"/>
          </p:cNvSpPr>
          <p:nvPr/>
        </p:nvSpPr>
        <p:spPr bwMode="auto">
          <a:xfrm>
            <a:off x="2592388" y="2987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83" name="Oval 63"/>
          <p:cNvSpPr>
            <a:spLocks noChangeArrowheads="1"/>
          </p:cNvSpPr>
          <p:nvPr/>
        </p:nvSpPr>
        <p:spPr bwMode="auto">
          <a:xfrm>
            <a:off x="2479675" y="2909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84" name="Oval 64"/>
          <p:cNvSpPr>
            <a:spLocks noChangeArrowheads="1"/>
          </p:cNvSpPr>
          <p:nvPr/>
        </p:nvSpPr>
        <p:spPr bwMode="auto">
          <a:xfrm>
            <a:off x="2543175" y="2938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85" name="Oval 65"/>
          <p:cNvSpPr>
            <a:spLocks noChangeArrowheads="1"/>
          </p:cNvSpPr>
          <p:nvPr/>
        </p:nvSpPr>
        <p:spPr bwMode="auto">
          <a:xfrm>
            <a:off x="2630488" y="30495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86" name="Oval 66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87" name="Oval 67"/>
          <p:cNvSpPr>
            <a:spLocks noChangeArrowheads="1"/>
          </p:cNvSpPr>
          <p:nvPr/>
        </p:nvSpPr>
        <p:spPr bwMode="auto">
          <a:xfrm>
            <a:off x="4243388" y="29019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88" name="Oval 68"/>
          <p:cNvSpPr>
            <a:spLocks noChangeArrowheads="1"/>
          </p:cNvSpPr>
          <p:nvPr/>
        </p:nvSpPr>
        <p:spPr bwMode="auto">
          <a:xfrm>
            <a:off x="4271963" y="281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89" name="Oval 69"/>
          <p:cNvSpPr>
            <a:spLocks noChangeArrowheads="1"/>
          </p:cNvSpPr>
          <p:nvPr/>
        </p:nvSpPr>
        <p:spPr bwMode="auto">
          <a:xfrm>
            <a:off x="4170363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90" name="Oval 70"/>
          <p:cNvSpPr>
            <a:spLocks noChangeArrowheads="1"/>
          </p:cNvSpPr>
          <p:nvPr/>
        </p:nvSpPr>
        <p:spPr bwMode="auto">
          <a:xfrm>
            <a:off x="4095750" y="26828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91" name="Oval 71"/>
          <p:cNvSpPr>
            <a:spLocks noChangeArrowheads="1"/>
          </p:cNvSpPr>
          <p:nvPr/>
        </p:nvSpPr>
        <p:spPr bwMode="auto">
          <a:xfrm>
            <a:off x="4192588" y="27797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92" name="Oval 72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93" name="Oval 73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94" name="Oval 74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95" name="Oval 75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96" name="Oval 76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97" name="Oval 77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98" name="Oval 78"/>
          <p:cNvSpPr>
            <a:spLocks noChangeArrowheads="1"/>
          </p:cNvSpPr>
          <p:nvPr/>
        </p:nvSpPr>
        <p:spPr bwMode="auto">
          <a:xfrm>
            <a:off x="5386388" y="2022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799" name="Oval 79"/>
          <p:cNvSpPr>
            <a:spLocks noChangeArrowheads="1"/>
          </p:cNvSpPr>
          <p:nvPr/>
        </p:nvSpPr>
        <p:spPr bwMode="auto">
          <a:xfrm>
            <a:off x="5289550" y="1863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00" name="Oval 80"/>
          <p:cNvSpPr>
            <a:spLocks noChangeArrowheads="1"/>
          </p:cNvSpPr>
          <p:nvPr/>
        </p:nvSpPr>
        <p:spPr bwMode="auto">
          <a:xfrm>
            <a:off x="5451475" y="20542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01" name="Oval 81"/>
          <p:cNvSpPr>
            <a:spLocks noChangeArrowheads="1"/>
          </p:cNvSpPr>
          <p:nvPr/>
        </p:nvSpPr>
        <p:spPr bwMode="auto">
          <a:xfrm>
            <a:off x="5313363" y="2009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02" name="Oval 82"/>
          <p:cNvSpPr>
            <a:spLocks noChangeArrowheads="1"/>
          </p:cNvSpPr>
          <p:nvPr/>
        </p:nvSpPr>
        <p:spPr bwMode="auto">
          <a:xfrm>
            <a:off x="5300663" y="1939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03" name="Oval 83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04" name="Oval 84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05" name="Oval 85"/>
          <p:cNvSpPr>
            <a:spLocks noChangeArrowheads="1"/>
          </p:cNvSpPr>
          <p:nvPr/>
        </p:nvSpPr>
        <p:spPr bwMode="auto">
          <a:xfrm>
            <a:off x="6391275" y="1606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06" name="Oval 86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07" name="Oval 87"/>
          <p:cNvSpPr>
            <a:spLocks noChangeArrowheads="1"/>
          </p:cNvSpPr>
          <p:nvPr/>
        </p:nvSpPr>
        <p:spPr bwMode="auto">
          <a:xfrm>
            <a:off x="6329363" y="1787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08" name="Oval 88"/>
          <p:cNvSpPr>
            <a:spLocks noChangeArrowheads="1"/>
          </p:cNvSpPr>
          <p:nvPr/>
        </p:nvSpPr>
        <p:spPr bwMode="auto">
          <a:xfrm>
            <a:off x="6278563" y="1724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09" name="Oval 89"/>
          <p:cNvSpPr>
            <a:spLocks noChangeArrowheads="1"/>
          </p:cNvSpPr>
          <p:nvPr/>
        </p:nvSpPr>
        <p:spPr bwMode="auto">
          <a:xfrm>
            <a:off x="6337300" y="166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10" name="Oval 90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11" name="Oval 91"/>
          <p:cNvSpPr>
            <a:spLocks noChangeArrowheads="1"/>
          </p:cNvSpPr>
          <p:nvPr/>
        </p:nvSpPr>
        <p:spPr bwMode="auto">
          <a:xfrm>
            <a:off x="3714750" y="37560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12" name="Oval 92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13" name="Oval 93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14" name="Oval 94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15" name="Oval 95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16" name="Oval 96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17" name="Oval 97"/>
          <p:cNvSpPr>
            <a:spLocks noChangeArrowheads="1"/>
          </p:cNvSpPr>
          <p:nvPr/>
        </p:nvSpPr>
        <p:spPr bwMode="auto">
          <a:xfrm>
            <a:off x="7464425" y="2214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18" name="Oval 98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19" name="Oval 99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20" name="Oval 100"/>
          <p:cNvSpPr>
            <a:spLocks noChangeArrowheads="1"/>
          </p:cNvSpPr>
          <p:nvPr/>
        </p:nvSpPr>
        <p:spPr bwMode="auto">
          <a:xfrm>
            <a:off x="7294563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21" name="Oval 101"/>
          <p:cNvSpPr>
            <a:spLocks noChangeArrowheads="1"/>
          </p:cNvSpPr>
          <p:nvPr/>
        </p:nvSpPr>
        <p:spPr bwMode="auto">
          <a:xfrm>
            <a:off x="7366000" y="2233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22" name="Oval 102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23" name="Oval 103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24" name="Oval 104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25" name="Oval 105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26" name="Oval 106"/>
          <p:cNvSpPr>
            <a:spLocks noChangeArrowheads="1"/>
          </p:cNvSpPr>
          <p:nvPr/>
        </p:nvSpPr>
        <p:spPr bwMode="auto">
          <a:xfrm>
            <a:off x="7969250" y="3016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27" name="Oval 107"/>
          <p:cNvSpPr>
            <a:spLocks noChangeArrowheads="1"/>
          </p:cNvSpPr>
          <p:nvPr/>
        </p:nvSpPr>
        <p:spPr bwMode="auto">
          <a:xfrm>
            <a:off x="8054975" y="3032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28" name="Oval 108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29" name="Oval 109"/>
          <p:cNvSpPr>
            <a:spLocks noChangeArrowheads="1"/>
          </p:cNvSpPr>
          <p:nvPr/>
        </p:nvSpPr>
        <p:spPr bwMode="auto">
          <a:xfrm>
            <a:off x="8350250" y="408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30" name="Oval 110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31" name="Oval 111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32" name="Oval 112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33" name="Oval 113"/>
          <p:cNvSpPr>
            <a:spLocks noChangeArrowheads="1"/>
          </p:cNvSpPr>
          <p:nvPr/>
        </p:nvSpPr>
        <p:spPr bwMode="auto">
          <a:xfrm>
            <a:off x="8267700" y="406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34" name="Oval 114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35" name="Oval 115"/>
          <p:cNvSpPr>
            <a:spLocks noChangeArrowheads="1"/>
          </p:cNvSpPr>
          <p:nvPr/>
        </p:nvSpPr>
        <p:spPr bwMode="auto">
          <a:xfrm>
            <a:off x="8293100" y="5226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36" name="Oval 116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37" name="Oval 117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38" name="Oval 118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39" name="Oval 119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40" name="Oval 120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41" name="Oval 121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42" name="Oval 122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43" name="Oval 123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44" name="Oval 124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45" name="Oval 125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46" name="Oval 126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47" name="Oval 127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48" name="Oval 128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49" name="Oval 129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50" name="Oval 130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51" name="Oval 131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52" name="Oval 13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53" name="Oval 133"/>
          <p:cNvSpPr>
            <a:spLocks noChangeArrowheads="1"/>
          </p:cNvSpPr>
          <p:nvPr/>
        </p:nvSpPr>
        <p:spPr bwMode="auto">
          <a:xfrm>
            <a:off x="4713288" y="5824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54" name="Oval 134"/>
          <p:cNvSpPr>
            <a:spLocks noChangeArrowheads="1"/>
          </p:cNvSpPr>
          <p:nvPr/>
        </p:nvSpPr>
        <p:spPr bwMode="auto">
          <a:xfrm>
            <a:off x="4835525" y="5953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55" name="Oval 135"/>
          <p:cNvSpPr>
            <a:spLocks noChangeArrowheads="1"/>
          </p:cNvSpPr>
          <p:nvPr/>
        </p:nvSpPr>
        <p:spPr bwMode="auto">
          <a:xfrm>
            <a:off x="4786313" y="5826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56" name="Oval 136"/>
          <p:cNvSpPr>
            <a:spLocks noChangeArrowheads="1"/>
          </p:cNvSpPr>
          <p:nvPr/>
        </p:nvSpPr>
        <p:spPr bwMode="auto">
          <a:xfrm>
            <a:off x="4654550" y="5789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57" name="Oval 137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58" name="Oval 138"/>
          <p:cNvSpPr>
            <a:spLocks noChangeArrowheads="1"/>
          </p:cNvSpPr>
          <p:nvPr/>
        </p:nvSpPr>
        <p:spPr bwMode="auto">
          <a:xfrm>
            <a:off x="4795838" y="589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59" name="Oval 139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60" name="Oval 140"/>
          <p:cNvSpPr>
            <a:spLocks noChangeArrowheads="1"/>
          </p:cNvSpPr>
          <p:nvPr/>
        </p:nvSpPr>
        <p:spPr bwMode="auto">
          <a:xfrm>
            <a:off x="4178300" y="47117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61" name="Oval 141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62" name="Oval 142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63" name="Oval 143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64" name="Oval 144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65" name="Oval 145"/>
          <p:cNvSpPr>
            <a:spLocks noChangeArrowheads="1"/>
          </p:cNvSpPr>
          <p:nvPr/>
        </p:nvSpPr>
        <p:spPr bwMode="auto">
          <a:xfrm>
            <a:off x="3641725" y="6291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66" name="Oval 146"/>
          <p:cNvSpPr>
            <a:spLocks noChangeArrowheads="1"/>
          </p:cNvSpPr>
          <p:nvPr/>
        </p:nvSpPr>
        <p:spPr bwMode="auto">
          <a:xfrm>
            <a:off x="3616325" y="6369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67" name="Oval 147"/>
          <p:cNvSpPr>
            <a:spLocks noChangeArrowheads="1"/>
          </p:cNvSpPr>
          <p:nvPr/>
        </p:nvSpPr>
        <p:spPr bwMode="auto">
          <a:xfrm>
            <a:off x="3646488" y="6226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68" name="Oval 148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69" name="Oval 149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70" name="Oval 150"/>
          <p:cNvSpPr>
            <a:spLocks noChangeArrowheads="1"/>
          </p:cNvSpPr>
          <p:nvPr/>
        </p:nvSpPr>
        <p:spPr bwMode="auto">
          <a:xfrm>
            <a:off x="3635375" y="6165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71" name="Oval 151"/>
          <p:cNvSpPr>
            <a:spLocks noChangeArrowheads="1"/>
          </p:cNvSpPr>
          <p:nvPr/>
        </p:nvSpPr>
        <p:spPr bwMode="auto">
          <a:xfrm>
            <a:off x="2543175" y="6072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72" name="Oval 152"/>
          <p:cNvSpPr>
            <a:spLocks noChangeArrowheads="1"/>
          </p:cNvSpPr>
          <p:nvPr/>
        </p:nvSpPr>
        <p:spPr bwMode="auto">
          <a:xfrm>
            <a:off x="2476500" y="6130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73" name="Oval 153"/>
          <p:cNvSpPr>
            <a:spLocks noChangeArrowheads="1"/>
          </p:cNvSpPr>
          <p:nvPr/>
        </p:nvSpPr>
        <p:spPr bwMode="auto">
          <a:xfrm>
            <a:off x="2535238" y="6013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74" name="Oval 154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75" name="Oval 155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76" name="Oval 156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77" name="Oval 157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78" name="Oval 158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79" name="Oval 159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80" name="Oval 160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81" name="Oval 161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82" name="Oval 162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83" name="Oval 163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84" name="Oval 164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85" name="Oval 165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86" name="Oval 166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87" name="Oval 167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88" name="Oval 168"/>
          <p:cNvSpPr>
            <a:spLocks noChangeArrowheads="1"/>
          </p:cNvSpPr>
          <p:nvPr/>
        </p:nvSpPr>
        <p:spPr bwMode="auto">
          <a:xfrm>
            <a:off x="14922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89" name="Oval 169"/>
          <p:cNvSpPr>
            <a:spLocks noChangeArrowheads="1"/>
          </p:cNvSpPr>
          <p:nvPr/>
        </p:nvSpPr>
        <p:spPr bwMode="auto">
          <a:xfrm>
            <a:off x="1587500" y="5251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90" name="Oval 170"/>
          <p:cNvSpPr>
            <a:spLocks noChangeArrowheads="1"/>
          </p:cNvSpPr>
          <p:nvPr/>
        </p:nvSpPr>
        <p:spPr bwMode="auto">
          <a:xfrm>
            <a:off x="1611313" y="5522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91" name="Oval 171"/>
          <p:cNvSpPr>
            <a:spLocks noChangeArrowheads="1"/>
          </p:cNvSpPr>
          <p:nvPr/>
        </p:nvSpPr>
        <p:spPr bwMode="auto">
          <a:xfrm>
            <a:off x="1689100" y="5495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92" name="Oval 172"/>
          <p:cNvSpPr>
            <a:spLocks noChangeArrowheads="1"/>
          </p:cNvSpPr>
          <p:nvPr/>
        </p:nvSpPr>
        <p:spPr bwMode="auto">
          <a:xfrm>
            <a:off x="1574800" y="5156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93" name="Oval 173"/>
          <p:cNvSpPr>
            <a:spLocks noChangeArrowheads="1"/>
          </p:cNvSpPr>
          <p:nvPr/>
        </p:nvSpPr>
        <p:spPr bwMode="auto">
          <a:xfrm>
            <a:off x="16700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94" name="Oval 174"/>
          <p:cNvSpPr>
            <a:spLocks noChangeArrowheads="1"/>
          </p:cNvSpPr>
          <p:nvPr/>
        </p:nvSpPr>
        <p:spPr bwMode="auto">
          <a:xfrm>
            <a:off x="2266950" y="3778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95" name="Oval 175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96" name="Oval 176"/>
          <p:cNvSpPr>
            <a:spLocks noChangeArrowheads="1"/>
          </p:cNvSpPr>
          <p:nvPr/>
        </p:nvSpPr>
        <p:spPr bwMode="auto">
          <a:xfrm>
            <a:off x="2333625" y="379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97" name="Oval 177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98" name="Oval 178"/>
          <p:cNvSpPr>
            <a:spLocks noChangeArrowheads="1"/>
          </p:cNvSpPr>
          <p:nvPr/>
        </p:nvSpPr>
        <p:spPr bwMode="auto">
          <a:xfrm>
            <a:off x="2190750" y="3781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99" name="Oval 179"/>
          <p:cNvSpPr>
            <a:spLocks noChangeArrowheads="1"/>
          </p:cNvSpPr>
          <p:nvPr/>
        </p:nvSpPr>
        <p:spPr bwMode="auto">
          <a:xfrm>
            <a:off x="2393950" y="38258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00" name="Line 180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01" name="Line 181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02" name="Line 182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03" name="Line 183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04" name="Line 184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05" name="Line 185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06" name="Line 186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07" name="Line 187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08" name="Line 188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09" name="Line 189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10" name="Line 190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11" name="Line 191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12" name="Line 192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13" name="Line 193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14" name="Line 194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15" name="Line 195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16" name="Line 196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17" name="Line 197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18" name="Line 198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19" name="Line 199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20" name="Line 200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21" name="Line 201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22" name="Line 202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23" name="Line 203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24" name="Line 204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25" name="Line 205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26" name="Line 206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27" name="Line 207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28" name="Line 208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29" name="Line 209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30" name="Line 210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31" name="Line 211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32" name="Line 212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33" name="Line 213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34" name="Line 214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35" name="Line 215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36" name="Line 216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37" name="Line 217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38" name="Line 218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39" name="Line 219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40" name="Line 220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41" name="Line 221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42" name="Line 222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43" name="Line 223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44" name="Line 224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45" name="Line 225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46" name="Line 226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47" name="Line 227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48" name="Line 228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49" name="Line 229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50" name="Line 230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51" name="Line 231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52" name="Line 232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53" name="Line 233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54" name="Line 234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55" name="Line 235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56" name="Line 236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57" name="Line 237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58" name="Line 238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59" name="Line 239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60" name="Line 240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61" name="Line 241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62" name="Line 242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63" name="Line 243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64" name="Line 244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65" name="Line 245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66" name="Line 246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67" name="Line 247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68" name="Line 248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69" name="Line 249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70" name="Line 250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71" name="Line 251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72" name="Line 252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73" name="Line 253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74" name="Line 254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75" name="Line 255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76" name="Line 256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77" name="Line 257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78" name="Line 258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79" name="Line 259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80" name="Line 260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81" name="Line 261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82" name="Line 262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83" name="Line 263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84" name="Line 264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85" name="Line 265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86" name="Line 266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87" name="Line 267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88" name="Line 268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89" name="Line 269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90" name="Line 270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91" name="Line 271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92" name="Line 272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93" name="Line 273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94" name="Line 274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95" name="Line 275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96" name="Line 276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97" name="Line 277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98" name="Line 278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999" name="Line 279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00" name="Line 280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01" name="Line 281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02" name="Line 282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03" name="Line 283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04" name="Line 284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05" name="Line 285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06" name="Line 286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07" name="Line 287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08" name="Line 288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09" name="Line 289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10" name="Line 290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11" name="Line 291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12" name="Line 292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13" name="Line 293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14" name="Line 294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15" name="Line 295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16" name="Line 296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17" name="Line 297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18" name="Line 298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19" name="Line 299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20" name="Line 300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21" name="Line 301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22" name="Line 302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23" name="Line 303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24" name="Line 304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25" name="Line 305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26" name="Line 306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27" name="Line 307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28" name="Line 308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29" name="Line 309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30" name="Line 310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31" name="Line 311"/>
          <p:cNvSpPr>
            <a:spLocks noChangeShapeType="1"/>
          </p:cNvSpPr>
          <p:nvPr/>
        </p:nvSpPr>
        <p:spPr bwMode="auto">
          <a:xfrm flipH="1" flipV="1">
            <a:off x="1579563" y="5473700"/>
            <a:ext cx="566737" cy="5619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32" name="Line 312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33" name="Line 313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34" name="Line 314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35" name="Line 315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36" name="Line 316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37" name="Oval 317"/>
          <p:cNvSpPr>
            <a:spLocks noChangeArrowheads="1"/>
          </p:cNvSpPr>
          <p:nvPr/>
        </p:nvSpPr>
        <p:spPr bwMode="auto">
          <a:xfrm>
            <a:off x="5626100" y="3556000"/>
            <a:ext cx="533400" cy="533400"/>
          </a:xfrm>
          <a:prstGeom prst="ellips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38" name="Oval 318"/>
          <p:cNvSpPr>
            <a:spLocks noChangeArrowheads="1"/>
          </p:cNvSpPr>
          <p:nvPr/>
        </p:nvSpPr>
        <p:spPr bwMode="auto">
          <a:xfrm>
            <a:off x="5554663" y="3659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39" name="Oval 319"/>
          <p:cNvSpPr>
            <a:spLocks noChangeArrowheads="1"/>
          </p:cNvSpPr>
          <p:nvPr/>
        </p:nvSpPr>
        <p:spPr bwMode="auto">
          <a:xfrm>
            <a:off x="5859463" y="41433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40" name="Oval 320"/>
          <p:cNvSpPr>
            <a:spLocks noChangeArrowheads="1"/>
          </p:cNvSpPr>
          <p:nvPr/>
        </p:nvSpPr>
        <p:spPr bwMode="auto">
          <a:xfrm>
            <a:off x="5724525" y="3471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41" name="Oval 321"/>
          <p:cNvSpPr>
            <a:spLocks noChangeArrowheads="1"/>
          </p:cNvSpPr>
          <p:nvPr/>
        </p:nvSpPr>
        <p:spPr bwMode="auto">
          <a:xfrm>
            <a:off x="5591175" y="358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42" name="Oval 322"/>
          <p:cNvSpPr>
            <a:spLocks noChangeArrowheads="1"/>
          </p:cNvSpPr>
          <p:nvPr/>
        </p:nvSpPr>
        <p:spPr bwMode="auto">
          <a:xfrm>
            <a:off x="5657850" y="3517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43" name="Oval 323"/>
          <p:cNvSpPr>
            <a:spLocks noChangeArrowheads="1"/>
          </p:cNvSpPr>
          <p:nvPr/>
        </p:nvSpPr>
        <p:spPr bwMode="auto">
          <a:xfrm>
            <a:off x="5846763" y="34512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44" name="Line 324"/>
          <p:cNvSpPr>
            <a:spLocks noChangeShapeType="1"/>
          </p:cNvSpPr>
          <p:nvPr/>
        </p:nvSpPr>
        <p:spPr bwMode="auto">
          <a:xfrm>
            <a:off x="5049838" y="2603500"/>
            <a:ext cx="901700" cy="960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45" name="Line 325"/>
          <p:cNvSpPr>
            <a:spLocks noChangeShapeType="1"/>
          </p:cNvSpPr>
          <p:nvPr/>
        </p:nvSpPr>
        <p:spPr bwMode="auto">
          <a:xfrm>
            <a:off x="5016500" y="2659063"/>
            <a:ext cx="808038" cy="904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46" name="Line 326"/>
          <p:cNvSpPr>
            <a:spLocks noChangeShapeType="1"/>
          </p:cNvSpPr>
          <p:nvPr/>
        </p:nvSpPr>
        <p:spPr bwMode="auto">
          <a:xfrm>
            <a:off x="4965700" y="2713038"/>
            <a:ext cx="7747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47" name="Line 327"/>
          <p:cNvSpPr>
            <a:spLocks noChangeShapeType="1"/>
          </p:cNvSpPr>
          <p:nvPr/>
        </p:nvSpPr>
        <p:spPr bwMode="auto">
          <a:xfrm>
            <a:off x="4910138" y="2738438"/>
            <a:ext cx="766762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48" name="Line 328"/>
          <p:cNvSpPr>
            <a:spLocks noChangeShapeType="1"/>
          </p:cNvSpPr>
          <p:nvPr/>
        </p:nvSpPr>
        <p:spPr bwMode="auto">
          <a:xfrm>
            <a:off x="4827588" y="2735263"/>
            <a:ext cx="806450" cy="998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49" name="Line 329"/>
          <p:cNvSpPr>
            <a:spLocks noChangeShapeType="1"/>
          </p:cNvSpPr>
          <p:nvPr/>
        </p:nvSpPr>
        <p:spPr bwMode="auto">
          <a:xfrm flipH="1">
            <a:off x="5265738" y="3894138"/>
            <a:ext cx="368300" cy="127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50" name="Line 330"/>
          <p:cNvSpPr>
            <a:spLocks noChangeShapeType="1"/>
          </p:cNvSpPr>
          <p:nvPr/>
        </p:nvSpPr>
        <p:spPr bwMode="auto">
          <a:xfrm flipH="1">
            <a:off x="5326063" y="3979863"/>
            <a:ext cx="350837" cy="119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51" name="Line 331"/>
          <p:cNvSpPr>
            <a:spLocks noChangeShapeType="1"/>
          </p:cNvSpPr>
          <p:nvPr/>
        </p:nvSpPr>
        <p:spPr bwMode="auto">
          <a:xfrm flipH="1">
            <a:off x="5389563" y="4030663"/>
            <a:ext cx="350837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52" name="Line 332"/>
          <p:cNvSpPr>
            <a:spLocks noChangeShapeType="1"/>
          </p:cNvSpPr>
          <p:nvPr/>
        </p:nvSpPr>
        <p:spPr bwMode="auto">
          <a:xfrm flipH="1">
            <a:off x="5453063" y="4081463"/>
            <a:ext cx="365125" cy="113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53" name="Line 333"/>
          <p:cNvSpPr>
            <a:spLocks noChangeShapeType="1"/>
          </p:cNvSpPr>
          <p:nvPr/>
        </p:nvSpPr>
        <p:spPr bwMode="auto">
          <a:xfrm flipH="1">
            <a:off x="5499100" y="4084638"/>
            <a:ext cx="4191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54" name="Oval 334"/>
          <p:cNvSpPr>
            <a:spLocks noChangeArrowheads="1"/>
          </p:cNvSpPr>
          <p:nvPr/>
        </p:nvSpPr>
        <p:spPr bwMode="auto">
          <a:xfrm>
            <a:off x="5322888" y="5080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55" name="Oval 335"/>
          <p:cNvSpPr>
            <a:spLocks noChangeArrowheads="1"/>
          </p:cNvSpPr>
          <p:nvPr/>
        </p:nvSpPr>
        <p:spPr bwMode="auto">
          <a:xfrm>
            <a:off x="5384800" y="5092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56" name="Oval 336"/>
          <p:cNvSpPr>
            <a:spLocks noChangeArrowheads="1"/>
          </p:cNvSpPr>
          <p:nvPr/>
        </p:nvSpPr>
        <p:spPr bwMode="auto">
          <a:xfrm>
            <a:off x="5256213" y="5084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57" name="Oval 337"/>
          <p:cNvSpPr>
            <a:spLocks noChangeArrowheads="1"/>
          </p:cNvSpPr>
          <p:nvPr/>
        </p:nvSpPr>
        <p:spPr bwMode="auto">
          <a:xfrm>
            <a:off x="5030788" y="5383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58" name="Oval 338"/>
          <p:cNvSpPr>
            <a:spLocks noChangeArrowheads="1"/>
          </p:cNvSpPr>
          <p:nvPr/>
        </p:nvSpPr>
        <p:spPr bwMode="auto">
          <a:xfrm>
            <a:off x="5445125" y="5132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59" name="Text Box 339"/>
          <p:cNvSpPr txBox="1">
            <a:spLocks noChangeArrowheads="1"/>
          </p:cNvSpPr>
          <p:nvPr/>
        </p:nvSpPr>
        <p:spPr bwMode="auto">
          <a:xfrm>
            <a:off x="0" y="804863"/>
            <a:ext cx="88979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Rigid Cluster Decomposition</a:t>
            </a:r>
            <a:r>
              <a:rPr lang="en-US" b="1">
                <a:solidFill>
                  <a:srgbClr val="FF0000"/>
                </a:solidFill>
              </a:rPr>
              <a:t>                             Apply auxiliary external constraint</a:t>
            </a:r>
          </a:p>
        </p:txBody>
      </p:sp>
      <p:sp>
        <p:nvSpPr>
          <p:cNvPr id="159060" name="Line 340"/>
          <p:cNvSpPr>
            <a:spLocks noChangeShapeType="1"/>
          </p:cNvSpPr>
          <p:nvPr/>
        </p:nvSpPr>
        <p:spPr bwMode="auto">
          <a:xfrm flipV="1">
            <a:off x="4030663" y="2552700"/>
            <a:ext cx="638175" cy="173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61" name="Line 341"/>
          <p:cNvSpPr>
            <a:spLocks noChangeShapeType="1"/>
          </p:cNvSpPr>
          <p:nvPr/>
        </p:nvSpPr>
        <p:spPr bwMode="auto">
          <a:xfrm flipV="1">
            <a:off x="4119563" y="2608263"/>
            <a:ext cx="55880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62" name="Line 342"/>
          <p:cNvSpPr>
            <a:spLocks noChangeShapeType="1"/>
          </p:cNvSpPr>
          <p:nvPr/>
        </p:nvSpPr>
        <p:spPr bwMode="auto">
          <a:xfrm flipV="1">
            <a:off x="4165600" y="2662238"/>
            <a:ext cx="533400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63" name="Line 343"/>
          <p:cNvSpPr>
            <a:spLocks noChangeShapeType="1"/>
          </p:cNvSpPr>
          <p:nvPr/>
        </p:nvSpPr>
        <p:spPr bwMode="auto">
          <a:xfrm flipV="1">
            <a:off x="4194175" y="2703513"/>
            <a:ext cx="5461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064" name="Line 344"/>
          <p:cNvSpPr>
            <a:spLocks noChangeShapeType="1"/>
          </p:cNvSpPr>
          <p:nvPr/>
        </p:nvSpPr>
        <p:spPr bwMode="auto">
          <a:xfrm flipH="1">
            <a:off x="4191000" y="2735263"/>
            <a:ext cx="614363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9065" name="Group 345"/>
          <p:cNvGrpSpPr>
            <a:grpSpLocks/>
          </p:cNvGrpSpPr>
          <p:nvPr/>
        </p:nvGrpSpPr>
        <p:grpSpPr bwMode="auto">
          <a:xfrm>
            <a:off x="4746625" y="2425700"/>
            <a:ext cx="234950" cy="247650"/>
            <a:chOff x="292" y="828"/>
            <a:chExt cx="148" cy="156"/>
          </a:xfrm>
        </p:grpSpPr>
        <p:sp>
          <p:nvSpPr>
            <p:cNvPr id="159066" name="Oval 34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067" name="Oval 34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068" name="Oval 34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069" name="Oval 34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070" name="Oval 35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071" name="Oval 35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9072" name="Line 352"/>
          <p:cNvSpPr>
            <a:spLocks noChangeShapeType="1"/>
          </p:cNvSpPr>
          <p:nvPr/>
        </p:nvSpPr>
        <p:spPr bwMode="auto">
          <a:xfrm flipV="1">
            <a:off x="6153150" y="5880100"/>
            <a:ext cx="1174750" cy="635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54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71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72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73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74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75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76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77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78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79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80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81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82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83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84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85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86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87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88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89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90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91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92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93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94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95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96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98" name="Oval 30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99" name="Oval 31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00" name="Oval 32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01" name="Oval 33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02" name="Oval 34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03" name="Oval 35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04" name="Oval 36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05" name="Oval 37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06" name="Oval 38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07" name="Oval 39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08" name="Oval 40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09" name="Oval 41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10" name="Oval 42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11" name="Oval 43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12" name="Oval 44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13" name="Oval 45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14" name="Oval 46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15" name="Oval 47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16" name="Oval 48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17" name="Oval 49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18" name="Oval 50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19" name="Oval 51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20" name="Oval 52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21" name="Oval 53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22" name="Oval 54"/>
          <p:cNvSpPr>
            <a:spLocks noChangeArrowheads="1"/>
          </p:cNvSpPr>
          <p:nvPr/>
        </p:nvSpPr>
        <p:spPr bwMode="auto">
          <a:xfrm>
            <a:off x="3313113" y="2640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23" name="Oval 55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24" name="Oval 56"/>
          <p:cNvSpPr>
            <a:spLocks noChangeArrowheads="1"/>
          </p:cNvSpPr>
          <p:nvPr/>
        </p:nvSpPr>
        <p:spPr bwMode="auto">
          <a:xfrm>
            <a:off x="3278188" y="2705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25" name="Oval 57"/>
          <p:cNvSpPr>
            <a:spLocks noChangeArrowheads="1"/>
          </p:cNvSpPr>
          <p:nvPr/>
        </p:nvSpPr>
        <p:spPr bwMode="auto">
          <a:xfrm>
            <a:off x="3314700" y="2571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26" name="Oval 58"/>
          <p:cNvSpPr>
            <a:spLocks noChangeArrowheads="1"/>
          </p:cNvSpPr>
          <p:nvPr/>
        </p:nvSpPr>
        <p:spPr bwMode="auto">
          <a:xfrm>
            <a:off x="3294063" y="2487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27" name="Oval 59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28" name="Oval 60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29" name="Oval 61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30" name="Oval 62"/>
          <p:cNvSpPr>
            <a:spLocks noChangeArrowheads="1"/>
          </p:cNvSpPr>
          <p:nvPr/>
        </p:nvSpPr>
        <p:spPr bwMode="auto">
          <a:xfrm>
            <a:off x="2592388" y="2987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31" name="Oval 63"/>
          <p:cNvSpPr>
            <a:spLocks noChangeArrowheads="1"/>
          </p:cNvSpPr>
          <p:nvPr/>
        </p:nvSpPr>
        <p:spPr bwMode="auto">
          <a:xfrm>
            <a:off x="2479675" y="2909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32" name="Oval 64"/>
          <p:cNvSpPr>
            <a:spLocks noChangeArrowheads="1"/>
          </p:cNvSpPr>
          <p:nvPr/>
        </p:nvSpPr>
        <p:spPr bwMode="auto">
          <a:xfrm>
            <a:off x="2543175" y="2938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33" name="Oval 65"/>
          <p:cNvSpPr>
            <a:spLocks noChangeArrowheads="1"/>
          </p:cNvSpPr>
          <p:nvPr/>
        </p:nvSpPr>
        <p:spPr bwMode="auto">
          <a:xfrm>
            <a:off x="2630488" y="30495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34" name="Oval 66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35" name="Oval 67"/>
          <p:cNvSpPr>
            <a:spLocks noChangeArrowheads="1"/>
          </p:cNvSpPr>
          <p:nvPr/>
        </p:nvSpPr>
        <p:spPr bwMode="auto">
          <a:xfrm>
            <a:off x="4243388" y="29019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36" name="Oval 68"/>
          <p:cNvSpPr>
            <a:spLocks noChangeArrowheads="1"/>
          </p:cNvSpPr>
          <p:nvPr/>
        </p:nvSpPr>
        <p:spPr bwMode="auto">
          <a:xfrm>
            <a:off x="4271963" y="281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37" name="Oval 69"/>
          <p:cNvSpPr>
            <a:spLocks noChangeArrowheads="1"/>
          </p:cNvSpPr>
          <p:nvPr/>
        </p:nvSpPr>
        <p:spPr bwMode="auto">
          <a:xfrm>
            <a:off x="4170363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38" name="Oval 70"/>
          <p:cNvSpPr>
            <a:spLocks noChangeArrowheads="1"/>
          </p:cNvSpPr>
          <p:nvPr/>
        </p:nvSpPr>
        <p:spPr bwMode="auto">
          <a:xfrm>
            <a:off x="4095750" y="26828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39" name="Oval 71"/>
          <p:cNvSpPr>
            <a:spLocks noChangeArrowheads="1"/>
          </p:cNvSpPr>
          <p:nvPr/>
        </p:nvSpPr>
        <p:spPr bwMode="auto">
          <a:xfrm>
            <a:off x="4192588" y="27797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40" name="Oval 72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41" name="Oval 73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42" name="Oval 74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43" name="Oval 75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44" name="Oval 76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45" name="Oval 77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46" name="Oval 78"/>
          <p:cNvSpPr>
            <a:spLocks noChangeArrowheads="1"/>
          </p:cNvSpPr>
          <p:nvPr/>
        </p:nvSpPr>
        <p:spPr bwMode="auto">
          <a:xfrm>
            <a:off x="5386388" y="2022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47" name="Oval 79"/>
          <p:cNvSpPr>
            <a:spLocks noChangeArrowheads="1"/>
          </p:cNvSpPr>
          <p:nvPr/>
        </p:nvSpPr>
        <p:spPr bwMode="auto">
          <a:xfrm>
            <a:off x="5289550" y="1863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48" name="Oval 80"/>
          <p:cNvSpPr>
            <a:spLocks noChangeArrowheads="1"/>
          </p:cNvSpPr>
          <p:nvPr/>
        </p:nvSpPr>
        <p:spPr bwMode="auto">
          <a:xfrm>
            <a:off x="5451475" y="20542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49" name="Oval 81"/>
          <p:cNvSpPr>
            <a:spLocks noChangeArrowheads="1"/>
          </p:cNvSpPr>
          <p:nvPr/>
        </p:nvSpPr>
        <p:spPr bwMode="auto">
          <a:xfrm>
            <a:off x="5313363" y="2009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50" name="Oval 82"/>
          <p:cNvSpPr>
            <a:spLocks noChangeArrowheads="1"/>
          </p:cNvSpPr>
          <p:nvPr/>
        </p:nvSpPr>
        <p:spPr bwMode="auto">
          <a:xfrm>
            <a:off x="5300663" y="1939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51" name="Oval 83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52" name="Oval 84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53" name="Oval 85"/>
          <p:cNvSpPr>
            <a:spLocks noChangeArrowheads="1"/>
          </p:cNvSpPr>
          <p:nvPr/>
        </p:nvSpPr>
        <p:spPr bwMode="auto">
          <a:xfrm>
            <a:off x="6391275" y="1606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54" name="Oval 86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55" name="Oval 87"/>
          <p:cNvSpPr>
            <a:spLocks noChangeArrowheads="1"/>
          </p:cNvSpPr>
          <p:nvPr/>
        </p:nvSpPr>
        <p:spPr bwMode="auto">
          <a:xfrm>
            <a:off x="6329363" y="1787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56" name="Oval 88"/>
          <p:cNvSpPr>
            <a:spLocks noChangeArrowheads="1"/>
          </p:cNvSpPr>
          <p:nvPr/>
        </p:nvSpPr>
        <p:spPr bwMode="auto">
          <a:xfrm>
            <a:off x="6278563" y="1724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57" name="Oval 89"/>
          <p:cNvSpPr>
            <a:spLocks noChangeArrowheads="1"/>
          </p:cNvSpPr>
          <p:nvPr/>
        </p:nvSpPr>
        <p:spPr bwMode="auto">
          <a:xfrm>
            <a:off x="6337300" y="166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58" name="Oval 90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59" name="Oval 91"/>
          <p:cNvSpPr>
            <a:spLocks noChangeArrowheads="1"/>
          </p:cNvSpPr>
          <p:nvPr/>
        </p:nvSpPr>
        <p:spPr bwMode="auto">
          <a:xfrm>
            <a:off x="3714750" y="37560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60" name="Oval 92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61" name="Oval 93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62" name="Oval 94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63" name="Oval 95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64" name="Oval 96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65" name="Oval 97"/>
          <p:cNvSpPr>
            <a:spLocks noChangeArrowheads="1"/>
          </p:cNvSpPr>
          <p:nvPr/>
        </p:nvSpPr>
        <p:spPr bwMode="auto">
          <a:xfrm>
            <a:off x="7464425" y="2214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66" name="Oval 98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67" name="Oval 99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68" name="Oval 100"/>
          <p:cNvSpPr>
            <a:spLocks noChangeArrowheads="1"/>
          </p:cNvSpPr>
          <p:nvPr/>
        </p:nvSpPr>
        <p:spPr bwMode="auto">
          <a:xfrm>
            <a:off x="7294563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69" name="Oval 101"/>
          <p:cNvSpPr>
            <a:spLocks noChangeArrowheads="1"/>
          </p:cNvSpPr>
          <p:nvPr/>
        </p:nvSpPr>
        <p:spPr bwMode="auto">
          <a:xfrm>
            <a:off x="7366000" y="2233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70" name="Oval 102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71" name="Oval 103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72" name="Oval 104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73" name="Oval 105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74" name="Oval 106"/>
          <p:cNvSpPr>
            <a:spLocks noChangeArrowheads="1"/>
          </p:cNvSpPr>
          <p:nvPr/>
        </p:nvSpPr>
        <p:spPr bwMode="auto">
          <a:xfrm>
            <a:off x="7969250" y="3016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75" name="Oval 107"/>
          <p:cNvSpPr>
            <a:spLocks noChangeArrowheads="1"/>
          </p:cNvSpPr>
          <p:nvPr/>
        </p:nvSpPr>
        <p:spPr bwMode="auto">
          <a:xfrm>
            <a:off x="8054975" y="3032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76" name="Oval 108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77" name="Oval 109"/>
          <p:cNvSpPr>
            <a:spLocks noChangeArrowheads="1"/>
          </p:cNvSpPr>
          <p:nvPr/>
        </p:nvSpPr>
        <p:spPr bwMode="auto">
          <a:xfrm>
            <a:off x="8350250" y="408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78" name="Oval 110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79" name="Oval 111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80" name="Oval 112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81" name="Oval 113"/>
          <p:cNvSpPr>
            <a:spLocks noChangeArrowheads="1"/>
          </p:cNvSpPr>
          <p:nvPr/>
        </p:nvSpPr>
        <p:spPr bwMode="auto">
          <a:xfrm>
            <a:off x="8267700" y="406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82" name="Oval 114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83" name="Oval 115"/>
          <p:cNvSpPr>
            <a:spLocks noChangeArrowheads="1"/>
          </p:cNvSpPr>
          <p:nvPr/>
        </p:nvSpPr>
        <p:spPr bwMode="auto">
          <a:xfrm>
            <a:off x="8293100" y="5226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84" name="Oval 116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85" name="Oval 117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86" name="Oval 118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87" name="Oval 119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88" name="Oval 120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89" name="Oval 121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90" name="Oval 122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91" name="Oval 123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92" name="Oval 124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93" name="Oval 125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94" name="Oval 126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95" name="Oval 127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96" name="Oval 128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97" name="Oval 129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98" name="Oval 130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99" name="Oval 131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00" name="Oval 13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01" name="Oval 133"/>
          <p:cNvSpPr>
            <a:spLocks noChangeArrowheads="1"/>
          </p:cNvSpPr>
          <p:nvPr/>
        </p:nvSpPr>
        <p:spPr bwMode="auto">
          <a:xfrm>
            <a:off x="4713288" y="5824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02" name="Oval 134"/>
          <p:cNvSpPr>
            <a:spLocks noChangeArrowheads="1"/>
          </p:cNvSpPr>
          <p:nvPr/>
        </p:nvSpPr>
        <p:spPr bwMode="auto">
          <a:xfrm>
            <a:off x="4835525" y="5953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03" name="Oval 135"/>
          <p:cNvSpPr>
            <a:spLocks noChangeArrowheads="1"/>
          </p:cNvSpPr>
          <p:nvPr/>
        </p:nvSpPr>
        <p:spPr bwMode="auto">
          <a:xfrm>
            <a:off x="4786313" y="5826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04" name="Oval 136"/>
          <p:cNvSpPr>
            <a:spLocks noChangeArrowheads="1"/>
          </p:cNvSpPr>
          <p:nvPr/>
        </p:nvSpPr>
        <p:spPr bwMode="auto">
          <a:xfrm>
            <a:off x="4654550" y="5789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05" name="Oval 137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06" name="Oval 138"/>
          <p:cNvSpPr>
            <a:spLocks noChangeArrowheads="1"/>
          </p:cNvSpPr>
          <p:nvPr/>
        </p:nvSpPr>
        <p:spPr bwMode="auto">
          <a:xfrm>
            <a:off x="4795838" y="589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07" name="Oval 139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08" name="Oval 140"/>
          <p:cNvSpPr>
            <a:spLocks noChangeArrowheads="1"/>
          </p:cNvSpPr>
          <p:nvPr/>
        </p:nvSpPr>
        <p:spPr bwMode="auto">
          <a:xfrm>
            <a:off x="4178300" y="47117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09" name="Oval 141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10" name="Oval 142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11" name="Oval 143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12" name="Oval 144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13" name="Oval 145"/>
          <p:cNvSpPr>
            <a:spLocks noChangeArrowheads="1"/>
          </p:cNvSpPr>
          <p:nvPr/>
        </p:nvSpPr>
        <p:spPr bwMode="auto">
          <a:xfrm>
            <a:off x="3641725" y="6291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14" name="Oval 146"/>
          <p:cNvSpPr>
            <a:spLocks noChangeArrowheads="1"/>
          </p:cNvSpPr>
          <p:nvPr/>
        </p:nvSpPr>
        <p:spPr bwMode="auto">
          <a:xfrm>
            <a:off x="3616325" y="6369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15" name="Oval 147"/>
          <p:cNvSpPr>
            <a:spLocks noChangeArrowheads="1"/>
          </p:cNvSpPr>
          <p:nvPr/>
        </p:nvSpPr>
        <p:spPr bwMode="auto">
          <a:xfrm>
            <a:off x="3646488" y="6226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16" name="Oval 148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17" name="Oval 149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18" name="Oval 150"/>
          <p:cNvSpPr>
            <a:spLocks noChangeArrowheads="1"/>
          </p:cNvSpPr>
          <p:nvPr/>
        </p:nvSpPr>
        <p:spPr bwMode="auto">
          <a:xfrm>
            <a:off x="3635375" y="6165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19" name="Oval 151"/>
          <p:cNvSpPr>
            <a:spLocks noChangeArrowheads="1"/>
          </p:cNvSpPr>
          <p:nvPr/>
        </p:nvSpPr>
        <p:spPr bwMode="auto">
          <a:xfrm>
            <a:off x="2543175" y="6072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20" name="Oval 152"/>
          <p:cNvSpPr>
            <a:spLocks noChangeArrowheads="1"/>
          </p:cNvSpPr>
          <p:nvPr/>
        </p:nvSpPr>
        <p:spPr bwMode="auto">
          <a:xfrm>
            <a:off x="2476500" y="6130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21" name="Oval 153"/>
          <p:cNvSpPr>
            <a:spLocks noChangeArrowheads="1"/>
          </p:cNvSpPr>
          <p:nvPr/>
        </p:nvSpPr>
        <p:spPr bwMode="auto">
          <a:xfrm>
            <a:off x="2535238" y="6013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22" name="Oval 154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23" name="Oval 155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24" name="Oval 156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25" name="Oval 157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26" name="Oval 158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27" name="Oval 159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28" name="Oval 160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29" name="Oval 161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30" name="Oval 162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31" name="Oval 163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32" name="Oval 164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33" name="Oval 165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34" name="Oval 166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35" name="Oval 167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36" name="Oval 168"/>
          <p:cNvSpPr>
            <a:spLocks noChangeArrowheads="1"/>
          </p:cNvSpPr>
          <p:nvPr/>
        </p:nvSpPr>
        <p:spPr bwMode="auto">
          <a:xfrm>
            <a:off x="14922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37" name="Oval 169"/>
          <p:cNvSpPr>
            <a:spLocks noChangeArrowheads="1"/>
          </p:cNvSpPr>
          <p:nvPr/>
        </p:nvSpPr>
        <p:spPr bwMode="auto">
          <a:xfrm>
            <a:off x="1587500" y="5251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38" name="Oval 170"/>
          <p:cNvSpPr>
            <a:spLocks noChangeArrowheads="1"/>
          </p:cNvSpPr>
          <p:nvPr/>
        </p:nvSpPr>
        <p:spPr bwMode="auto">
          <a:xfrm>
            <a:off x="1611313" y="5522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39" name="Oval 171"/>
          <p:cNvSpPr>
            <a:spLocks noChangeArrowheads="1"/>
          </p:cNvSpPr>
          <p:nvPr/>
        </p:nvSpPr>
        <p:spPr bwMode="auto">
          <a:xfrm>
            <a:off x="1689100" y="5495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40" name="Oval 172"/>
          <p:cNvSpPr>
            <a:spLocks noChangeArrowheads="1"/>
          </p:cNvSpPr>
          <p:nvPr/>
        </p:nvSpPr>
        <p:spPr bwMode="auto">
          <a:xfrm>
            <a:off x="1574800" y="5156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41" name="Oval 173"/>
          <p:cNvSpPr>
            <a:spLocks noChangeArrowheads="1"/>
          </p:cNvSpPr>
          <p:nvPr/>
        </p:nvSpPr>
        <p:spPr bwMode="auto">
          <a:xfrm>
            <a:off x="16700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42" name="Oval 174"/>
          <p:cNvSpPr>
            <a:spLocks noChangeArrowheads="1"/>
          </p:cNvSpPr>
          <p:nvPr/>
        </p:nvSpPr>
        <p:spPr bwMode="auto">
          <a:xfrm>
            <a:off x="2266950" y="3778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43" name="Oval 175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44" name="Oval 176"/>
          <p:cNvSpPr>
            <a:spLocks noChangeArrowheads="1"/>
          </p:cNvSpPr>
          <p:nvPr/>
        </p:nvSpPr>
        <p:spPr bwMode="auto">
          <a:xfrm>
            <a:off x="2333625" y="379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45" name="Oval 177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46" name="Oval 178"/>
          <p:cNvSpPr>
            <a:spLocks noChangeArrowheads="1"/>
          </p:cNvSpPr>
          <p:nvPr/>
        </p:nvSpPr>
        <p:spPr bwMode="auto">
          <a:xfrm>
            <a:off x="2190750" y="3781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47" name="Oval 179"/>
          <p:cNvSpPr>
            <a:spLocks noChangeArrowheads="1"/>
          </p:cNvSpPr>
          <p:nvPr/>
        </p:nvSpPr>
        <p:spPr bwMode="auto">
          <a:xfrm>
            <a:off x="2393950" y="38258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48" name="Line 180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49" name="Line 181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50" name="Line 182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51" name="Line 183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52" name="Line 184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53" name="Line 185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54" name="Line 186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55" name="Line 187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56" name="Line 188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57" name="Line 189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58" name="Line 190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59" name="Line 191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60" name="Line 192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61" name="Line 193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62" name="Line 194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63" name="Line 195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64" name="Line 196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65" name="Line 197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66" name="Line 198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67" name="Line 199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68" name="Line 200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69" name="Line 201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70" name="Line 202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71" name="Line 203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72" name="Line 204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73" name="Line 205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74" name="Line 206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75" name="Line 207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76" name="Line 208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77" name="Line 209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78" name="Line 210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79" name="Line 211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80" name="Line 212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81" name="Line 213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82" name="Line 214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83" name="Line 215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84" name="Line 216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85" name="Line 217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86" name="Line 218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87" name="Line 219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88" name="Line 220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89" name="Line 221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90" name="Line 222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91" name="Line 223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92" name="Line 224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93" name="Line 225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94" name="Line 226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95" name="Line 227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96" name="Line 228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97" name="Line 229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98" name="Line 230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999" name="Line 231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00" name="Line 232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01" name="Line 233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02" name="Line 234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03" name="Line 235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04" name="Line 236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05" name="Line 237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06" name="Line 238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07" name="Line 239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08" name="Line 240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09" name="Line 241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10" name="Line 242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11" name="Line 243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12" name="Line 244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13" name="Line 245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14" name="Line 246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15" name="Line 247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16" name="Line 248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17" name="Line 249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18" name="Line 250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19" name="Line 251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20" name="Line 252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21" name="Line 253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22" name="Line 254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23" name="Line 255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24" name="Line 256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25" name="Line 257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26" name="Line 258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27" name="Line 259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28" name="Line 260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29" name="Line 261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30" name="Line 262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31" name="Line 263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32" name="Line 264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33" name="Line 265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34" name="Line 266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35" name="Line 267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36" name="Line 268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37" name="Line 269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38" name="Line 270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39" name="Line 271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40" name="Line 272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41" name="Line 273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42" name="Line 274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43" name="Line 275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44" name="Line 276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45" name="Line 277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46" name="Line 278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47" name="Line 279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48" name="Line 280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49" name="Line 281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50" name="Line 282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51" name="Line 283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52" name="Line 284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53" name="Line 285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54" name="Line 286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55" name="Line 287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56" name="Line 288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57" name="Line 289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58" name="Line 290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59" name="Line 291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60" name="Line 292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61" name="Line 293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62" name="Line 294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63" name="Line 295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64" name="Line 296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65" name="Line 297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66" name="Line 298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67" name="Line 299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68" name="Line 300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69" name="Line 301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70" name="Line 302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71" name="Line 303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72" name="Line 304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73" name="Line 305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74" name="Line 306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75" name="Line 307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76" name="Line 308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77" name="Line 309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78" name="Line 310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79" name="Line 311"/>
          <p:cNvSpPr>
            <a:spLocks noChangeShapeType="1"/>
          </p:cNvSpPr>
          <p:nvPr/>
        </p:nvSpPr>
        <p:spPr bwMode="auto">
          <a:xfrm flipH="1" flipV="1">
            <a:off x="1579563" y="5473700"/>
            <a:ext cx="566737" cy="5619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80" name="Line 312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81" name="Line 313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82" name="Line 314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83" name="Line 315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84" name="Line 316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85" name="Oval 317"/>
          <p:cNvSpPr>
            <a:spLocks noChangeArrowheads="1"/>
          </p:cNvSpPr>
          <p:nvPr/>
        </p:nvSpPr>
        <p:spPr bwMode="auto">
          <a:xfrm>
            <a:off x="5626100" y="3556000"/>
            <a:ext cx="533400" cy="533400"/>
          </a:xfrm>
          <a:prstGeom prst="ellips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86" name="Oval 318"/>
          <p:cNvSpPr>
            <a:spLocks noChangeArrowheads="1"/>
          </p:cNvSpPr>
          <p:nvPr/>
        </p:nvSpPr>
        <p:spPr bwMode="auto">
          <a:xfrm>
            <a:off x="5554663" y="3659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87" name="Oval 319"/>
          <p:cNvSpPr>
            <a:spLocks noChangeArrowheads="1"/>
          </p:cNvSpPr>
          <p:nvPr/>
        </p:nvSpPr>
        <p:spPr bwMode="auto">
          <a:xfrm>
            <a:off x="5859463" y="41433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88" name="Oval 320"/>
          <p:cNvSpPr>
            <a:spLocks noChangeArrowheads="1"/>
          </p:cNvSpPr>
          <p:nvPr/>
        </p:nvSpPr>
        <p:spPr bwMode="auto">
          <a:xfrm>
            <a:off x="5724525" y="3471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89" name="Oval 321"/>
          <p:cNvSpPr>
            <a:spLocks noChangeArrowheads="1"/>
          </p:cNvSpPr>
          <p:nvPr/>
        </p:nvSpPr>
        <p:spPr bwMode="auto">
          <a:xfrm>
            <a:off x="5591175" y="358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90" name="Oval 322"/>
          <p:cNvSpPr>
            <a:spLocks noChangeArrowheads="1"/>
          </p:cNvSpPr>
          <p:nvPr/>
        </p:nvSpPr>
        <p:spPr bwMode="auto">
          <a:xfrm>
            <a:off x="5657850" y="3517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91" name="Oval 323"/>
          <p:cNvSpPr>
            <a:spLocks noChangeArrowheads="1"/>
          </p:cNvSpPr>
          <p:nvPr/>
        </p:nvSpPr>
        <p:spPr bwMode="auto">
          <a:xfrm>
            <a:off x="5846763" y="34512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92" name="Line 324"/>
          <p:cNvSpPr>
            <a:spLocks noChangeShapeType="1"/>
          </p:cNvSpPr>
          <p:nvPr/>
        </p:nvSpPr>
        <p:spPr bwMode="auto">
          <a:xfrm>
            <a:off x="5049838" y="2603500"/>
            <a:ext cx="901700" cy="960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93" name="Line 325"/>
          <p:cNvSpPr>
            <a:spLocks noChangeShapeType="1"/>
          </p:cNvSpPr>
          <p:nvPr/>
        </p:nvSpPr>
        <p:spPr bwMode="auto">
          <a:xfrm>
            <a:off x="5016500" y="2659063"/>
            <a:ext cx="808038" cy="904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94" name="Line 326"/>
          <p:cNvSpPr>
            <a:spLocks noChangeShapeType="1"/>
          </p:cNvSpPr>
          <p:nvPr/>
        </p:nvSpPr>
        <p:spPr bwMode="auto">
          <a:xfrm>
            <a:off x="4965700" y="2713038"/>
            <a:ext cx="7747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95" name="Line 327"/>
          <p:cNvSpPr>
            <a:spLocks noChangeShapeType="1"/>
          </p:cNvSpPr>
          <p:nvPr/>
        </p:nvSpPr>
        <p:spPr bwMode="auto">
          <a:xfrm>
            <a:off x="4910138" y="2738438"/>
            <a:ext cx="766762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96" name="Line 328"/>
          <p:cNvSpPr>
            <a:spLocks noChangeShapeType="1"/>
          </p:cNvSpPr>
          <p:nvPr/>
        </p:nvSpPr>
        <p:spPr bwMode="auto">
          <a:xfrm>
            <a:off x="4827588" y="2735263"/>
            <a:ext cx="806450" cy="998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97" name="Line 329"/>
          <p:cNvSpPr>
            <a:spLocks noChangeShapeType="1"/>
          </p:cNvSpPr>
          <p:nvPr/>
        </p:nvSpPr>
        <p:spPr bwMode="auto">
          <a:xfrm flipH="1">
            <a:off x="5265738" y="3894138"/>
            <a:ext cx="368300" cy="127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98" name="Line 330"/>
          <p:cNvSpPr>
            <a:spLocks noChangeShapeType="1"/>
          </p:cNvSpPr>
          <p:nvPr/>
        </p:nvSpPr>
        <p:spPr bwMode="auto">
          <a:xfrm flipH="1">
            <a:off x="5326063" y="3979863"/>
            <a:ext cx="350837" cy="119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099" name="Line 331"/>
          <p:cNvSpPr>
            <a:spLocks noChangeShapeType="1"/>
          </p:cNvSpPr>
          <p:nvPr/>
        </p:nvSpPr>
        <p:spPr bwMode="auto">
          <a:xfrm flipH="1">
            <a:off x="5389563" y="4030663"/>
            <a:ext cx="350837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100" name="Line 332"/>
          <p:cNvSpPr>
            <a:spLocks noChangeShapeType="1"/>
          </p:cNvSpPr>
          <p:nvPr/>
        </p:nvSpPr>
        <p:spPr bwMode="auto">
          <a:xfrm flipH="1">
            <a:off x="5453063" y="4081463"/>
            <a:ext cx="365125" cy="113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101" name="Line 333"/>
          <p:cNvSpPr>
            <a:spLocks noChangeShapeType="1"/>
          </p:cNvSpPr>
          <p:nvPr/>
        </p:nvSpPr>
        <p:spPr bwMode="auto">
          <a:xfrm flipH="1">
            <a:off x="5499100" y="4084638"/>
            <a:ext cx="4191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102" name="Oval 334"/>
          <p:cNvSpPr>
            <a:spLocks noChangeArrowheads="1"/>
          </p:cNvSpPr>
          <p:nvPr/>
        </p:nvSpPr>
        <p:spPr bwMode="auto">
          <a:xfrm>
            <a:off x="5322888" y="5080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103" name="Oval 335"/>
          <p:cNvSpPr>
            <a:spLocks noChangeArrowheads="1"/>
          </p:cNvSpPr>
          <p:nvPr/>
        </p:nvSpPr>
        <p:spPr bwMode="auto">
          <a:xfrm>
            <a:off x="5384800" y="5092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104" name="Oval 336"/>
          <p:cNvSpPr>
            <a:spLocks noChangeArrowheads="1"/>
          </p:cNvSpPr>
          <p:nvPr/>
        </p:nvSpPr>
        <p:spPr bwMode="auto">
          <a:xfrm>
            <a:off x="5256213" y="5084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105" name="Oval 337"/>
          <p:cNvSpPr>
            <a:spLocks noChangeArrowheads="1"/>
          </p:cNvSpPr>
          <p:nvPr/>
        </p:nvSpPr>
        <p:spPr bwMode="auto">
          <a:xfrm>
            <a:off x="5030788" y="5383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106" name="Oval 338"/>
          <p:cNvSpPr>
            <a:spLocks noChangeArrowheads="1"/>
          </p:cNvSpPr>
          <p:nvPr/>
        </p:nvSpPr>
        <p:spPr bwMode="auto">
          <a:xfrm>
            <a:off x="5445125" y="5132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107" name="Text Box 339"/>
          <p:cNvSpPr txBox="1">
            <a:spLocks noChangeArrowheads="1"/>
          </p:cNvSpPr>
          <p:nvPr/>
        </p:nvSpPr>
        <p:spPr bwMode="auto">
          <a:xfrm>
            <a:off x="0" y="804863"/>
            <a:ext cx="88979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Rigid Cluster Decomposition</a:t>
            </a:r>
            <a:r>
              <a:rPr lang="en-US" b="1">
                <a:solidFill>
                  <a:srgbClr val="FF0000"/>
                </a:solidFill>
              </a:rPr>
              <a:t>                             Apply auxiliary external constraint</a:t>
            </a:r>
          </a:p>
        </p:txBody>
      </p:sp>
      <p:sp>
        <p:nvSpPr>
          <p:cNvPr id="161108" name="Line 340"/>
          <p:cNvSpPr>
            <a:spLocks noChangeShapeType="1"/>
          </p:cNvSpPr>
          <p:nvPr/>
        </p:nvSpPr>
        <p:spPr bwMode="auto">
          <a:xfrm flipV="1">
            <a:off x="4030663" y="2552700"/>
            <a:ext cx="638175" cy="173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109" name="Line 341"/>
          <p:cNvSpPr>
            <a:spLocks noChangeShapeType="1"/>
          </p:cNvSpPr>
          <p:nvPr/>
        </p:nvSpPr>
        <p:spPr bwMode="auto">
          <a:xfrm flipV="1">
            <a:off x="4119563" y="2608263"/>
            <a:ext cx="55880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110" name="Line 342"/>
          <p:cNvSpPr>
            <a:spLocks noChangeShapeType="1"/>
          </p:cNvSpPr>
          <p:nvPr/>
        </p:nvSpPr>
        <p:spPr bwMode="auto">
          <a:xfrm flipV="1">
            <a:off x="4165600" y="2662238"/>
            <a:ext cx="533400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111" name="Line 343"/>
          <p:cNvSpPr>
            <a:spLocks noChangeShapeType="1"/>
          </p:cNvSpPr>
          <p:nvPr/>
        </p:nvSpPr>
        <p:spPr bwMode="auto">
          <a:xfrm flipV="1">
            <a:off x="4194175" y="2703513"/>
            <a:ext cx="5461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112" name="Line 344"/>
          <p:cNvSpPr>
            <a:spLocks noChangeShapeType="1"/>
          </p:cNvSpPr>
          <p:nvPr/>
        </p:nvSpPr>
        <p:spPr bwMode="auto">
          <a:xfrm flipH="1">
            <a:off x="4191000" y="2735263"/>
            <a:ext cx="614363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1113" name="Group 345"/>
          <p:cNvGrpSpPr>
            <a:grpSpLocks/>
          </p:cNvGrpSpPr>
          <p:nvPr/>
        </p:nvGrpSpPr>
        <p:grpSpPr bwMode="auto">
          <a:xfrm>
            <a:off x="4746625" y="2425700"/>
            <a:ext cx="234950" cy="247650"/>
            <a:chOff x="292" y="828"/>
            <a:chExt cx="148" cy="156"/>
          </a:xfrm>
        </p:grpSpPr>
        <p:sp>
          <p:nvSpPr>
            <p:cNvPr id="161114" name="Oval 34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115" name="Oval 34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116" name="Oval 34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117" name="Oval 34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118" name="Oval 35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119" name="Oval 35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1120" name="Line 352"/>
          <p:cNvSpPr>
            <a:spLocks noChangeShapeType="1"/>
          </p:cNvSpPr>
          <p:nvPr/>
        </p:nvSpPr>
        <p:spPr bwMode="auto">
          <a:xfrm flipV="1">
            <a:off x="7289800" y="5327650"/>
            <a:ext cx="774700" cy="7493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56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19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20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21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22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23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24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25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26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27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28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29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30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31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32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33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34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35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36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37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38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39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40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41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42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43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44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46" name="Oval 30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47" name="Oval 31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48" name="Oval 32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49" name="Oval 33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50" name="Oval 34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51" name="Oval 35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52" name="Oval 36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53" name="Oval 37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54" name="Oval 38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55" name="Oval 39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56" name="Oval 40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57" name="Oval 41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58" name="Oval 42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59" name="Oval 43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60" name="Oval 44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61" name="Oval 45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62" name="Oval 46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63" name="Oval 47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64" name="Oval 48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65" name="Oval 49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66" name="Oval 50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67" name="Oval 51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68" name="Oval 52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69" name="Oval 53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70" name="Oval 54"/>
          <p:cNvSpPr>
            <a:spLocks noChangeArrowheads="1"/>
          </p:cNvSpPr>
          <p:nvPr/>
        </p:nvSpPr>
        <p:spPr bwMode="auto">
          <a:xfrm>
            <a:off x="3313113" y="2640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71" name="Oval 55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72" name="Oval 56"/>
          <p:cNvSpPr>
            <a:spLocks noChangeArrowheads="1"/>
          </p:cNvSpPr>
          <p:nvPr/>
        </p:nvSpPr>
        <p:spPr bwMode="auto">
          <a:xfrm>
            <a:off x="3278188" y="2705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73" name="Oval 57"/>
          <p:cNvSpPr>
            <a:spLocks noChangeArrowheads="1"/>
          </p:cNvSpPr>
          <p:nvPr/>
        </p:nvSpPr>
        <p:spPr bwMode="auto">
          <a:xfrm>
            <a:off x="3314700" y="2571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74" name="Oval 58"/>
          <p:cNvSpPr>
            <a:spLocks noChangeArrowheads="1"/>
          </p:cNvSpPr>
          <p:nvPr/>
        </p:nvSpPr>
        <p:spPr bwMode="auto">
          <a:xfrm>
            <a:off x="3294063" y="2487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75" name="Oval 59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76" name="Oval 60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77" name="Oval 61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78" name="Oval 62"/>
          <p:cNvSpPr>
            <a:spLocks noChangeArrowheads="1"/>
          </p:cNvSpPr>
          <p:nvPr/>
        </p:nvSpPr>
        <p:spPr bwMode="auto">
          <a:xfrm>
            <a:off x="2592388" y="2987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79" name="Oval 63"/>
          <p:cNvSpPr>
            <a:spLocks noChangeArrowheads="1"/>
          </p:cNvSpPr>
          <p:nvPr/>
        </p:nvSpPr>
        <p:spPr bwMode="auto">
          <a:xfrm>
            <a:off x="2479675" y="2909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80" name="Oval 64"/>
          <p:cNvSpPr>
            <a:spLocks noChangeArrowheads="1"/>
          </p:cNvSpPr>
          <p:nvPr/>
        </p:nvSpPr>
        <p:spPr bwMode="auto">
          <a:xfrm>
            <a:off x="2543175" y="2938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81" name="Oval 65"/>
          <p:cNvSpPr>
            <a:spLocks noChangeArrowheads="1"/>
          </p:cNvSpPr>
          <p:nvPr/>
        </p:nvSpPr>
        <p:spPr bwMode="auto">
          <a:xfrm>
            <a:off x="2630488" y="30495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82" name="Oval 66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83" name="Oval 67"/>
          <p:cNvSpPr>
            <a:spLocks noChangeArrowheads="1"/>
          </p:cNvSpPr>
          <p:nvPr/>
        </p:nvSpPr>
        <p:spPr bwMode="auto">
          <a:xfrm>
            <a:off x="4243388" y="29019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84" name="Oval 68"/>
          <p:cNvSpPr>
            <a:spLocks noChangeArrowheads="1"/>
          </p:cNvSpPr>
          <p:nvPr/>
        </p:nvSpPr>
        <p:spPr bwMode="auto">
          <a:xfrm>
            <a:off x="4271963" y="281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85" name="Oval 69"/>
          <p:cNvSpPr>
            <a:spLocks noChangeArrowheads="1"/>
          </p:cNvSpPr>
          <p:nvPr/>
        </p:nvSpPr>
        <p:spPr bwMode="auto">
          <a:xfrm>
            <a:off x="4170363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86" name="Oval 70"/>
          <p:cNvSpPr>
            <a:spLocks noChangeArrowheads="1"/>
          </p:cNvSpPr>
          <p:nvPr/>
        </p:nvSpPr>
        <p:spPr bwMode="auto">
          <a:xfrm>
            <a:off x="4095750" y="26828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87" name="Oval 71"/>
          <p:cNvSpPr>
            <a:spLocks noChangeArrowheads="1"/>
          </p:cNvSpPr>
          <p:nvPr/>
        </p:nvSpPr>
        <p:spPr bwMode="auto">
          <a:xfrm>
            <a:off x="4192588" y="27797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88" name="Oval 72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89" name="Oval 73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90" name="Oval 74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91" name="Oval 75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92" name="Oval 76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93" name="Oval 77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94" name="Oval 78"/>
          <p:cNvSpPr>
            <a:spLocks noChangeArrowheads="1"/>
          </p:cNvSpPr>
          <p:nvPr/>
        </p:nvSpPr>
        <p:spPr bwMode="auto">
          <a:xfrm>
            <a:off x="5386388" y="2022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95" name="Oval 79"/>
          <p:cNvSpPr>
            <a:spLocks noChangeArrowheads="1"/>
          </p:cNvSpPr>
          <p:nvPr/>
        </p:nvSpPr>
        <p:spPr bwMode="auto">
          <a:xfrm>
            <a:off x="5289550" y="1863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96" name="Oval 80"/>
          <p:cNvSpPr>
            <a:spLocks noChangeArrowheads="1"/>
          </p:cNvSpPr>
          <p:nvPr/>
        </p:nvSpPr>
        <p:spPr bwMode="auto">
          <a:xfrm>
            <a:off x="5451475" y="20542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97" name="Oval 81"/>
          <p:cNvSpPr>
            <a:spLocks noChangeArrowheads="1"/>
          </p:cNvSpPr>
          <p:nvPr/>
        </p:nvSpPr>
        <p:spPr bwMode="auto">
          <a:xfrm>
            <a:off x="5313363" y="2009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98" name="Oval 82"/>
          <p:cNvSpPr>
            <a:spLocks noChangeArrowheads="1"/>
          </p:cNvSpPr>
          <p:nvPr/>
        </p:nvSpPr>
        <p:spPr bwMode="auto">
          <a:xfrm>
            <a:off x="5300663" y="1939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99" name="Oval 83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00" name="Oval 84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01" name="Oval 85"/>
          <p:cNvSpPr>
            <a:spLocks noChangeArrowheads="1"/>
          </p:cNvSpPr>
          <p:nvPr/>
        </p:nvSpPr>
        <p:spPr bwMode="auto">
          <a:xfrm>
            <a:off x="6391275" y="1606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02" name="Oval 86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03" name="Oval 87"/>
          <p:cNvSpPr>
            <a:spLocks noChangeArrowheads="1"/>
          </p:cNvSpPr>
          <p:nvPr/>
        </p:nvSpPr>
        <p:spPr bwMode="auto">
          <a:xfrm>
            <a:off x="6329363" y="1787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04" name="Oval 88"/>
          <p:cNvSpPr>
            <a:spLocks noChangeArrowheads="1"/>
          </p:cNvSpPr>
          <p:nvPr/>
        </p:nvSpPr>
        <p:spPr bwMode="auto">
          <a:xfrm>
            <a:off x="6278563" y="1724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05" name="Oval 89"/>
          <p:cNvSpPr>
            <a:spLocks noChangeArrowheads="1"/>
          </p:cNvSpPr>
          <p:nvPr/>
        </p:nvSpPr>
        <p:spPr bwMode="auto">
          <a:xfrm>
            <a:off x="6337300" y="166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06" name="Oval 90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07" name="Oval 91"/>
          <p:cNvSpPr>
            <a:spLocks noChangeArrowheads="1"/>
          </p:cNvSpPr>
          <p:nvPr/>
        </p:nvSpPr>
        <p:spPr bwMode="auto">
          <a:xfrm>
            <a:off x="3714750" y="37560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08" name="Oval 92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09" name="Oval 93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10" name="Oval 94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11" name="Oval 95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12" name="Oval 96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13" name="Oval 97"/>
          <p:cNvSpPr>
            <a:spLocks noChangeArrowheads="1"/>
          </p:cNvSpPr>
          <p:nvPr/>
        </p:nvSpPr>
        <p:spPr bwMode="auto">
          <a:xfrm>
            <a:off x="7464425" y="2214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14" name="Oval 98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15" name="Oval 99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16" name="Oval 100"/>
          <p:cNvSpPr>
            <a:spLocks noChangeArrowheads="1"/>
          </p:cNvSpPr>
          <p:nvPr/>
        </p:nvSpPr>
        <p:spPr bwMode="auto">
          <a:xfrm>
            <a:off x="7294563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17" name="Oval 101"/>
          <p:cNvSpPr>
            <a:spLocks noChangeArrowheads="1"/>
          </p:cNvSpPr>
          <p:nvPr/>
        </p:nvSpPr>
        <p:spPr bwMode="auto">
          <a:xfrm>
            <a:off x="7366000" y="2233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18" name="Oval 102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19" name="Oval 103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20" name="Oval 104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21" name="Oval 105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22" name="Oval 106"/>
          <p:cNvSpPr>
            <a:spLocks noChangeArrowheads="1"/>
          </p:cNvSpPr>
          <p:nvPr/>
        </p:nvSpPr>
        <p:spPr bwMode="auto">
          <a:xfrm>
            <a:off x="7969250" y="3016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23" name="Oval 107"/>
          <p:cNvSpPr>
            <a:spLocks noChangeArrowheads="1"/>
          </p:cNvSpPr>
          <p:nvPr/>
        </p:nvSpPr>
        <p:spPr bwMode="auto">
          <a:xfrm>
            <a:off x="8054975" y="3032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24" name="Oval 108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25" name="Oval 109"/>
          <p:cNvSpPr>
            <a:spLocks noChangeArrowheads="1"/>
          </p:cNvSpPr>
          <p:nvPr/>
        </p:nvSpPr>
        <p:spPr bwMode="auto">
          <a:xfrm>
            <a:off x="8350250" y="408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26" name="Oval 110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27" name="Oval 111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28" name="Oval 112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29" name="Oval 113"/>
          <p:cNvSpPr>
            <a:spLocks noChangeArrowheads="1"/>
          </p:cNvSpPr>
          <p:nvPr/>
        </p:nvSpPr>
        <p:spPr bwMode="auto">
          <a:xfrm>
            <a:off x="8267700" y="406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30" name="Oval 114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31" name="Oval 115"/>
          <p:cNvSpPr>
            <a:spLocks noChangeArrowheads="1"/>
          </p:cNvSpPr>
          <p:nvPr/>
        </p:nvSpPr>
        <p:spPr bwMode="auto">
          <a:xfrm>
            <a:off x="8293100" y="5226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32" name="Oval 116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33" name="Oval 117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34" name="Oval 118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35" name="Oval 119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36" name="Oval 120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37" name="Oval 121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38" name="Oval 122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39" name="Oval 123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40" name="Oval 124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41" name="Oval 125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42" name="Oval 126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43" name="Oval 127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44" name="Oval 128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45" name="Oval 129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46" name="Oval 130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47" name="Oval 131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48" name="Oval 13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49" name="Oval 133"/>
          <p:cNvSpPr>
            <a:spLocks noChangeArrowheads="1"/>
          </p:cNvSpPr>
          <p:nvPr/>
        </p:nvSpPr>
        <p:spPr bwMode="auto">
          <a:xfrm>
            <a:off x="4713288" y="5824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50" name="Oval 134"/>
          <p:cNvSpPr>
            <a:spLocks noChangeArrowheads="1"/>
          </p:cNvSpPr>
          <p:nvPr/>
        </p:nvSpPr>
        <p:spPr bwMode="auto">
          <a:xfrm>
            <a:off x="4835525" y="5953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51" name="Oval 135"/>
          <p:cNvSpPr>
            <a:spLocks noChangeArrowheads="1"/>
          </p:cNvSpPr>
          <p:nvPr/>
        </p:nvSpPr>
        <p:spPr bwMode="auto">
          <a:xfrm>
            <a:off x="4786313" y="5826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52" name="Oval 136"/>
          <p:cNvSpPr>
            <a:spLocks noChangeArrowheads="1"/>
          </p:cNvSpPr>
          <p:nvPr/>
        </p:nvSpPr>
        <p:spPr bwMode="auto">
          <a:xfrm>
            <a:off x="4654550" y="5789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53" name="Oval 137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54" name="Oval 138"/>
          <p:cNvSpPr>
            <a:spLocks noChangeArrowheads="1"/>
          </p:cNvSpPr>
          <p:nvPr/>
        </p:nvSpPr>
        <p:spPr bwMode="auto">
          <a:xfrm>
            <a:off x="4795838" y="589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55" name="Oval 139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56" name="Oval 140"/>
          <p:cNvSpPr>
            <a:spLocks noChangeArrowheads="1"/>
          </p:cNvSpPr>
          <p:nvPr/>
        </p:nvSpPr>
        <p:spPr bwMode="auto">
          <a:xfrm>
            <a:off x="4178300" y="47117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57" name="Oval 141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58" name="Oval 142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59" name="Oval 143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60" name="Oval 144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61" name="Oval 145"/>
          <p:cNvSpPr>
            <a:spLocks noChangeArrowheads="1"/>
          </p:cNvSpPr>
          <p:nvPr/>
        </p:nvSpPr>
        <p:spPr bwMode="auto">
          <a:xfrm>
            <a:off x="3641725" y="6291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62" name="Oval 146"/>
          <p:cNvSpPr>
            <a:spLocks noChangeArrowheads="1"/>
          </p:cNvSpPr>
          <p:nvPr/>
        </p:nvSpPr>
        <p:spPr bwMode="auto">
          <a:xfrm>
            <a:off x="3616325" y="6369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63" name="Oval 147"/>
          <p:cNvSpPr>
            <a:spLocks noChangeArrowheads="1"/>
          </p:cNvSpPr>
          <p:nvPr/>
        </p:nvSpPr>
        <p:spPr bwMode="auto">
          <a:xfrm>
            <a:off x="3646488" y="6226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64" name="Oval 148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65" name="Oval 149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66" name="Oval 150"/>
          <p:cNvSpPr>
            <a:spLocks noChangeArrowheads="1"/>
          </p:cNvSpPr>
          <p:nvPr/>
        </p:nvSpPr>
        <p:spPr bwMode="auto">
          <a:xfrm>
            <a:off x="3635375" y="6165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67" name="Oval 151"/>
          <p:cNvSpPr>
            <a:spLocks noChangeArrowheads="1"/>
          </p:cNvSpPr>
          <p:nvPr/>
        </p:nvSpPr>
        <p:spPr bwMode="auto">
          <a:xfrm>
            <a:off x="2543175" y="6072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68" name="Oval 152"/>
          <p:cNvSpPr>
            <a:spLocks noChangeArrowheads="1"/>
          </p:cNvSpPr>
          <p:nvPr/>
        </p:nvSpPr>
        <p:spPr bwMode="auto">
          <a:xfrm>
            <a:off x="2476500" y="6130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69" name="Oval 153"/>
          <p:cNvSpPr>
            <a:spLocks noChangeArrowheads="1"/>
          </p:cNvSpPr>
          <p:nvPr/>
        </p:nvSpPr>
        <p:spPr bwMode="auto">
          <a:xfrm>
            <a:off x="2535238" y="6013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70" name="Oval 154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71" name="Oval 155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72" name="Oval 156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73" name="Oval 157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74" name="Oval 158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75" name="Oval 159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76" name="Oval 160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77" name="Oval 161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78" name="Oval 162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79" name="Oval 163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80" name="Oval 164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81" name="Oval 165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82" name="Oval 166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83" name="Oval 167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84" name="Oval 168"/>
          <p:cNvSpPr>
            <a:spLocks noChangeArrowheads="1"/>
          </p:cNvSpPr>
          <p:nvPr/>
        </p:nvSpPr>
        <p:spPr bwMode="auto">
          <a:xfrm>
            <a:off x="14922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85" name="Oval 169"/>
          <p:cNvSpPr>
            <a:spLocks noChangeArrowheads="1"/>
          </p:cNvSpPr>
          <p:nvPr/>
        </p:nvSpPr>
        <p:spPr bwMode="auto">
          <a:xfrm>
            <a:off x="1587500" y="5251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86" name="Oval 170"/>
          <p:cNvSpPr>
            <a:spLocks noChangeArrowheads="1"/>
          </p:cNvSpPr>
          <p:nvPr/>
        </p:nvSpPr>
        <p:spPr bwMode="auto">
          <a:xfrm>
            <a:off x="1611313" y="5522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87" name="Oval 171"/>
          <p:cNvSpPr>
            <a:spLocks noChangeArrowheads="1"/>
          </p:cNvSpPr>
          <p:nvPr/>
        </p:nvSpPr>
        <p:spPr bwMode="auto">
          <a:xfrm>
            <a:off x="1689100" y="5495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88" name="Oval 172"/>
          <p:cNvSpPr>
            <a:spLocks noChangeArrowheads="1"/>
          </p:cNvSpPr>
          <p:nvPr/>
        </p:nvSpPr>
        <p:spPr bwMode="auto">
          <a:xfrm>
            <a:off x="1574800" y="5156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89" name="Oval 173"/>
          <p:cNvSpPr>
            <a:spLocks noChangeArrowheads="1"/>
          </p:cNvSpPr>
          <p:nvPr/>
        </p:nvSpPr>
        <p:spPr bwMode="auto">
          <a:xfrm>
            <a:off x="16700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90" name="Oval 174"/>
          <p:cNvSpPr>
            <a:spLocks noChangeArrowheads="1"/>
          </p:cNvSpPr>
          <p:nvPr/>
        </p:nvSpPr>
        <p:spPr bwMode="auto">
          <a:xfrm>
            <a:off x="2266950" y="3778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91" name="Oval 175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92" name="Oval 176"/>
          <p:cNvSpPr>
            <a:spLocks noChangeArrowheads="1"/>
          </p:cNvSpPr>
          <p:nvPr/>
        </p:nvSpPr>
        <p:spPr bwMode="auto">
          <a:xfrm>
            <a:off x="2333625" y="379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93" name="Oval 177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94" name="Oval 178"/>
          <p:cNvSpPr>
            <a:spLocks noChangeArrowheads="1"/>
          </p:cNvSpPr>
          <p:nvPr/>
        </p:nvSpPr>
        <p:spPr bwMode="auto">
          <a:xfrm>
            <a:off x="2190750" y="3781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95" name="Oval 179"/>
          <p:cNvSpPr>
            <a:spLocks noChangeArrowheads="1"/>
          </p:cNvSpPr>
          <p:nvPr/>
        </p:nvSpPr>
        <p:spPr bwMode="auto">
          <a:xfrm>
            <a:off x="2393950" y="38258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96" name="Line 180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97" name="Line 181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98" name="Line 182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999" name="Line 183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00" name="Line 184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01" name="Line 185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02" name="Line 186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03" name="Line 187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04" name="Line 188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05" name="Line 189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06" name="Line 190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07" name="Line 191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08" name="Line 192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09" name="Line 193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10" name="Line 194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11" name="Line 195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12" name="Line 196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13" name="Line 197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14" name="Line 198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15" name="Line 199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16" name="Line 200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17" name="Line 201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18" name="Line 202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19" name="Line 203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20" name="Line 204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21" name="Line 205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22" name="Line 206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23" name="Line 207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24" name="Line 208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25" name="Line 209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26" name="Line 210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27" name="Line 211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28" name="Line 212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29" name="Line 213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30" name="Line 214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31" name="Line 215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32" name="Line 216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33" name="Line 217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34" name="Line 218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35" name="Line 219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36" name="Line 220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37" name="Line 221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38" name="Line 222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39" name="Line 223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40" name="Line 224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41" name="Line 225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42" name="Line 226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43" name="Line 227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44" name="Line 228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45" name="Line 229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46" name="Line 230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47" name="Line 231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48" name="Line 232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49" name="Line 233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50" name="Line 234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51" name="Line 235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52" name="Line 236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53" name="Line 237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54" name="Line 238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55" name="Line 239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56" name="Line 240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57" name="Line 241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58" name="Line 242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59" name="Line 243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60" name="Line 244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61" name="Line 245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62" name="Line 246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63" name="Line 247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64" name="Line 248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65" name="Line 249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66" name="Line 250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67" name="Line 251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68" name="Line 252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69" name="Line 253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70" name="Line 254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71" name="Line 255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72" name="Line 256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73" name="Line 257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74" name="Line 258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75" name="Line 259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76" name="Line 260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77" name="Line 261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78" name="Line 262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79" name="Line 263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80" name="Line 264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81" name="Line 265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82" name="Line 266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83" name="Line 267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84" name="Line 268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85" name="Line 269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86" name="Line 270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87" name="Line 271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88" name="Line 272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89" name="Line 273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90" name="Line 274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91" name="Line 275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92" name="Line 276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93" name="Line 277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94" name="Line 278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95" name="Line 279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96" name="Line 280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97" name="Line 281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98" name="Line 282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099" name="Line 283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00" name="Line 284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01" name="Line 285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02" name="Line 286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03" name="Line 287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04" name="Line 288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05" name="Line 289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06" name="Line 290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07" name="Line 291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08" name="Line 292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09" name="Line 293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10" name="Line 294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11" name="Line 295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12" name="Line 296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13" name="Line 297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14" name="Line 298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15" name="Line 299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16" name="Line 300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17" name="Line 301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18" name="Line 302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19" name="Line 303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20" name="Line 304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21" name="Line 305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22" name="Line 306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23" name="Line 307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24" name="Line 308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25" name="Line 309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26" name="Line 310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27" name="Line 311"/>
          <p:cNvSpPr>
            <a:spLocks noChangeShapeType="1"/>
          </p:cNvSpPr>
          <p:nvPr/>
        </p:nvSpPr>
        <p:spPr bwMode="auto">
          <a:xfrm flipH="1" flipV="1">
            <a:off x="1579563" y="5473700"/>
            <a:ext cx="566737" cy="5619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28" name="Line 312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29" name="Line 313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30" name="Line 314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31" name="Line 315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32" name="Line 316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33" name="Oval 317"/>
          <p:cNvSpPr>
            <a:spLocks noChangeArrowheads="1"/>
          </p:cNvSpPr>
          <p:nvPr/>
        </p:nvSpPr>
        <p:spPr bwMode="auto">
          <a:xfrm>
            <a:off x="5626100" y="3556000"/>
            <a:ext cx="533400" cy="533400"/>
          </a:xfrm>
          <a:prstGeom prst="ellips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34" name="Oval 318"/>
          <p:cNvSpPr>
            <a:spLocks noChangeArrowheads="1"/>
          </p:cNvSpPr>
          <p:nvPr/>
        </p:nvSpPr>
        <p:spPr bwMode="auto">
          <a:xfrm>
            <a:off x="5554663" y="3659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35" name="Oval 319"/>
          <p:cNvSpPr>
            <a:spLocks noChangeArrowheads="1"/>
          </p:cNvSpPr>
          <p:nvPr/>
        </p:nvSpPr>
        <p:spPr bwMode="auto">
          <a:xfrm>
            <a:off x="5859463" y="41433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36" name="Oval 320"/>
          <p:cNvSpPr>
            <a:spLocks noChangeArrowheads="1"/>
          </p:cNvSpPr>
          <p:nvPr/>
        </p:nvSpPr>
        <p:spPr bwMode="auto">
          <a:xfrm>
            <a:off x="5724525" y="3471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37" name="Oval 321"/>
          <p:cNvSpPr>
            <a:spLocks noChangeArrowheads="1"/>
          </p:cNvSpPr>
          <p:nvPr/>
        </p:nvSpPr>
        <p:spPr bwMode="auto">
          <a:xfrm>
            <a:off x="5591175" y="358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38" name="Oval 322"/>
          <p:cNvSpPr>
            <a:spLocks noChangeArrowheads="1"/>
          </p:cNvSpPr>
          <p:nvPr/>
        </p:nvSpPr>
        <p:spPr bwMode="auto">
          <a:xfrm>
            <a:off x="5657850" y="3517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39" name="Oval 323"/>
          <p:cNvSpPr>
            <a:spLocks noChangeArrowheads="1"/>
          </p:cNvSpPr>
          <p:nvPr/>
        </p:nvSpPr>
        <p:spPr bwMode="auto">
          <a:xfrm>
            <a:off x="5846763" y="34512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40" name="Line 324"/>
          <p:cNvSpPr>
            <a:spLocks noChangeShapeType="1"/>
          </p:cNvSpPr>
          <p:nvPr/>
        </p:nvSpPr>
        <p:spPr bwMode="auto">
          <a:xfrm>
            <a:off x="5049838" y="2603500"/>
            <a:ext cx="901700" cy="960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41" name="Line 325"/>
          <p:cNvSpPr>
            <a:spLocks noChangeShapeType="1"/>
          </p:cNvSpPr>
          <p:nvPr/>
        </p:nvSpPr>
        <p:spPr bwMode="auto">
          <a:xfrm>
            <a:off x="5016500" y="2659063"/>
            <a:ext cx="808038" cy="904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42" name="Line 326"/>
          <p:cNvSpPr>
            <a:spLocks noChangeShapeType="1"/>
          </p:cNvSpPr>
          <p:nvPr/>
        </p:nvSpPr>
        <p:spPr bwMode="auto">
          <a:xfrm>
            <a:off x="4965700" y="2713038"/>
            <a:ext cx="7747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43" name="Line 327"/>
          <p:cNvSpPr>
            <a:spLocks noChangeShapeType="1"/>
          </p:cNvSpPr>
          <p:nvPr/>
        </p:nvSpPr>
        <p:spPr bwMode="auto">
          <a:xfrm>
            <a:off x="4910138" y="2738438"/>
            <a:ext cx="766762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44" name="Line 328"/>
          <p:cNvSpPr>
            <a:spLocks noChangeShapeType="1"/>
          </p:cNvSpPr>
          <p:nvPr/>
        </p:nvSpPr>
        <p:spPr bwMode="auto">
          <a:xfrm>
            <a:off x="4827588" y="2735263"/>
            <a:ext cx="806450" cy="998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45" name="Line 329"/>
          <p:cNvSpPr>
            <a:spLocks noChangeShapeType="1"/>
          </p:cNvSpPr>
          <p:nvPr/>
        </p:nvSpPr>
        <p:spPr bwMode="auto">
          <a:xfrm flipH="1">
            <a:off x="5265738" y="3894138"/>
            <a:ext cx="368300" cy="127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46" name="Line 330"/>
          <p:cNvSpPr>
            <a:spLocks noChangeShapeType="1"/>
          </p:cNvSpPr>
          <p:nvPr/>
        </p:nvSpPr>
        <p:spPr bwMode="auto">
          <a:xfrm flipH="1">
            <a:off x="5326063" y="3979863"/>
            <a:ext cx="350837" cy="119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47" name="Line 331"/>
          <p:cNvSpPr>
            <a:spLocks noChangeShapeType="1"/>
          </p:cNvSpPr>
          <p:nvPr/>
        </p:nvSpPr>
        <p:spPr bwMode="auto">
          <a:xfrm flipH="1">
            <a:off x="5389563" y="4030663"/>
            <a:ext cx="350837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48" name="Line 332"/>
          <p:cNvSpPr>
            <a:spLocks noChangeShapeType="1"/>
          </p:cNvSpPr>
          <p:nvPr/>
        </p:nvSpPr>
        <p:spPr bwMode="auto">
          <a:xfrm flipH="1">
            <a:off x="5453063" y="4081463"/>
            <a:ext cx="365125" cy="113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49" name="Line 333"/>
          <p:cNvSpPr>
            <a:spLocks noChangeShapeType="1"/>
          </p:cNvSpPr>
          <p:nvPr/>
        </p:nvSpPr>
        <p:spPr bwMode="auto">
          <a:xfrm flipH="1">
            <a:off x="5499100" y="4084638"/>
            <a:ext cx="4191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50" name="Oval 334"/>
          <p:cNvSpPr>
            <a:spLocks noChangeArrowheads="1"/>
          </p:cNvSpPr>
          <p:nvPr/>
        </p:nvSpPr>
        <p:spPr bwMode="auto">
          <a:xfrm>
            <a:off x="5322888" y="5080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51" name="Oval 335"/>
          <p:cNvSpPr>
            <a:spLocks noChangeArrowheads="1"/>
          </p:cNvSpPr>
          <p:nvPr/>
        </p:nvSpPr>
        <p:spPr bwMode="auto">
          <a:xfrm>
            <a:off x="5384800" y="5092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52" name="Oval 336"/>
          <p:cNvSpPr>
            <a:spLocks noChangeArrowheads="1"/>
          </p:cNvSpPr>
          <p:nvPr/>
        </p:nvSpPr>
        <p:spPr bwMode="auto">
          <a:xfrm>
            <a:off x="5256213" y="5084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53" name="Oval 337"/>
          <p:cNvSpPr>
            <a:spLocks noChangeArrowheads="1"/>
          </p:cNvSpPr>
          <p:nvPr/>
        </p:nvSpPr>
        <p:spPr bwMode="auto">
          <a:xfrm>
            <a:off x="5030788" y="5383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54" name="Oval 338"/>
          <p:cNvSpPr>
            <a:spLocks noChangeArrowheads="1"/>
          </p:cNvSpPr>
          <p:nvPr/>
        </p:nvSpPr>
        <p:spPr bwMode="auto">
          <a:xfrm>
            <a:off x="5445125" y="5132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55" name="Text Box 339"/>
          <p:cNvSpPr txBox="1">
            <a:spLocks noChangeArrowheads="1"/>
          </p:cNvSpPr>
          <p:nvPr/>
        </p:nvSpPr>
        <p:spPr bwMode="auto">
          <a:xfrm>
            <a:off x="0" y="804863"/>
            <a:ext cx="88979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Rigid Cluster Decomposition</a:t>
            </a:r>
            <a:r>
              <a:rPr lang="en-US" b="1">
                <a:solidFill>
                  <a:srgbClr val="FF0000"/>
                </a:solidFill>
              </a:rPr>
              <a:t>                             Apply auxiliary external constraint</a:t>
            </a:r>
          </a:p>
        </p:txBody>
      </p:sp>
      <p:sp>
        <p:nvSpPr>
          <p:cNvPr id="163156" name="Line 340"/>
          <p:cNvSpPr>
            <a:spLocks noChangeShapeType="1"/>
          </p:cNvSpPr>
          <p:nvPr/>
        </p:nvSpPr>
        <p:spPr bwMode="auto">
          <a:xfrm flipV="1">
            <a:off x="4030663" y="2552700"/>
            <a:ext cx="638175" cy="173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57" name="Line 341"/>
          <p:cNvSpPr>
            <a:spLocks noChangeShapeType="1"/>
          </p:cNvSpPr>
          <p:nvPr/>
        </p:nvSpPr>
        <p:spPr bwMode="auto">
          <a:xfrm flipV="1">
            <a:off x="4119563" y="2608263"/>
            <a:ext cx="55880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58" name="Line 342"/>
          <p:cNvSpPr>
            <a:spLocks noChangeShapeType="1"/>
          </p:cNvSpPr>
          <p:nvPr/>
        </p:nvSpPr>
        <p:spPr bwMode="auto">
          <a:xfrm flipV="1">
            <a:off x="4165600" y="2662238"/>
            <a:ext cx="533400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59" name="Line 343"/>
          <p:cNvSpPr>
            <a:spLocks noChangeShapeType="1"/>
          </p:cNvSpPr>
          <p:nvPr/>
        </p:nvSpPr>
        <p:spPr bwMode="auto">
          <a:xfrm flipV="1">
            <a:off x="4194175" y="2703513"/>
            <a:ext cx="5461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160" name="Line 344"/>
          <p:cNvSpPr>
            <a:spLocks noChangeShapeType="1"/>
          </p:cNvSpPr>
          <p:nvPr/>
        </p:nvSpPr>
        <p:spPr bwMode="auto">
          <a:xfrm flipH="1">
            <a:off x="4191000" y="2735263"/>
            <a:ext cx="614363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3161" name="Group 345"/>
          <p:cNvGrpSpPr>
            <a:grpSpLocks/>
          </p:cNvGrpSpPr>
          <p:nvPr/>
        </p:nvGrpSpPr>
        <p:grpSpPr bwMode="auto">
          <a:xfrm>
            <a:off x="4746625" y="2425700"/>
            <a:ext cx="234950" cy="247650"/>
            <a:chOff x="292" y="828"/>
            <a:chExt cx="148" cy="156"/>
          </a:xfrm>
        </p:grpSpPr>
        <p:sp>
          <p:nvSpPr>
            <p:cNvPr id="163162" name="Oval 34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163" name="Oval 34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164" name="Oval 34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165" name="Oval 34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166" name="Oval 35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167" name="Oval 35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168" name="Line 352"/>
          <p:cNvSpPr>
            <a:spLocks noChangeShapeType="1"/>
          </p:cNvSpPr>
          <p:nvPr/>
        </p:nvSpPr>
        <p:spPr bwMode="auto">
          <a:xfrm flipV="1">
            <a:off x="8007350" y="4324350"/>
            <a:ext cx="393700" cy="10604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54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67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68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69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70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71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72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73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74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75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76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77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78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79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80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81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82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83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84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85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86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87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88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89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90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91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92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94" name="Oval 30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95" name="Oval 31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96" name="Oval 32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97" name="Oval 33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98" name="Oval 34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99" name="Oval 35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00" name="Oval 36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01" name="Oval 37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02" name="Oval 38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03" name="Oval 39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04" name="Oval 40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05" name="Oval 41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06" name="Oval 42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07" name="Oval 43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08" name="Oval 44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09" name="Oval 45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10" name="Oval 46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11" name="Oval 47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12" name="Oval 48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13" name="Oval 49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14" name="Oval 50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15" name="Oval 51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16" name="Oval 52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17" name="Oval 53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18" name="Oval 54"/>
          <p:cNvSpPr>
            <a:spLocks noChangeArrowheads="1"/>
          </p:cNvSpPr>
          <p:nvPr/>
        </p:nvSpPr>
        <p:spPr bwMode="auto">
          <a:xfrm>
            <a:off x="3313113" y="2640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19" name="Oval 55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20" name="Oval 56"/>
          <p:cNvSpPr>
            <a:spLocks noChangeArrowheads="1"/>
          </p:cNvSpPr>
          <p:nvPr/>
        </p:nvSpPr>
        <p:spPr bwMode="auto">
          <a:xfrm>
            <a:off x="3278188" y="2705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21" name="Oval 57"/>
          <p:cNvSpPr>
            <a:spLocks noChangeArrowheads="1"/>
          </p:cNvSpPr>
          <p:nvPr/>
        </p:nvSpPr>
        <p:spPr bwMode="auto">
          <a:xfrm>
            <a:off x="3314700" y="2571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22" name="Oval 58"/>
          <p:cNvSpPr>
            <a:spLocks noChangeArrowheads="1"/>
          </p:cNvSpPr>
          <p:nvPr/>
        </p:nvSpPr>
        <p:spPr bwMode="auto">
          <a:xfrm>
            <a:off x="3294063" y="2487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23" name="Oval 59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24" name="Oval 60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25" name="Oval 61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26" name="Oval 62"/>
          <p:cNvSpPr>
            <a:spLocks noChangeArrowheads="1"/>
          </p:cNvSpPr>
          <p:nvPr/>
        </p:nvSpPr>
        <p:spPr bwMode="auto">
          <a:xfrm>
            <a:off x="2592388" y="2987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27" name="Oval 63"/>
          <p:cNvSpPr>
            <a:spLocks noChangeArrowheads="1"/>
          </p:cNvSpPr>
          <p:nvPr/>
        </p:nvSpPr>
        <p:spPr bwMode="auto">
          <a:xfrm>
            <a:off x="2479675" y="2909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28" name="Oval 64"/>
          <p:cNvSpPr>
            <a:spLocks noChangeArrowheads="1"/>
          </p:cNvSpPr>
          <p:nvPr/>
        </p:nvSpPr>
        <p:spPr bwMode="auto">
          <a:xfrm>
            <a:off x="2543175" y="2938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29" name="Oval 65"/>
          <p:cNvSpPr>
            <a:spLocks noChangeArrowheads="1"/>
          </p:cNvSpPr>
          <p:nvPr/>
        </p:nvSpPr>
        <p:spPr bwMode="auto">
          <a:xfrm>
            <a:off x="2630488" y="30495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30" name="Oval 66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31" name="Oval 67"/>
          <p:cNvSpPr>
            <a:spLocks noChangeArrowheads="1"/>
          </p:cNvSpPr>
          <p:nvPr/>
        </p:nvSpPr>
        <p:spPr bwMode="auto">
          <a:xfrm>
            <a:off x="4243388" y="29019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32" name="Oval 68"/>
          <p:cNvSpPr>
            <a:spLocks noChangeArrowheads="1"/>
          </p:cNvSpPr>
          <p:nvPr/>
        </p:nvSpPr>
        <p:spPr bwMode="auto">
          <a:xfrm>
            <a:off x="4271963" y="281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33" name="Oval 69"/>
          <p:cNvSpPr>
            <a:spLocks noChangeArrowheads="1"/>
          </p:cNvSpPr>
          <p:nvPr/>
        </p:nvSpPr>
        <p:spPr bwMode="auto">
          <a:xfrm>
            <a:off x="4170363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34" name="Oval 70"/>
          <p:cNvSpPr>
            <a:spLocks noChangeArrowheads="1"/>
          </p:cNvSpPr>
          <p:nvPr/>
        </p:nvSpPr>
        <p:spPr bwMode="auto">
          <a:xfrm>
            <a:off x="4095750" y="26828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35" name="Oval 71"/>
          <p:cNvSpPr>
            <a:spLocks noChangeArrowheads="1"/>
          </p:cNvSpPr>
          <p:nvPr/>
        </p:nvSpPr>
        <p:spPr bwMode="auto">
          <a:xfrm>
            <a:off x="4192588" y="27797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36" name="Oval 72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37" name="Oval 73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38" name="Oval 74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39" name="Oval 75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40" name="Oval 76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41" name="Oval 77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42" name="Oval 78"/>
          <p:cNvSpPr>
            <a:spLocks noChangeArrowheads="1"/>
          </p:cNvSpPr>
          <p:nvPr/>
        </p:nvSpPr>
        <p:spPr bwMode="auto">
          <a:xfrm>
            <a:off x="5386388" y="2022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43" name="Oval 79"/>
          <p:cNvSpPr>
            <a:spLocks noChangeArrowheads="1"/>
          </p:cNvSpPr>
          <p:nvPr/>
        </p:nvSpPr>
        <p:spPr bwMode="auto">
          <a:xfrm>
            <a:off x="5289550" y="1863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44" name="Oval 80"/>
          <p:cNvSpPr>
            <a:spLocks noChangeArrowheads="1"/>
          </p:cNvSpPr>
          <p:nvPr/>
        </p:nvSpPr>
        <p:spPr bwMode="auto">
          <a:xfrm>
            <a:off x="5451475" y="20542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45" name="Oval 81"/>
          <p:cNvSpPr>
            <a:spLocks noChangeArrowheads="1"/>
          </p:cNvSpPr>
          <p:nvPr/>
        </p:nvSpPr>
        <p:spPr bwMode="auto">
          <a:xfrm>
            <a:off x="5313363" y="2009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46" name="Oval 82"/>
          <p:cNvSpPr>
            <a:spLocks noChangeArrowheads="1"/>
          </p:cNvSpPr>
          <p:nvPr/>
        </p:nvSpPr>
        <p:spPr bwMode="auto">
          <a:xfrm>
            <a:off x="5300663" y="1939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47" name="Oval 83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48" name="Oval 84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49" name="Oval 85"/>
          <p:cNvSpPr>
            <a:spLocks noChangeArrowheads="1"/>
          </p:cNvSpPr>
          <p:nvPr/>
        </p:nvSpPr>
        <p:spPr bwMode="auto">
          <a:xfrm>
            <a:off x="6391275" y="1606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50" name="Oval 86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51" name="Oval 87"/>
          <p:cNvSpPr>
            <a:spLocks noChangeArrowheads="1"/>
          </p:cNvSpPr>
          <p:nvPr/>
        </p:nvSpPr>
        <p:spPr bwMode="auto">
          <a:xfrm>
            <a:off x="6329363" y="1787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52" name="Oval 88"/>
          <p:cNvSpPr>
            <a:spLocks noChangeArrowheads="1"/>
          </p:cNvSpPr>
          <p:nvPr/>
        </p:nvSpPr>
        <p:spPr bwMode="auto">
          <a:xfrm>
            <a:off x="6278563" y="1724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53" name="Oval 89"/>
          <p:cNvSpPr>
            <a:spLocks noChangeArrowheads="1"/>
          </p:cNvSpPr>
          <p:nvPr/>
        </p:nvSpPr>
        <p:spPr bwMode="auto">
          <a:xfrm>
            <a:off x="6337300" y="166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54" name="Oval 90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55" name="Oval 91"/>
          <p:cNvSpPr>
            <a:spLocks noChangeArrowheads="1"/>
          </p:cNvSpPr>
          <p:nvPr/>
        </p:nvSpPr>
        <p:spPr bwMode="auto">
          <a:xfrm>
            <a:off x="3714750" y="37560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56" name="Oval 92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57" name="Oval 93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58" name="Oval 94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59" name="Oval 95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60" name="Oval 96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61" name="Oval 97"/>
          <p:cNvSpPr>
            <a:spLocks noChangeArrowheads="1"/>
          </p:cNvSpPr>
          <p:nvPr/>
        </p:nvSpPr>
        <p:spPr bwMode="auto">
          <a:xfrm>
            <a:off x="7464425" y="2214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62" name="Oval 98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63" name="Oval 99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64" name="Oval 100"/>
          <p:cNvSpPr>
            <a:spLocks noChangeArrowheads="1"/>
          </p:cNvSpPr>
          <p:nvPr/>
        </p:nvSpPr>
        <p:spPr bwMode="auto">
          <a:xfrm>
            <a:off x="7294563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65" name="Oval 101"/>
          <p:cNvSpPr>
            <a:spLocks noChangeArrowheads="1"/>
          </p:cNvSpPr>
          <p:nvPr/>
        </p:nvSpPr>
        <p:spPr bwMode="auto">
          <a:xfrm>
            <a:off x="7366000" y="2233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66" name="Oval 102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67" name="Oval 103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68" name="Oval 104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69" name="Oval 105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70" name="Oval 106"/>
          <p:cNvSpPr>
            <a:spLocks noChangeArrowheads="1"/>
          </p:cNvSpPr>
          <p:nvPr/>
        </p:nvSpPr>
        <p:spPr bwMode="auto">
          <a:xfrm>
            <a:off x="7969250" y="3016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71" name="Oval 107"/>
          <p:cNvSpPr>
            <a:spLocks noChangeArrowheads="1"/>
          </p:cNvSpPr>
          <p:nvPr/>
        </p:nvSpPr>
        <p:spPr bwMode="auto">
          <a:xfrm>
            <a:off x="8054975" y="3032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72" name="Oval 108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73" name="Oval 109"/>
          <p:cNvSpPr>
            <a:spLocks noChangeArrowheads="1"/>
          </p:cNvSpPr>
          <p:nvPr/>
        </p:nvSpPr>
        <p:spPr bwMode="auto">
          <a:xfrm>
            <a:off x="8350250" y="408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74" name="Oval 110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75" name="Oval 111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76" name="Oval 112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77" name="Oval 113"/>
          <p:cNvSpPr>
            <a:spLocks noChangeArrowheads="1"/>
          </p:cNvSpPr>
          <p:nvPr/>
        </p:nvSpPr>
        <p:spPr bwMode="auto">
          <a:xfrm>
            <a:off x="8267700" y="406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78" name="Oval 114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79" name="Oval 115"/>
          <p:cNvSpPr>
            <a:spLocks noChangeArrowheads="1"/>
          </p:cNvSpPr>
          <p:nvPr/>
        </p:nvSpPr>
        <p:spPr bwMode="auto">
          <a:xfrm>
            <a:off x="8293100" y="5226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80" name="Oval 116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81" name="Oval 117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82" name="Oval 118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83" name="Oval 119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84" name="Oval 120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85" name="Oval 121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86" name="Oval 122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87" name="Oval 123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88" name="Oval 124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89" name="Oval 125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90" name="Oval 126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91" name="Oval 127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92" name="Oval 128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93" name="Oval 129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94" name="Oval 130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95" name="Oval 131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96" name="Oval 13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97" name="Oval 133"/>
          <p:cNvSpPr>
            <a:spLocks noChangeArrowheads="1"/>
          </p:cNvSpPr>
          <p:nvPr/>
        </p:nvSpPr>
        <p:spPr bwMode="auto">
          <a:xfrm>
            <a:off x="4713288" y="5824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98" name="Oval 134"/>
          <p:cNvSpPr>
            <a:spLocks noChangeArrowheads="1"/>
          </p:cNvSpPr>
          <p:nvPr/>
        </p:nvSpPr>
        <p:spPr bwMode="auto">
          <a:xfrm>
            <a:off x="4835525" y="5953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99" name="Oval 135"/>
          <p:cNvSpPr>
            <a:spLocks noChangeArrowheads="1"/>
          </p:cNvSpPr>
          <p:nvPr/>
        </p:nvSpPr>
        <p:spPr bwMode="auto">
          <a:xfrm>
            <a:off x="4786313" y="5826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00" name="Oval 136"/>
          <p:cNvSpPr>
            <a:spLocks noChangeArrowheads="1"/>
          </p:cNvSpPr>
          <p:nvPr/>
        </p:nvSpPr>
        <p:spPr bwMode="auto">
          <a:xfrm>
            <a:off x="4654550" y="5789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01" name="Oval 137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02" name="Oval 138"/>
          <p:cNvSpPr>
            <a:spLocks noChangeArrowheads="1"/>
          </p:cNvSpPr>
          <p:nvPr/>
        </p:nvSpPr>
        <p:spPr bwMode="auto">
          <a:xfrm>
            <a:off x="4795838" y="589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03" name="Oval 139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04" name="Oval 140"/>
          <p:cNvSpPr>
            <a:spLocks noChangeArrowheads="1"/>
          </p:cNvSpPr>
          <p:nvPr/>
        </p:nvSpPr>
        <p:spPr bwMode="auto">
          <a:xfrm>
            <a:off x="4178300" y="47117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05" name="Oval 141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06" name="Oval 142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07" name="Oval 143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08" name="Oval 144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09" name="Oval 145"/>
          <p:cNvSpPr>
            <a:spLocks noChangeArrowheads="1"/>
          </p:cNvSpPr>
          <p:nvPr/>
        </p:nvSpPr>
        <p:spPr bwMode="auto">
          <a:xfrm>
            <a:off x="3641725" y="6291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10" name="Oval 146"/>
          <p:cNvSpPr>
            <a:spLocks noChangeArrowheads="1"/>
          </p:cNvSpPr>
          <p:nvPr/>
        </p:nvSpPr>
        <p:spPr bwMode="auto">
          <a:xfrm>
            <a:off x="3616325" y="6369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11" name="Oval 147"/>
          <p:cNvSpPr>
            <a:spLocks noChangeArrowheads="1"/>
          </p:cNvSpPr>
          <p:nvPr/>
        </p:nvSpPr>
        <p:spPr bwMode="auto">
          <a:xfrm>
            <a:off x="3646488" y="6226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12" name="Oval 148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13" name="Oval 149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14" name="Oval 150"/>
          <p:cNvSpPr>
            <a:spLocks noChangeArrowheads="1"/>
          </p:cNvSpPr>
          <p:nvPr/>
        </p:nvSpPr>
        <p:spPr bwMode="auto">
          <a:xfrm>
            <a:off x="3635375" y="6165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15" name="Oval 151"/>
          <p:cNvSpPr>
            <a:spLocks noChangeArrowheads="1"/>
          </p:cNvSpPr>
          <p:nvPr/>
        </p:nvSpPr>
        <p:spPr bwMode="auto">
          <a:xfrm>
            <a:off x="2543175" y="6072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16" name="Oval 152"/>
          <p:cNvSpPr>
            <a:spLocks noChangeArrowheads="1"/>
          </p:cNvSpPr>
          <p:nvPr/>
        </p:nvSpPr>
        <p:spPr bwMode="auto">
          <a:xfrm>
            <a:off x="2476500" y="6130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17" name="Oval 153"/>
          <p:cNvSpPr>
            <a:spLocks noChangeArrowheads="1"/>
          </p:cNvSpPr>
          <p:nvPr/>
        </p:nvSpPr>
        <p:spPr bwMode="auto">
          <a:xfrm>
            <a:off x="2535238" y="6013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18" name="Oval 154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19" name="Oval 155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20" name="Oval 156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21" name="Oval 157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22" name="Oval 158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23" name="Oval 159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24" name="Oval 160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25" name="Oval 161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26" name="Oval 162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27" name="Oval 163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28" name="Oval 164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29" name="Oval 165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30" name="Oval 166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31" name="Oval 167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32" name="Oval 168"/>
          <p:cNvSpPr>
            <a:spLocks noChangeArrowheads="1"/>
          </p:cNvSpPr>
          <p:nvPr/>
        </p:nvSpPr>
        <p:spPr bwMode="auto">
          <a:xfrm>
            <a:off x="14922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33" name="Oval 169"/>
          <p:cNvSpPr>
            <a:spLocks noChangeArrowheads="1"/>
          </p:cNvSpPr>
          <p:nvPr/>
        </p:nvSpPr>
        <p:spPr bwMode="auto">
          <a:xfrm>
            <a:off x="1587500" y="5251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34" name="Oval 170"/>
          <p:cNvSpPr>
            <a:spLocks noChangeArrowheads="1"/>
          </p:cNvSpPr>
          <p:nvPr/>
        </p:nvSpPr>
        <p:spPr bwMode="auto">
          <a:xfrm>
            <a:off x="1611313" y="5522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35" name="Oval 171"/>
          <p:cNvSpPr>
            <a:spLocks noChangeArrowheads="1"/>
          </p:cNvSpPr>
          <p:nvPr/>
        </p:nvSpPr>
        <p:spPr bwMode="auto">
          <a:xfrm>
            <a:off x="1689100" y="5495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36" name="Oval 172"/>
          <p:cNvSpPr>
            <a:spLocks noChangeArrowheads="1"/>
          </p:cNvSpPr>
          <p:nvPr/>
        </p:nvSpPr>
        <p:spPr bwMode="auto">
          <a:xfrm>
            <a:off x="1574800" y="5156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37" name="Oval 173"/>
          <p:cNvSpPr>
            <a:spLocks noChangeArrowheads="1"/>
          </p:cNvSpPr>
          <p:nvPr/>
        </p:nvSpPr>
        <p:spPr bwMode="auto">
          <a:xfrm>
            <a:off x="16700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38" name="Oval 174"/>
          <p:cNvSpPr>
            <a:spLocks noChangeArrowheads="1"/>
          </p:cNvSpPr>
          <p:nvPr/>
        </p:nvSpPr>
        <p:spPr bwMode="auto">
          <a:xfrm>
            <a:off x="2266950" y="3778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39" name="Oval 175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40" name="Oval 176"/>
          <p:cNvSpPr>
            <a:spLocks noChangeArrowheads="1"/>
          </p:cNvSpPr>
          <p:nvPr/>
        </p:nvSpPr>
        <p:spPr bwMode="auto">
          <a:xfrm>
            <a:off x="2333625" y="379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41" name="Oval 177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42" name="Oval 178"/>
          <p:cNvSpPr>
            <a:spLocks noChangeArrowheads="1"/>
          </p:cNvSpPr>
          <p:nvPr/>
        </p:nvSpPr>
        <p:spPr bwMode="auto">
          <a:xfrm>
            <a:off x="2190750" y="3781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43" name="Oval 179"/>
          <p:cNvSpPr>
            <a:spLocks noChangeArrowheads="1"/>
          </p:cNvSpPr>
          <p:nvPr/>
        </p:nvSpPr>
        <p:spPr bwMode="auto">
          <a:xfrm>
            <a:off x="2393950" y="38258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44" name="Line 180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45" name="Line 181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46" name="Line 182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47" name="Line 183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48" name="Line 184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49" name="Line 185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50" name="Line 186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51" name="Line 187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52" name="Line 188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53" name="Line 189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54" name="Line 190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55" name="Line 191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56" name="Line 192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57" name="Line 193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58" name="Line 194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59" name="Line 195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60" name="Line 196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61" name="Line 197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62" name="Line 198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63" name="Line 199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64" name="Line 200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65" name="Line 201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66" name="Line 202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67" name="Line 203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68" name="Line 204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69" name="Line 205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70" name="Line 206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71" name="Line 207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72" name="Line 208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73" name="Line 209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74" name="Line 210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75" name="Line 211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76" name="Line 212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77" name="Line 213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78" name="Line 214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79" name="Line 215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80" name="Line 216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81" name="Line 217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82" name="Line 218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83" name="Line 219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84" name="Line 220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85" name="Line 221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86" name="Line 222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87" name="Line 223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88" name="Line 224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89" name="Line 225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90" name="Line 226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91" name="Line 227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92" name="Line 228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93" name="Line 229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94" name="Line 230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95" name="Line 231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96" name="Line 232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97" name="Line 233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98" name="Line 234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99" name="Line 235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00" name="Line 236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01" name="Line 237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02" name="Line 238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03" name="Line 239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04" name="Line 240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05" name="Line 241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06" name="Line 242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07" name="Line 243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08" name="Line 244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09" name="Line 245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10" name="Line 246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11" name="Line 247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12" name="Line 248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13" name="Line 249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14" name="Line 250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15" name="Line 251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16" name="Line 252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17" name="Line 253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18" name="Line 254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19" name="Line 255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20" name="Line 256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21" name="Line 257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22" name="Line 258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23" name="Line 259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24" name="Line 260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317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25" name="Line 261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26" name="Line 262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27" name="Line 263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28" name="Line 264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29" name="Line 265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317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30" name="Line 266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31" name="Line 267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32" name="Line 268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33" name="Line 269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34" name="Line 270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317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35" name="Line 271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36" name="Line 272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37" name="Line 273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38" name="Line 274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39" name="Line 275"/>
          <p:cNvSpPr>
            <a:spLocks noChangeShapeType="1"/>
          </p:cNvSpPr>
          <p:nvPr/>
        </p:nvSpPr>
        <p:spPr bwMode="auto">
          <a:xfrm>
            <a:off x="3255963" y="27178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40" name="Line 276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41" name="Line 277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42" name="Line 278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43" name="Line 279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44" name="Line 280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45" name="Line 281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46" name="Line 282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47" name="Line 283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48" name="Line 284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49" name="Line 285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50" name="Line 286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51" name="Line 287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52" name="Line 288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53" name="Line 289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54" name="Line 290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55" name="Line 291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56" name="Line 292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57" name="Line 293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58" name="Line 294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59" name="Line 295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60" name="Line 296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61" name="Line 297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62" name="Line 298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63" name="Line 299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64" name="Line 300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65" name="Line 301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66" name="Line 302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67" name="Line 303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68" name="Line 304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69" name="Line 305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70" name="Line 306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71" name="Line 307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72" name="Line 308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73" name="Line 309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74" name="Line 310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75" name="Line 311"/>
          <p:cNvSpPr>
            <a:spLocks noChangeShapeType="1"/>
          </p:cNvSpPr>
          <p:nvPr/>
        </p:nvSpPr>
        <p:spPr bwMode="auto">
          <a:xfrm flipH="1" flipV="1">
            <a:off x="1579563" y="5473700"/>
            <a:ext cx="566737" cy="5619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76" name="Line 312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77" name="Line 313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78" name="Line 314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79" name="Line 315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80" name="Line 316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81" name="Oval 317"/>
          <p:cNvSpPr>
            <a:spLocks noChangeArrowheads="1"/>
          </p:cNvSpPr>
          <p:nvPr/>
        </p:nvSpPr>
        <p:spPr bwMode="auto">
          <a:xfrm>
            <a:off x="5626100" y="3556000"/>
            <a:ext cx="533400" cy="533400"/>
          </a:xfrm>
          <a:prstGeom prst="ellips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82" name="Oval 318"/>
          <p:cNvSpPr>
            <a:spLocks noChangeArrowheads="1"/>
          </p:cNvSpPr>
          <p:nvPr/>
        </p:nvSpPr>
        <p:spPr bwMode="auto">
          <a:xfrm>
            <a:off x="5554663" y="3659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83" name="Oval 319"/>
          <p:cNvSpPr>
            <a:spLocks noChangeArrowheads="1"/>
          </p:cNvSpPr>
          <p:nvPr/>
        </p:nvSpPr>
        <p:spPr bwMode="auto">
          <a:xfrm>
            <a:off x="5859463" y="41433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84" name="Oval 320"/>
          <p:cNvSpPr>
            <a:spLocks noChangeArrowheads="1"/>
          </p:cNvSpPr>
          <p:nvPr/>
        </p:nvSpPr>
        <p:spPr bwMode="auto">
          <a:xfrm>
            <a:off x="5724525" y="3471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85" name="Oval 321"/>
          <p:cNvSpPr>
            <a:spLocks noChangeArrowheads="1"/>
          </p:cNvSpPr>
          <p:nvPr/>
        </p:nvSpPr>
        <p:spPr bwMode="auto">
          <a:xfrm>
            <a:off x="5591175" y="358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86" name="Oval 322"/>
          <p:cNvSpPr>
            <a:spLocks noChangeArrowheads="1"/>
          </p:cNvSpPr>
          <p:nvPr/>
        </p:nvSpPr>
        <p:spPr bwMode="auto">
          <a:xfrm>
            <a:off x="5657850" y="3517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87" name="Oval 323"/>
          <p:cNvSpPr>
            <a:spLocks noChangeArrowheads="1"/>
          </p:cNvSpPr>
          <p:nvPr/>
        </p:nvSpPr>
        <p:spPr bwMode="auto">
          <a:xfrm>
            <a:off x="5846763" y="34512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88" name="Line 324"/>
          <p:cNvSpPr>
            <a:spLocks noChangeShapeType="1"/>
          </p:cNvSpPr>
          <p:nvPr/>
        </p:nvSpPr>
        <p:spPr bwMode="auto">
          <a:xfrm>
            <a:off x="5049838" y="2603500"/>
            <a:ext cx="901700" cy="960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89" name="Line 325"/>
          <p:cNvSpPr>
            <a:spLocks noChangeShapeType="1"/>
          </p:cNvSpPr>
          <p:nvPr/>
        </p:nvSpPr>
        <p:spPr bwMode="auto">
          <a:xfrm>
            <a:off x="5016500" y="2659063"/>
            <a:ext cx="808038" cy="904875"/>
          </a:xfrm>
          <a:prstGeom prst="line">
            <a:avLst/>
          </a:prstGeom>
          <a:noFill/>
          <a:ln w="317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90" name="Line 326"/>
          <p:cNvSpPr>
            <a:spLocks noChangeShapeType="1"/>
          </p:cNvSpPr>
          <p:nvPr/>
        </p:nvSpPr>
        <p:spPr bwMode="auto">
          <a:xfrm>
            <a:off x="4965700" y="2713038"/>
            <a:ext cx="7747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91" name="Line 327"/>
          <p:cNvSpPr>
            <a:spLocks noChangeShapeType="1"/>
          </p:cNvSpPr>
          <p:nvPr/>
        </p:nvSpPr>
        <p:spPr bwMode="auto">
          <a:xfrm>
            <a:off x="4910138" y="2738438"/>
            <a:ext cx="766762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92" name="Line 328"/>
          <p:cNvSpPr>
            <a:spLocks noChangeShapeType="1"/>
          </p:cNvSpPr>
          <p:nvPr/>
        </p:nvSpPr>
        <p:spPr bwMode="auto">
          <a:xfrm>
            <a:off x="4827588" y="2735263"/>
            <a:ext cx="806450" cy="998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93" name="Line 329"/>
          <p:cNvSpPr>
            <a:spLocks noChangeShapeType="1"/>
          </p:cNvSpPr>
          <p:nvPr/>
        </p:nvSpPr>
        <p:spPr bwMode="auto">
          <a:xfrm flipH="1">
            <a:off x="5265738" y="3894138"/>
            <a:ext cx="368300" cy="127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94" name="Line 330"/>
          <p:cNvSpPr>
            <a:spLocks noChangeShapeType="1"/>
          </p:cNvSpPr>
          <p:nvPr/>
        </p:nvSpPr>
        <p:spPr bwMode="auto">
          <a:xfrm flipH="1">
            <a:off x="5326063" y="3979863"/>
            <a:ext cx="350837" cy="119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95" name="Line 331"/>
          <p:cNvSpPr>
            <a:spLocks noChangeShapeType="1"/>
          </p:cNvSpPr>
          <p:nvPr/>
        </p:nvSpPr>
        <p:spPr bwMode="auto">
          <a:xfrm flipH="1">
            <a:off x="5389563" y="4030663"/>
            <a:ext cx="350837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96" name="Line 332"/>
          <p:cNvSpPr>
            <a:spLocks noChangeShapeType="1"/>
          </p:cNvSpPr>
          <p:nvPr/>
        </p:nvSpPr>
        <p:spPr bwMode="auto">
          <a:xfrm flipH="1">
            <a:off x="5453063" y="4081463"/>
            <a:ext cx="365125" cy="1133475"/>
          </a:xfrm>
          <a:prstGeom prst="line">
            <a:avLst/>
          </a:prstGeom>
          <a:noFill/>
          <a:ln w="317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97" name="Line 333"/>
          <p:cNvSpPr>
            <a:spLocks noChangeShapeType="1"/>
          </p:cNvSpPr>
          <p:nvPr/>
        </p:nvSpPr>
        <p:spPr bwMode="auto">
          <a:xfrm flipH="1">
            <a:off x="5499100" y="4084638"/>
            <a:ext cx="4191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98" name="Oval 334"/>
          <p:cNvSpPr>
            <a:spLocks noChangeArrowheads="1"/>
          </p:cNvSpPr>
          <p:nvPr/>
        </p:nvSpPr>
        <p:spPr bwMode="auto">
          <a:xfrm>
            <a:off x="5322888" y="5080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99" name="Oval 335"/>
          <p:cNvSpPr>
            <a:spLocks noChangeArrowheads="1"/>
          </p:cNvSpPr>
          <p:nvPr/>
        </p:nvSpPr>
        <p:spPr bwMode="auto">
          <a:xfrm>
            <a:off x="5384800" y="5092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200" name="Oval 336"/>
          <p:cNvSpPr>
            <a:spLocks noChangeArrowheads="1"/>
          </p:cNvSpPr>
          <p:nvPr/>
        </p:nvSpPr>
        <p:spPr bwMode="auto">
          <a:xfrm>
            <a:off x="5256213" y="5084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201" name="Oval 337"/>
          <p:cNvSpPr>
            <a:spLocks noChangeArrowheads="1"/>
          </p:cNvSpPr>
          <p:nvPr/>
        </p:nvSpPr>
        <p:spPr bwMode="auto">
          <a:xfrm>
            <a:off x="5030788" y="5383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202" name="Oval 338"/>
          <p:cNvSpPr>
            <a:spLocks noChangeArrowheads="1"/>
          </p:cNvSpPr>
          <p:nvPr/>
        </p:nvSpPr>
        <p:spPr bwMode="auto">
          <a:xfrm>
            <a:off x="5445125" y="5132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203" name="Text Box 339"/>
          <p:cNvSpPr txBox="1">
            <a:spLocks noChangeArrowheads="1"/>
          </p:cNvSpPr>
          <p:nvPr/>
        </p:nvSpPr>
        <p:spPr bwMode="auto">
          <a:xfrm>
            <a:off x="0" y="804863"/>
            <a:ext cx="88979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Rigid Cluster Decomposition</a:t>
            </a:r>
            <a:r>
              <a:rPr lang="en-US" b="1">
                <a:solidFill>
                  <a:srgbClr val="FF0000"/>
                </a:solidFill>
              </a:rPr>
              <a:t>                             Apply auxiliary external constraint</a:t>
            </a:r>
          </a:p>
        </p:txBody>
      </p:sp>
      <p:sp>
        <p:nvSpPr>
          <p:cNvPr id="165204" name="Line 340"/>
          <p:cNvSpPr>
            <a:spLocks noChangeShapeType="1"/>
          </p:cNvSpPr>
          <p:nvPr/>
        </p:nvSpPr>
        <p:spPr bwMode="auto">
          <a:xfrm flipV="1">
            <a:off x="4030663" y="2552700"/>
            <a:ext cx="638175" cy="173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205" name="Line 341"/>
          <p:cNvSpPr>
            <a:spLocks noChangeShapeType="1"/>
          </p:cNvSpPr>
          <p:nvPr/>
        </p:nvSpPr>
        <p:spPr bwMode="auto">
          <a:xfrm flipV="1">
            <a:off x="4119563" y="2608263"/>
            <a:ext cx="55880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206" name="Line 342"/>
          <p:cNvSpPr>
            <a:spLocks noChangeShapeType="1"/>
          </p:cNvSpPr>
          <p:nvPr/>
        </p:nvSpPr>
        <p:spPr bwMode="auto">
          <a:xfrm flipV="1">
            <a:off x="4165600" y="2662238"/>
            <a:ext cx="533400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207" name="Line 343"/>
          <p:cNvSpPr>
            <a:spLocks noChangeShapeType="1"/>
          </p:cNvSpPr>
          <p:nvPr/>
        </p:nvSpPr>
        <p:spPr bwMode="auto">
          <a:xfrm flipV="1">
            <a:off x="4194175" y="2703513"/>
            <a:ext cx="5461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208" name="Line 344"/>
          <p:cNvSpPr>
            <a:spLocks noChangeShapeType="1"/>
          </p:cNvSpPr>
          <p:nvPr/>
        </p:nvSpPr>
        <p:spPr bwMode="auto">
          <a:xfrm flipH="1">
            <a:off x="4191000" y="2735263"/>
            <a:ext cx="614363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5209" name="Group 345"/>
          <p:cNvGrpSpPr>
            <a:grpSpLocks/>
          </p:cNvGrpSpPr>
          <p:nvPr/>
        </p:nvGrpSpPr>
        <p:grpSpPr bwMode="auto">
          <a:xfrm>
            <a:off x="4746625" y="2425700"/>
            <a:ext cx="234950" cy="247650"/>
            <a:chOff x="292" y="828"/>
            <a:chExt cx="148" cy="156"/>
          </a:xfrm>
        </p:grpSpPr>
        <p:sp>
          <p:nvSpPr>
            <p:cNvPr id="165210" name="Oval 34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11" name="Oval 34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12" name="Oval 34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13" name="Oval 34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14" name="Oval 35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15" name="Oval 35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5216" name="Line 352"/>
          <p:cNvSpPr>
            <a:spLocks noChangeShapeType="1"/>
          </p:cNvSpPr>
          <p:nvPr/>
        </p:nvSpPr>
        <p:spPr bwMode="auto">
          <a:xfrm flipV="1">
            <a:off x="3968750" y="2692400"/>
            <a:ext cx="869950" cy="1079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217" name="Oval 353"/>
          <p:cNvSpPr>
            <a:spLocks noChangeArrowheads="1"/>
          </p:cNvSpPr>
          <p:nvPr/>
        </p:nvSpPr>
        <p:spPr bwMode="auto">
          <a:xfrm>
            <a:off x="3206750" y="2190750"/>
            <a:ext cx="3543300" cy="3543300"/>
          </a:xfrm>
          <a:prstGeom prst="ellipse">
            <a:avLst/>
          </a:prstGeom>
          <a:noFill/>
          <a:ln w="444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218" name="Text Box 354"/>
          <p:cNvSpPr txBox="1">
            <a:spLocks noChangeArrowheads="1"/>
          </p:cNvSpPr>
          <p:nvPr/>
        </p:nvSpPr>
        <p:spPr bwMode="auto">
          <a:xfrm>
            <a:off x="4352925" y="3541713"/>
            <a:ext cx="882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171B8C"/>
                </a:solidFill>
              </a:rPr>
              <a:t>Rigid</a:t>
            </a:r>
          </a:p>
          <a:p>
            <a:pPr algn="ctr"/>
            <a:r>
              <a:rPr lang="en-US" b="1">
                <a:solidFill>
                  <a:srgbClr val="171B8C"/>
                </a:solidFill>
              </a:rPr>
              <a:t>region</a:t>
            </a:r>
          </a:p>
        </p:txBody>
      </p:sp>
      <p:sp>
        <p:nvSpPr>
          <p:cNvPr id="355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56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927" name="Group 15"/>
          <p:cNvGrpSpPr>
            <a:grpSpLocks/>
          </p:cNvGrpSpPr>
          <p:nvPr/>
        </p:nvGrpSpPr>
        <p:grpSpPr bwMode="auto">
          <a:xfrm>
            <a:off x="1158875" y="1211263"/>
            <a:ext cx="6942138" cy="4981575"/>
            <a:chOff x="1603" y="1395"/>
            <a:chExt cx="1956" cy="1404"/>
          </a:xfrm>
        </p:grpSpPr>
        <p:pic>
          <p:nvPicPr>
            <p:cNvPr id="166915" name="Picture 3" descr="Ring_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879" y="1119"/>
              <a:ext cx="1404" cy="1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917" name="Oval 5"/>
            <p:cNvSpPr>
              <a:spLocks noChangeArrowheads="1"/>
            </p:cNvSpPr>
            <p:nvPr/>
          </p:nvSpPr>
          <p:spPr bwMode="auto">
            <a:xfrm rot="5400000">
              <a:off x="2571" y="1725"/>
              <a:ext cx="102" cy="10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18" name="Oval 6"/>
            <p:cNvSpPr>
              <a:spLocks noChangeArrowheads="1"/>
            </p:cNvSpPr>
            <p:nvPr/>
          </p:nvSpPr>
          <p:spPr bwMode="auto">
            <a:xfrm rot="5400000">
              <a:off x="2348" y="1811"/>
              <a:ext cx="102" cy="10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19" name="Oval 7"/>
            <p:cNvSpPr>
              <a:spLocks noChangeArrowheads="1"/>
            </p:cNvSpPr>
            <p:nvPr/>
          </p:nvSpPr>
          <p:spPr bwMode="auto">
            <a:xfrm rot="5400000">
              <a:off x="2304" y="2087"/>
              <a:ext cx="102" cy="10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20" name="Oval 8"/>
            <p:cNvSpPr>
              <a:spLocks noChangeArrowheads="1"/>
            </p:cNvSpPr>
            <p:nvPr/>
          </p:nvSpPr>
          <p:spPr bwMode="auto">
            <a:xfrm rot="5400000">
              <a:off x="2660" y="2447"/>
              <a:ext cx="102" cy="10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21" name="Oval 9"/>
            <p:cNvSpPr>
              <a:spLocks noChangeArrowheads="1"/>
            </p:cNvSpPr>
            <p:nvPr/>
          </p:nvSpPr>
          <p:spPr bwMode="auto">
            <a:xfrm rot="5400000">
              <a:off x="2436" y="2311"/>
              <a:ext cx="102" cy="10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22" name="Oval 10"/>
            <p:cNvSpPr>
              <a:spLocks noChangeArrowheads="1"/>
            </p:cNvSpPr>
            <p:nvPr/>
          </p:nvSpPr>
          <p:spPr bwMode="auto">
            <a:xfrm rot="5400000">
              <a:off x="3166" y="2029"/>
              <a:ext cx="102" cy="10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23" name="Oval 11"/>
            <p:cNvSpPr>
              <a:spLocks noChangeArrowheads="1"/>
            </p:cNvSpPr>
            <p:nvPr/>
          </p:nvSpPr>
          <p:spPr bwMode="auto">
            <a:xfrm rot="5400000">
              <a:off x="3074" y="2265"/>
              <a:ext cx="102" cy="10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24" name="Oval 12"/>
            <p:cNvSpPr>
              <a:spLocks noChangeArrowheads="1"/>
            </p:cNvSpPr>
            <p:nvPr/>
          </p:nvSpPr>
          <p:spPr bwMode="auto">
            <a:xfrm rot="5400000">
              <a:off x="2800" y="2215"/>
              <a:ext cx="102" cy="10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25" name="Oval 13"/>
            <p:cNvSpPr>
              <a:spLocks noChangeArrowheads="1"/>
            </p:cNvSpPr>
            <p:nvPr/>
          </p:nvSpPr>
          <p:spPr bwMode="auto">
            <a:xfrm rot="5400000">
              <a:off x="2758" y="1935"/>
              <a:ext cx="102" cy="10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26" name="Oval 14"/>
            <p:cNvSpPr>
              <a:spLocks noChangeArrowheads="1"/>
            </p:cNvSpPr>
            <p:nvPr/>
          </p:nvSpPr>
          <p:spPr bwMode="auto">
            <a:xfrm rot="5400000">
              <a:off x="2982" y="1855"/>
              <a:ext cx="102" cy="10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6928" name="Text Box 16"/>
          <p:cNvSpPr txBox="1">
            <a:spLocks noChangeArrowheads="1"/>
          </p:cNvSpPr>
          <p:nvPr/>
        </p:nvSpPr>
        <p:spPr bwMode="auto">
          <a:xfrm>
            <a:off x="1655763" y="693738"/>
            <a:ext cx="6051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66930" name="Text Box 18"/>
          <p:cNvSpPr txBox="1">
            <a:spLocks noChangeArrowheads="1"/>
          </p:cNvSpPr>
          <p:nvPr/>
        </p:nvSpPr>
        <p:spPr bwMode="auto">
          <a:xfrm>
            <a:off x="492125" y="792163"/>
            <a:ext cx="84058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Each Rigid Body (circle) can belong to one and only one rigid substructure</a:t>
            </a:r>
          </a:p>
        </p:txBody>
      </p:sp>
      <p:sp>
        <p:nvSpPr>
          <p:cNvPr id="17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18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Oval 2"/>
          <p:cNvSpPr>
            <a:spLocks noChangeArrowheads="1"/>
          </p:cNvSpPr>
          <p:nvPr/>
        </p:nvSpPr>
        <p:spPr bwMode="auto">
          <a:xfrm rot="5278555">
            <a:off x="7333457" y="2289968"/>
            <a:ext cx="361950" cy="3603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39" name="Oval 3"/>
          <p:cNvSpPr>
            <a:spLocks noChangeArrowheads="1"/>
          </p:cNvSpPr>
          <p:nvPr/>
        </p:nvSpPr>
        <p:spPr bwMode="auto">
          <a:xfrm rot="5278555">
            <a:off x="6429375" y="1598613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0" name="Oval 4"/>
          <p:cNvSpPr>
            <a:spLocks noChangeArrowheads="1"/>
          </p:cNvSpPr>
          <p:nvPr/>
        </p:nvSpPr>
        <p:spPr bwMode="auto">
          <a:xfrm rot="5278555">
            <a:off x="5370513" y="1657350"/>
            <a:ext cx="361950" cy="3619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1" name="Oval 5"/>
          <p:cNvSpPr>
            <a:spLocks noChangeArrowheads="1"/>
          </p:cNvSpPr>
          <p:nvPr/>
        </p:nvSpPr>
        <p:spPr bwMode="auto">
          <a:xfrm rot="5278555">
            <a:off x="4292600" y="1492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2" name="Oval 6"/>
          <p:cNvSpPr>
            <a:spLocks noChangeArrowheads="1"/>
          </p:cNvSpPr>
          <p:nvPr/>
        </p:nvSpPr>
        <p:spPr bwMode="auto">
          <a:xfrm rot="5278555">
            <a:off x="3219450" y="11699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3" name="Oval 7"/>
          <p:cNvSpPr>
            <a:spLocks noChangeArrowheads="1"/>
          </p:cNvSpPr>
          <p:nvPr/>
        </p:nvSpPr>
        <p:spPr bwMode="auto">
          <a:xfrm rot="5278555">
            <a:off x="2164556" y="1410494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4" name="Oval 8"/>
          <p:cNvSpPr>
            <a:spLocks noChangeArrowheads="1"/>
          </p:cNvSpPr>
          <p:nvPr/>
        </p:nvSpPr>
        <p:spPr bwMode="auto">
          <a:xfrm rot="5278555">
            <a:off x="2901156" y="2423319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5" name="Oval 9"/>
          <p:cNvSpPr>
            <a:spLocks noChangeArrowheads="1"/>
          </p:cNvSpPr>
          <p:nvPr/>
        </p:nvSpPr>
        <p:spPr bwMode="auto">
          <a:xfrm rot="5278555">
            <a:off x="1490663" y="21113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6" name="Oval 10"/>
          <p:cNvSpPr>
            <a:spLocks noChangeArrowheads="1"/>
          </p:cNvSpPr>
          <p:nvPr/>
        </p:nvSpPr>
        <p:spPr bwMode="auto">
          <a:xfrm rot="5278555">
            <a:off x="2220119" y="2967832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7" name="Oval 11"/>
          <p:cNvSpPr>
            <a:spLocks noChangeArrowheads="1"/>
          </p:cNvSpPr>
          <p:nvPr/>
        </p:nvSpPr>
        <p:spPr bwMode="auto">
          <a:xfrm rot="5278555">
            <a:off x="2074069" y="3874294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8" name="Oval 12"/>
          <p:cNvSpPr>
            <a:spLocks noChangeArrowheads="1"/>
          </p:cNvSpPr>
          <p:nvPr/>
        </p:nvSpPr>
        <p:spPr bwMode="auto">
          <a:xfrm rot="5278555">
            <a:off x="1159669" y="3004344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9" name="Oval 13"/>
          <p:cNvSpPr>
            <a:spLocks noChangeArrowheads="1"/>
          </p:cNvSpPr>
          <p:nvPr/>
        </p:nvSpPr>
        <p:spPr bwMode="auto">
          <a:xfrm rot="5278555">
            <a:off x="2282031" y="472678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50" name="Oval 14"/>
          <p:cNvSpPr>
            <a:spLocks noChangeArrowheads="1"/>
          </p:cNvSpPr>
          <p:nvPr/>
        </p:nvSpPr>
        <p:spPr bwMode="auto">
          <a:xfrm rot="5278555">
            <a:off x="1019175" y="40703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51" name="Oval 15"/>
          <p:cNvSpPr>
            <a:spLocks noChangeArrowheads="1"/>
          </p:cNvSpPr>
          <p:nvPr/>
        </p:nvSpPr>
        <p:spPr bwMode="auto">
          <a:xfrm rot="5278555">
            <a:off x="1416050" y="5094288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52" name="Oval 16"/>
          <p:cNvSpPr>
            <a:spLocks noChangeArrowheads="1"/>
          </p:cNvSpPr>
          <p:nvPr/>
        </p:nvSpPr>
        <p:spPr bwMode="auto">
          <a:xfrm rot="5278555">
            <a:off x="2139950" y="577056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53" name="Oval 17"/>
          <p:cNvSpPr>
            <a:spLocks noChangeArrowheads="1"/>
          </p:cNvSpPr>
          <p:nvPr/>
        </p:nvSpPr>
        <p:spPr bwMode="auto">
          <a:xfrm rot="5278555">
            <a:off x="3213100" y="609282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54" name="Oval 18"/>
          <p:cNvSpPr>
            <a:spLocks noChangeArrowheads="1"/>
          </p:cNvSpPr>
          <p:nvPr/>
        </p:nvSpPr>
        <p:spPr bwMode="auto">
          <a:xfrm rot="5278555">
            <a:off x="4436269" y="586978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55" name="Oval 19"/>
          <p:cNvSpPr>
            <a:spLocks noChangeArrowheads="1"/>
          </p:cNvSpPr>
          <p:nvPr/>
        </p:nvSpPr>
        <p:spPr bwMode="auto">
          <a:xfrm rot="5278555">
            <a:off x="7945438" y="5226050"/>
            <a:ext cx="382588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56" name="Oval 20"/>
          <p:cNvSpPr>
            <a:spLocks noChangeArrowheads="1"/>
          </p:cNvSpPr>
          <p:nvPr/>
        </p:nvSpPr>
        <p:spPr bwMode="auto">
          <a:xfrm rot="5278555">
            <a:off x="7085807" y="5776119"/>
            <a:ext cx="382587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57" name="Oval 21"/>
          <p:cNvSpPr>
            <a:spLocks noChangeArrowheads="1"/>
          </p:cNvSpPr>
          <p:nvPr/>
        </p:nvSpPr>
        <p:spPr bwMode="auto">
          <a:xfrm rot="5278555">
            <a:off x="6019800" y="5654675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58" name="Oval 22"/>
          <p:cNvSpPr>
            <a:spLocks noChangeArrowheads="1"/>
          </p:cNvSpPr>
          <p:nvPr/>
        </p:nvSpPr>
        <p:spPr bwMode="auto">
          <a:xfrm rot="5278555">
            <a:off x="7871619" y="3128169"/>
            <a:ext cx="384175" cy="3825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59" name="Oval 23"/>
          <p:cNvSpPr>
            <a:spLocks noChangeArrowheads="1"/>
          </p:cNvSpPr>
          <p:nvPr/>
        </p:nvSpPr>
        <p:spPr bwMode="auto">
          <a:xfrm rot="5278555">
            <a:off x="8089900" y="4159250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60" name="Oval 24"/>
          <p:cNvSpPr>
            <a:spLocks noChangeArrowheads="1"/>
          </p:cNvSpPr>
          <p:nvPr/>
        </p:nvSpPr>
        <p:spPr bwMode="auto">
          <a:xfrm rot="5278555">
            <a:off x="4672013" y="23606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61" name="Oval 25"/>
          <p:cNvSpPr>
            <a:spLocks noChangeArrowheads="1"/>
          </p:cNvSpPr>
          <p:nvPr/>
        </p:nvSpPr>
        <p:spPr bwMode="auto">
          <a:xfrm rot="5278555">
            <a:off x="3816350" y="2728913"/>
            <a:ext cx="384175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62" name="Oval 26"/>
          <p:cNvSpPr>
            <a:spLocks noChangeArrowheads="1"/>
          </p:cNvSpPr>
          <p:nvPr/>
        </p:nvSpPr>
        <p:spPr bwMode="auto">
          <a:xfrm rot="5278555">
            <a:off x="3674269" y="3818731"/>
            <a:ext cx="382588" cy="3841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63" name="Oval 27"/>
          <p:cNvSpPr>
            <a:spLocks noChangeArrowheads="1"/>
          </p:cNvSpPr>
          <p:nvPr/>
        </p:nvSpPr>
        <p:spPr bwMode="auto">
          <a:xfrm rot="5278555">
            <a:off x="5120481" y="5168107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64" name="Oval 28"/>
          <p:cNvSpPr>
            <a:spLocks noChangeArrowheads="1"/>
          </p:cNvSpPr>
          <p:nvPr/>
        </p:nvSpPr>
        <p:spPr bwMode="auto">
          <a:xfrm rot="5278555">
            <a:off x="4244181" y="4656932"/>
            <a:ext cx="384175" cy="382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66" name="Oval 30"/>
          <p:cNvSpPr>
            <a:spLocks noChangeArrowheads="1"/>
          </p:cNvSpPr>
          <p:nvPr/>
        </p:nvSpPr>
        <p:spPr bwMode="auto">
          <a:xfrm>
            <a:off x="2562225" y="1489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67" name="Oval 31"/>
          <p:cNvSpPr>
            <a:spLocks noChangeArrowheads="1"/>
          </p:cNvSpPr>
          <p:nvPr/>
        </p:nvSpPr>
        <p:spPr bwMode="auto">
          <a:xfrm>
            <a:off x="2085975" y="1593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68" name="Oval 32"/>
          <p:cNvSpPr>
            <a:spLocks noChangeArrowheads="1"/>
          </p:cNvSpPr>
          <p:nvPr/>
        </p:nvSpPr>
        <p:spPr bwMode="auto">
          <a:xfrm>
            <a:off x="2586038" y="15716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69" name="Oval 33"/>
          <p:cNvSpPr>
            <a:spLocks noChangeArrowheads="1"/>
          </p:cNvSpPr>
          <p:nvPr/>
        </p:nvSpPr>
        <p:spPr bwMode="auto">
          <a:xfrm>
            <a:off x="2154238" y="1744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70" name="Oval 34"/>
          <p:cNvSpPr>
            <a:spLocks noChangeArrowheads="1"/>
          </p:cNvSpPr>
          <p:nvPr/>
        </p:nvSpPr>
        <p:spPr bwMode="auto">
          <a:xfrm>
            <a:off x="2092325" y="1684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71" name="Oval 35"/>
          <p:cNvSpPr>
            <a:spLocks noChangeArrowheads="1"/>
          </p:cNvSpPr>
          <p:nvPr/>
        </p:nvSpPr>
        <p:spPr bwMode="auto">
          <a:xfrm>
            <a:off x="2566988" y="1655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72" name="Oval 36"/>
          <p:cNvSpPr>
            <a:spLocks noChangeArrowheads="1"/>
          </p:cNvSpPr>
          <p:nvPr/>
        </p:nvSpPr>
        <p:spPr bwMode="auto">
          <a:xfrm>
            <a:off x="3632200" y="1401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73" name="Oval 37"/>
          <p:cNvSpPr>
            <a:spLocks noChangeArrowheads="1"/>
          </p:cNvSpPr>
          <p:nvPr/>
        </p:nvSpPr>
        <p:spPr bwMode="auto">
          <a:xfrm>
            <a:off x="3171825" y="1198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74" name="Oval 38"/>
          <p:cNvSpPr>
            <a:spLocks noChangeArrowheads="1"/>
          </p:cNvSpPr>
          <p:nvPr/>
        </p:nvSpPr>
        <p:spPr bwMode="auto">
          <a:xfrm>
            <a:off x="3614738" y="1470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75" name="Oval 39"/>
          <p:cNvSpPr>
            <a:spLocks noChangeArrowheads="1"/>
          </p:cNvSpPr>
          <p:nvPr/>
        </p:nvSpPr>
        <p:spPr bwMode="auto">
          <a:xfrm>
            <a:off x="3651250" y="1312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76" name="Oval 40"/>
          <p:cNvSpPr>
            <a:spLocks noChangeArrowheads="1"/>
          </p:cNvSpPr>
          <p:nvPr/>
        </p:nvSpPr>
        <p:spPr bwMode="auto">
          <a:xfrm>
            <a:off x="3136900" y="12906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77" name="Oval 41"/>
          <p:cNvSpPr>
            <a:spLocks noChangeArrowheads="1"/>
          </p:cNvSpPr>
          <p:nvPr/>
        </p:nvSpPr>
        <p:spPr bwMode="auto">
          <a:xfrm>
            <a:off x="3560763" y="152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78" name="Oval 42"/>
          <p:cNvSpPr>
            <a:spLocks noChangeArrowheads="1"/>
          </p:cNvSpPr>
          <p:nvPr/>
        </p:nvSpPr>
        <p:spPr bwMode="auto">
          <a:xfrm>
            <a:off x="1901825" y="2208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79" name="Oval 43"/>
          <p:cNvSpPr>
            <a:spLocks noChangeArrowheads="1"/>
          </p:cNvSpPr>
          <p:nvPr/>
        </p:nvSpPr>
        <p:spPr bwMode="auto">
          <a:xfrm>
            <a:off x="1422400" y="2378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80" name="Oval 44"/>
          <p:cNvSpPr>
            <a:spLocks noChangeArrowheads="1"/>
          </p:cNvSpPr>
          <p:nvPr/>
        </p:nvSpPr>
        <p:spPr bwMode="auto">
          <a:xfrm>
            <a:off x="1593850" y="252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81" name="Oval 45"/>
          <p:cNvSpPr>
            <a:spLocks noChangeArrowheads="1"/>
          </p:cNvSpPr>
          <p:nvPr/>
        </p:nvSpPr>
        <p:spPr bwMode="auto">
          <a:xfrm>
            <a:off x="1463675" y="24399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82" name="Oval 46"/>
          <p:cNvSpPr>
            <a:spLocks noChangeArrowheads="1"/>
          </p:cNvSpPr>
          <p:nvPr/>
        </p:nvSpPr>
        <p:spPr bwMode="auto">
          <a:xfrm>
            <a:off x="1524000" y="2501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83" name="Oval 47"/>
          <p:cNvSpPr>
            <a:spLocks noChangeArrowheads="1"/>
          </p:cNvSpPr>
          <p:nvPr/>
        </p:nvSpPr>
        <p:spPr bwMode="auto">
          <a:xfrm>
            <a:off x="1865313" y="2152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84" name="Oval 48"/>
          <p:cNvSpPr>
            <a:spLocks noChangeArrowheads="1"/>
          </p:cNvSpPr>
          <p:nvPr/>
        </p:nvSpPr>
        <p:spPr bwMode="auto">
          <a:xfrm>
            <a:off x="1357313" y="3441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85" name="Oval 49"/>
          <p:cNvSpPr>
            <a:spLocks noChangeArrowheads="1"/>
          </p:cNvSpPr>
          <p:nvPr/>
        </p:nvSpPr>
        <p:spPr bwMode="auto">
          <a:xfrm>
            <a:off x="1139825" y="33655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86" name="Oval 50"/>
          <p:cNvSpPr>
            <a:spLocks noChangeArrowheads="1"/>
          </p:cNvSpPr>
          <p:nvPr/>
        </p:nvSpPr>
        <p:spPr bwMode="auto">
          <a:xfrm>
            <a:off x="1400175" y="3511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87" name="Oval 51"/>
          <p:cNvSpPr>
            <a:spLocks noChangeArrowheads="1"/>
          </p:cNvSpPr>
          <p:nvPr/>
        </p:nvSpPr>
        <p:spPr bwMode="auto">
          <a:xfrm>
            <a:off x="1201738" y="3425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88" name="Oval 52"/>
          <p:cNvSpPr>
            <a:spLocks noChangeArrowheads="1"/>
          </p:cNvSpPr>
          <p:nvPr/>
        </p:nvSpPr>
        <p:spPr bwMode="auto">
          <a:xfrm>
            <a:off x="1274763" y="3416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89" name="Oval 53"/>
          <p:cNvSpPr>
            <a:spLocks noChangeArrowheads="1"/>
          </p:cNvSpPr>
          <p:nvPr/>
        </p:nvSpPr>
        <p:spPr bwMode="auto">
          <a:xfrm>
            <a:off x="1520825" y="2989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90" name="Oval 54"/>
          <p:cNvSpPr>
            <a:spLocks noChangeArrowheads="1"/>
          </p:cNvSpPr>
          <p:nvPr/>
        </p:nvSpPr>
        <p:spPr bwMode="auto">
          <a:xfrm>
            <a:off x="3313113" y="2640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91" name="Oval 55"/>
          <p:cNvSpPr>
            <a:spLocks noChangeArrowheads="1"/>
          </p:cNvSpPr>
          <p:nvPr/>
        </p:nvSpPr>
        <p:spPr bwMode="auto">
          <a:xfrm>
            <a:off x="3244850" y="27813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92" name="Oval 56"/>
          <p:cNvSpPr>
            <a:spLocks noChangeArrowheads="1"/>
          </p:cNvSpPr>
          <p:nvPr/>
        </p:nvSpPr>
        <p:spPr bwMode="auto">
          <a:xfrm>
            <a:off x="3278188" y="2705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93" name="Oval 57"/>
          <p:cNvSpPr>
            <a:spLocks noChangeArrowheads="1"/>
          </p:cNvSpPr>
          <p:nvPr/>
        </p:nvSpPr>
        <p:spPr bwMode="auto">
          <a:xfrm>
            <a:off x="3314700" y="2571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94" name="Oval 58"/>
          <p:cNvSpPr>
            <a:spLocks noChangeArrowheads="1"/>
          </p:cNvSpPr>
          <p:nvPr/>
        </p:nvSpPr>
        <p:spPr bwMode="auto">
          <a:xfrm>
            <a:off x="3294063" y="2487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95" name="Oval 59"/>
          <p:cNvSpPr>
            <a:spLocks noChangeArrowheads="1"/>
          </p:cNvSpPr>
          <p:nvPr/>
        </p:nvSpPr>
        <p:spPr bwMode="auto">
          <a:xfrm>
            <a:off x="2806700" y="2586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96" name="Oval 60"/>
          <p:cNvSpPr>
            <a:spLocks noChangeArrowheads="1"/>
          </p:cNvSpPr>
          <p:nvPr/>
        </p:nvSpPr>
        <p:spPr bwMode="auto">
          <a:xfrm>
            <a:off x="2197100" y="32972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97" name="Oval 61"/>
          <p:cNvSpPr>
            <a:spLocks noChangeArrowheads="1"/>
          </p:cNvSpPr>
          <p:nvPr/>
        </p:nvSpPr>
        <p:spPr bwMode="auto">
          <a:xfrm>
            <a:off x="2393950" y="3124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98" name="Oval 62"/>
          <p:cNvSpPr>
            <a:spLocks noChangeArrowheads="1"/>
          </p:cNvSpPr>
          <p:nvPr/>
        </p:nvSpPr>
        <p:spPr bwMode="auto">
          <a:xfrm>
            <a:off x="2592388" y="2987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99" name="Oval 63"/>
          <p:cNvSpPr>
            <a:spLocks noChangeArrowheads="1"/>
          </p:cNvSpPr>
          <p:nvPr/>
        </p:nvSpPr>
        <p:spPr bwMode="auto">
          <a:xfrm>
            <a:off x="2479675" y="29098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00" name="Oval 64"/>
          <p:cNvSpPr>
            <a:spLocks noChangeArrowheads="1"/>
          </p:cNvSpPr>
          <p:nvPr/>
        </p:nvSpPr>
        <p:spPr bwMode="auto">
          <a:xfrm>
            <a:off x="2543175" y="2938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01" name="Oval 65"/>
          <p:cNvSpPr>
            <a:spLocks noChangeArrowheads="1"/>
          </p:cNvSpPr>
          <p:nvPr/>
        </p:nvSpPr>
        <p:spPr bwMode="auto">
          <a:xfrm>
            <a:off x="2630488" y="30495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02" name="Oval 66"/>
          <p:cNvSpPr>
            <a:spLocks noChangeArrowheads="1"/>
          </p:cNvSpPr>
          <p:nvPr/>
        </p:nvSpPr>
        <p:spPr bwMode="auto">
          <a:xfrm>
            <a:off x="3851275" y="313531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03" name="Oval 67"/>
          <p:cNvSpPr>
            <a:spLocks noChangeArrowheads="1"/>
          </p:cNvSpPr>
          <p:nvPr/>
        </p:nvSpPr>
        <p:spPr bwMode="auto">
          <a:xfrm>
            <a:off x="4243388" y="29019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04" name="Oval 68"/>
          <p:cNvSpPr>
            <a:spLocks noChangeArrowheads="1"/>
          </p:cNvSpPr>
          <p:nvPr/>
        </p:nvSpPr>
        <p:spPr bwMode="auto">
          <a:xfrm>
            <a:off x="4271963" y="281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05" name="Oval 69"/>
          <p:cNvSpPr>
            <a:spLocks noChangeArrowheads="1"/>
          </p:cNvSpPr>
          <p:nvPr/>
        </p:nvSpPr>
        <p:spPr bwMode="auto">
          <a:xfrm>
            <a:off x="4170363" y="2719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06" name="Oval 70"/>
          <p:cNvSpPr>
            <a:spLocks noChangeArrowheads="1"/>
          </p:cNvSpPr>
          <p:nvPr/>
        </p:nvSpPr>
        <p:spPr bwMode="auto">
          <a:xfrm>
            <a:off x="4095750" y="26828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07" name="Oval 71"/>
          <p:cNvSpPr>
            <a:spLocks noChangeArrowheads="1"/>
          </p:cNvSpPr>
          <p:nvPr/>
        </p:nvSpPr>
        <p:spPr bwMode="auto">
          <a:xfrm>
            <a:off x="4192588" y="27797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08" name="Oval 72"/>
          <p:cNvSpPr>
            <a:spLocks noChangeArrowheads="1"/>
          </p:cNvSpPr>
          <p:nvPr/>
        </p:nvSpPr>
        <p:spPr bwMode="auto">
          <a:xfrm>
            <a:off x="4533900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09" name="Oval 73"/>
          <p:cNvSpPr>
            <a:spLocks noChangeArrowheads="1"/>
          </p:cNvSpPr>
          <p:nvPr/>
        </p:nvSpPr>
        <p:spPr bwMode="auto">
          <a:xfrm>
            <a:off x="4337050" y="14382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10" name="Oval 74"/>
          <p:cNvSpPr>
            <a:spLocks noChangeArrowheads="1"/>
          </p:cNvSpPr>
          <p:nvPr/>
        </p:nvSpPr>
        <p:spPr bwMode="auto">
          <a:xfrm>
            <a:off x="4470400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11" name="Oval 75"/>
          <p:cNvSpPr>
            <a:spLocks noChangeArrowheads="1"/>
          </p:cNvSpPr>
          <p:nvPr/>
        </p:nvSpPr>
        <p:spPr bwMode="auto">
          <a:xfrm>
            <a:off x="4606925" y="1917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12" name="Oval 76"/>
          <p:cNvSpPr>
            <a:spLocks noChangeArrowheads="1"/>
          </p:cNvSpPr>
          <p:nvPr/>
        </p:nvSpPr>
        <p:spPr bwMode="auto">
          <a:xfrm>
            <a:off x="4641850" y="1855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13" name="Oval 77"/>
          <p:cNvSpPr>
            <a:spLocks noChangeArrowheads="1"/>
          </p:cNvSpPr>
          <p:nvPr/>
        </p:nvSpPr>
        <p:spPr bwMode="auto">
          <a:xfrm>
            <a:off x="4676775" y="1778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14" name="Oval 78"/>
          <p:cNvSpPr>
            <a:spLocks noChangeArrowheads="1"/>
          </p:cNvSpPr>
          <p:nvPr/>
        </p:nvSpPr>
        <p:spPr bwMode="auto">
          <a:xfrm>
            <a:off x="5386388" y="2022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15" name="Oval 79"/>
          <p:cNvSpPr>
            <a:spLocks noChangeArrowheads="1"/>
          </p:cNvSpPr>
          <p:nvPr/>
        </p:nvSpPr>
        <p:spPr bwMode="auto">
          <a:xfrm>
            <a:off x="5289550" y="18637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16" name="Oval 80"/>
          <p:cNvSpPr>
            <a:spLocks noChangeArrowheads="1"/>
          </p:cNvSpPr>
          <p:nvPr/>
        </p:nvSpPr>
        <p:spPr bwMode="auto">
          <a:xfrm>
            <a:off x="5451475" y="20542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17" name="Oval 81"/>
          <p:cNvSpPr>
            <a:spLocks noChangeArrowheads="1"/>
          </p:cNvSpPr>
          <p:nvPr/>
        </p:nvSpPr>
        <p:spPr bwMode="auto">
          <a:xfrm>
            <a:off x="5313363" y="20097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18" name="Oval 82"/>
          <p:cNvSpPr>
            <a:spLocks noChangeArrowheads="1"/>
          </p:cNvSpPr>
          <p:nvPr/>
        </p:nvSpPr>
        <p:spPr bwMode="auto">
          <a:xfrm>
            <a:off x="5300663" y="1939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19" name="Oval 83"/>
          <p:cNvSpPr>
            <a:spLocks noChangeArrowheads="1"/>
          </p:cNvSpPr>
          <p:nvPr/>
        </p:nvSpPr>
        <p:spPr bwMode="auto">
          <a:xfrm>
            <a:off x="5757863" y="18923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20" name="Oval 84"/>
          <p:cNvSpPr>
            <a:spLocks noChangeArrowheads="1"/>
          </p:cNvSpPr>
          <p:nvPr/>
        </p:nvSpPr>
        <p:spPr bwMode="auto">
          <a:xfrm>
            <a:off x="6767513" y="19304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21" name="Oval 85"/>
          <p:cNvSpPr>
            <a:spLocks noChangeArrowheads="1"/>
          </p:cNvSpPr>
          <p:nvPr/>
        </p:nvSpPr>
        <p:spPr bwMode="auto">
          <a:xfrm>
            <a:off x="6391275" y="16065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22" name="Oval 86"/>
          <p:cNvSpPr>
            <a:spLocks noChangeArrowheads="1"/>
          </p:cNvSpPr>
          <p:nvPr/>
        </p:nvSpPr>
        <p:spPr bwMode="auto">
          <a:xfrm>
            <a:off x="6699250" y="1960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23" name="Oval 87"/>
          <p:cNvSpPr>
            <a:spLocks noChangeArrowheads="1"/>
          </p:cNvSpPr>
          <p:nvPr/>
        </p:nvSpPr>
        <p:spPr bwMode="auto">
          <a:xfrm>
            <a:off x="6329363" y="17875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24" name="Oval 88"/>
          <p:cNvSpPr>
            <a:spLocks noChangeArrowheads="1"/>
          </p:cNvSpPr>
          <p:nvPr/>
        </p:nvSpPr>
        <p:spPr bwMode="auto">
          <a:xfrm>
            <a:off x="6278563" y="17240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25" name="Oval 89"/>
          <p:cNvSpPr>
            <a:spLocks noChangeArrowheads="1"/>
          </p:cNvSpPr>
          <p:nvPr/>
        </p:nvSpPr>
        <p:spPr bwMode="auto">
          <a:xfrm>
            <a:off x="6337300" y="1663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26" name="Oval 90"/>
          <p:cNvSpPr>
            <a:spLocks noChangeArrowheads="1"/>
          </p:cNvSpPr>
          <p:nvPr/>
        </p:nvSpPr>
        <p:spPr bwMode="auto">
          <a:xfrm>
            <a:off x="3862388" y="3744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27" name="Oval 91"/>
          <p:cNvSpPr>
            <a:spLocks noChangeArrowheads="1"/>
          </p:cNvSpPr>
          <p:nvPr/>
        </p:nvSpPr>
        <p:spPr bwMode="auto">
          <a:xfrm>
            <a:off x="3714750" y="37560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28" name="Oval 92"/>
          <p:cNvSpPr>
            <a:spLocks noChangeArrowheads="1"/>
          </p:cNvSpPr>
          <p:nvPr/>
        </p:nvSpPr>
        <p:spPr bwMode="auto">
          <a:xfrm>
            <a:off x="3933825" y="3732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29" name="Oval 93"/>
          <p:cNvSpPr>
            <a:spLocks noChangeArrowheads="1"/>
          </p:cNvSpPr>
          <p:nvPr/>
        </p:nvSpPr>
        <p:spPr bwMode="auto">
          <a:xfrm>
            <a:off x="4027488" y="424815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30" name="Oval 94"/>
          <p:cNvSpPr>
            <a:spLocks noChangeArrowheads="1"/>
          </p:cNvSpPr>
          <p:nvPr/>
        </p:nvSpPr>
        <p:spPr bwMode="auto">
          <a:xfrm>
            <a:off x="3949700" y="4225925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31" name="Oval 95"/>
          <p:cNvSpPr>
            <a:spLocks noChangeArrowheads="1"/>
          </p:cNvSpPr>
          <p:nvPr/>
        </p:nvSpPr>
        <p:spPr bwMode="auto">
          <a:xfrm>
            <a:off x="3984625" y="37830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32" name="Oval 96"/>
          <p:cNvSpPr>
            <a:spLocks noChangeArrowheads="1"/>
          </p:cNvSpPr>
          <p:nvPr/>
        </p:nvSpPr>
        <p:spPr bwMode="auto">
          <a:xfrm>
            <a:off x="7607300" y="2651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33" name="Oval 97"/>
          <p:cNvSpPr>
            <a:spLocks noChangeArrowheads="1"/>
          </p:cNvSpPr>
          <p:nvPr/>
        </p:nvSpPr>
        <p:spPr bwMode="auto">
          <a:xfrm>
            <a:off x="7464425" y="22145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34" name="Oval 98"/>
          <p:cNvSpPr>
            <a:spLocks noChangeArrowheads="1"/>
          </p:cNvSpPr>
          <p:nvPr/>
        </p:nvSpPr>
        <p:spPr bwMode="auto">
          <a:xfrm>
            <a:off x="7531100" y="26844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35" name="Oval 99"/>
          <p:cNvSpPr>
            <a:spLocks noChangeArrowheads="1"/>
          </p:cNvSpPr>
          <p:nvPr/>
        </p:nvSpPr>
        <p:spPr bwMode="auto">
          <a:xfrm>
            <a:off x="7677150" y="2633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36" name="Oval 100"/>
          <p:cNvSpPr>
            <a:spLocks noChangeArrowheads="1"/>
          </p:cNvSpPr>
          <p:nvPr/>
        </p:nvSpPr>
        <p:spPr bwMode="auto">
          <a:xfrm>
            <a:off x="7294563" y="2266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37" name="Oval 101"/>
          <p:cNvSpPr>
            <a:spLocks noChangeArrowheads="1"/>
          </p:cNvSpPr>
          <p:nvPr/>
        </p:nvSpPr>
        <p:spPr bwMode="auto">
          <a:xfrm>
            <a:off x="7366000" y="2233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38" name="Oval 102"/>
          <p:cNvSpPr>
            <a:spLocks noChangeArrowheads="1"/>
          </p:cNvSpPr>
          <p:nvPr/>
        </p:nvSpPr>
        <p:spPr bwMode="auto">
          <a:xfrm>
            <a:off x="8074025" y="3540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39" name="Oval 103"/>
          <p:cNvSpPr>
            <a:spLocks noChangeArrowheads="1"/>
          </p:cNvSpPr>
          <p:nvPr/>
        </p:nvSpPr>
        <p:spPr bwMode="auto">
          <a:xfrm>
            <a:off x="7918450" y="35163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40" name="Oval 104"/>
          <p:cNvSpPr>
            <a:spLocks noChangeArrowheads="1"/>
          </p:cNvSpPr>
          <p:nvPr/>
        </p:nvSpPr>
        <p:spPr bwMode="auto">
          <a:xfrm>
            <a:off x="7988300" y="3549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41" name="Oval 105"/>
          <p:cNvSpPr>
            <a:spLocks noChangeArrowheads="1"/>
          </p:cNvSpPr>
          <p:nvPr/>
        </p:nvSpPr>
        <p:spPr bwMode="auto">
          <a:xfrm>
            <a:off x="8147050" y="3519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42" name="Oval 106"/>
          <p:cNvSpPr>
            <a:spLocks noChangeArrowheads="1"/>
          </p:cNvSpPr>
          <p:nvPr/>
        </p:nvSpPr>
        <p:spPr bwMode="auto">
          <a:xfrm>
            <a:off x="7969250" y="3016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43" name="Oval 107"/>
          <p:cNvSpPr>
            <a:spLocks noChangeArrowheads="1"/>
          </p:cNvSpPr>
          <p:nvPr/>
        </p:nvSpPr>
        <p:spPr bwMode="auto">
          <a:xfrm>
            <a:off x="8054975" y="3032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44" name="Oval 108"/>
          <p:cNvSpPr>
            <a:spLocks noChangeArrowheads="1"/>
          </p:cNvSpPr>
          <p:nvPr/>
        </p:nvSpPr>
        <p:spPr bwMode="auto">
          <a:xfrm>
            <a:off x="8135938" y="45529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45" name="Oval 109"/>
          <p:cNvSpPr>
            <a:spLocks noChangeArrowheads="1"/>
          </p:cNvSpPr>
          <p:nvPr/>
        </p:nvSpPr>
        <p:spPr bwMode="auto">
          <a:xfrm>
            <a:off x="8350250" y="4083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46" name="Oval 110"/>
          <p:cNvSpPr>
            <a:spLocks noChangeArrowheads="1"/>
          </p:cNvSpPr>
          <p:nvPr/>
        </p:nvSpPr>
        <p:spPr bwMode="auto">
          <a:xfrm>
            <a:off x="8064500" y="45100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47" name="Oval 111"/>
          <p:cNvSpPr>
            <a:spLocks noChangeArrowheads="1"/>
          </p:cNvSpPr>
          <p:nvPr/>
        </p:nvSpPr>
        <p:spPr bwMode="auto">
          <a:xfrm>
            <a:off x="8215313" y="4578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48" name="Oval 112"/>
          <p:cNvSpPr>
            <a:spLocks noChangeArrowheads="1"/>
          </p:cNvSpPr>
          <p:nvPr/>
        </p:nvSpPr>
        <p:spPr bwMode="auto">
          <a:xfrm>
            <a:off x="8294688" y="45799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49" name="Oval 113"/>
          <p:cNvSpPr>
            <a:spLocks noChangeArrowheads="1"/>
          </p:cNvSpPr>
          <p:nvPr/>
        </p:nvSpPr>
        <p:spPr bwMode="auto">
          <a:xfrm>
            <a:off x="8267700" y="4060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50" name="Oval 114"/>
          <p:cNvSpPr>
            <a:spLocks noChangeArrowheads="1"/>
          </p:cNvSpPr>
          <p:nvPr/>
        </p:nvSpPr>
        <p:spPr bwMode="auto">
          <a:xfrm>
            <a:off x="7921625" y="55530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51" name="Oval 115"/>
          <p:cNvSpPr>
            <a:spLocks noChangeArrowheads="1"/>
          </p:cNvSpPr>
          <p:nvPr/>
        </p:nvSpPr>
        <p:spPr bwMode="auto">
          <a:xfrm>
            <a:off x="8293100" y="5226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52" name="Oval 116"/>
          <p:cNvSpPr>
            <a:spLocks noChangeArrowheads="1"/>
          </p:cNvSpPr>
          <p:nvPr/>
        </p:nvSpPr>
        <p:spPr bwMode="auto">
          <a:xfrm>
            <a:off x="7932738" y="56197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53" name="Oval 117"/>
          <p:cNvSpPr>
            <a:spLocks noChangeArrowheads="1"/>
          </p:cNvSpPr>
          <p:nvPr/>
        </p:nvSpPr>
        <p:spPr bwMode="auto">
          <a:xfrm>
            <a:off x="7869238" y="5491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54" name="Oval 118"/>
          <p:cNvSpPr>
            <a:spLocks noChangeArrowheads="1"/>
          </p:cNvSpPr>
          <p:nvPr/>
        </p:nvSpPr>
        <p:spPr bwMode="auto">
          <a:xfrm>
            <a:off x="7856538" y="5411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55" name="Oval 119"/>
          <p:cNvSpPr>
            <a:spLocks noChangeArrowheads="1"/>
          </p:cNvSpPr>
          <p:nvPr/>
        </p:nvSpPr>
        <p:spPr bwMode="auto">
          <a:xfrm>
            <a:off x="8020050" y="5634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56" name="Oval 120"/>
          <p:cNvSpPr>
            <a:spLocks noChangeArrowheads="1"/>
          </p:cNvSpPr>
          <p:nvPr/>
        </p:nvSpPr>
        <p:spPr bwMode="auto">
          <a:xfrm>
            <a:off x="6965950" y="59594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57" name="Oval 121"/>
          <p:cNvSpPr>
            <a:spLocks noChangeArrowheads="1"/>
          </p:cNvSpPr>
          <p:nvPr/>
        </p:nvSpPr>
        <p:spPr bwMode="auto">
          <a:xfrm>
            <a:off x="7251700" y="5937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58" name="Oval 122"/>
          <p:cNvSpPr>
            <a:spLocks noChangeArrowheads="1"/>
          </p:cNvSpPr>
          <p:nvPr/>
        </p:nvSpPr>
        <p:spPr bwMode="auto">
          <a:xfrm>
            <a:off x="7064375" y="61023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59" name="Oval 123"/>
          <p:cNvSpPr>
            <a:spLocks noChangeArrowheads="1"/>
          </p:cNvSpPr>
          <p:nvPr/>
        </p:nvSpPr>
        <p:spPr bwMode="auto">
          <a:xfrm>
            <a:off x="7005638" y="5899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60" name="Oval 124"/>
          <p:cNvSpPr>
            <a:spLocks noChangeArrowheads="1"/>
          </p:cNvSpPr>
          <p:nvPr/>
        </p:nvSpPr>
        <p:spPr bwMode="auto">
          <a:xfrm>
            <a:off x="7026275" y="58166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61" name="Oval 125"/>
          <p:cNvSpPr>
            <a:spLocks noChangeArrowheads="1"/>
          </p:cNvSpPr>
          <p:nvPr/>
        </p:nvSpPr>
        <p:spPr bwMode="auto">
          <a:xfrm>
            <a:off x="7019925" y="6026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62" name="Oval 126"/>
          <p:cNvSpPr>
            <a:spLocks noChangeArrowheads="1"/>
          </p:cNvSpPr>
          <p:nvPr/>
        </p:nvSpPr>
        <p:spPr bwMode="auto">
          <a:xfrm>
            <a:off x="5927725" y="57118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63" name="Oval 127"/>
          <p:cNvSpPr>
            <a:spLocks noChangeArrowheads="1"/>
          </p:cNvSpPr>
          <p:nvPr/>
        </p:nvSpPr>
        <p:spPr bwMode="auto">
          <a:xfrm>
            <a:off x="6183313" y="5808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64" name="Oval 128"/>
          <p:cNvSpPr>
            <a:spLocks noChangeArrowheads="1"/>
          </p:cNvSpPr>
          <p:nvPr/>
        </p:nvSpPr>
        <p:spPr bwMode="auto">
          <a:xfrm>
            <a:off x="5943600" y="5803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65" name="Oval 129"/>
          <p:cNvSpPr>
            <a:spLocks noChangeArrowheads="1"/>
          </p:cNvSpPr>
          <p:nvPr/>
        </p:nvSpPr>
        <p:spPr bwMode="auto">
          <a:xfrm>
            <a:off x="5988050" y="5676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66" name="Oval 130"/>
          <p:cNvSpPr>
            <a:spLocks noChangeArrowheads="1"/>
          </p:cNvSpPr>
          <p:nvPr/>
        </p:nvSpPr>
        <p:spPr bwMode="auto">
          <a:xfrm>
            <a:off x="6043613" y="5624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67" name="Oval 131"/>
          <p:cNvSpPr>
            <a:spLocks noChangeArrowheads="1"/>
          </p:cNvSpPr>
          <p:nvPr/>
        </p:nvSpPr>
        <p:spPr bwMode="auto">
          <a:xfrm>
            <a:off x="5935663" y="58801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68" name="Oval 132"/>
          <p:cNvSpPr>
            <a:spLocks noChangeArrowheads="1"/>
          </p:cNvSpPr>
          <p:nvPr/>
        </p:nvSpPr>
        <p:spPr bwMode="auto">
          <a:xfrm>
            <a:off x="5138738" y="51371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69" name="Oval 133"/>
          <p:cNvSpPr>
            <a:spLocks noChangeArrowheads="1"/>
          </p:cNvSpPr>
          <p:nvPr/>
        </p:nvSpPr>
        <p:spPr bwMode="auto">
          <a:xfrm>
            <a:off x="4713288" y="5824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70" name="Oval 134"/>
          <p:cNvSpPr>
            <a:spLocks noChangeArrowheads="1"/>
          </p:cNvSpPr>
          <p:nvPr/>
        </p:nvSpPr>
        <p:spPr bwMode="auto">
          <a:xfrm>
            <a:off x="4835525" y="5953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71" name="Oval 135"/>
          <p:cNvSpPr>
            <a:spLocks noChangeArrowheads="1"/>
          </p:cNvSpPr>
          <p:nvPr/>
        </p:nvSpPr>
        <p:spPr bwMode="auto">
          <a:xfrm>
            <a:off x="4786313" y="5826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72" name="Oval 136"/>
          <p:cNvSpPr>
            <a:spLocks noChangeArrowheads="1"/>
          </p:cNvSpPr>
          <p:nvPr/>
        </p:nvSpPr>
        <p:spPr bwMode="auto">
          <a:xfrm>
            <a:off x="4654550" y="57896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73" name="Oval 137"/>
          <p:cNvSpPr>
            <a:spLocks noChangeArrowheads="1"/>
          </p:cNvSpPr>
          <p:nvPr/>
        </p:nvSpPr>
        <p:spPr bwMode="auto">
          <a:xfrm>
            <a:off x="4343400" y="59928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74" name="Oval 138"/>
          <p:cNvSpPr>
            <a:spLocks noChangeArrowheads="1"/>
          </p:cNvSpPr>
          <p:nvPr/>
        </p:nvSpPr>
        <p:spPr bwMode="auto">
          <a:xfrm>
            <a:off x="4795838" y="589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75" name="Oval 139"/>
          <p:cNvSpPr>
            <a:spLocks noChangeArrowheads="1"/>
          </p:cNvSpPr>
          <p:nvPr/>
        </p:nvSpPr>
        <p:spPr bwMode="auto">
          <a:xfrm>
            <a:off x="4611688" y="501808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76" name="Oval 140"/>
          <p:cNvSpPr>
            <a:spLocks noChangeArrowheads="1"/>
          </p:cNvSpPr>
          <p:nvPr/>
        </p:nvSpPr>
        <p:spPr bwMode="auto">
          <a:xfrm>
            <a:off x="4178300" y="4711700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77" name="Oval 141"/>
          <p:cNvSpPr>
            <a:spLocks noChangeArrowheads="1"/>
          </p:cNvSpPr>
          <p:nvPr/>
        </p:nvSpPr>
        <p:spPr bwMode="auto">
          <a:xfrm>
            <a:off x="4657725" y="4894263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78" name="Oval 142"/>
          <p:cNvSpPr>
            <a:spLocks noChangeArrowheads="1"/>
          </p:cNvSpPr>
          <p:nvPr/>
        </p:nvSpPr>
        <p:spPr bwMode="auto">
          <a:xfrm>
            <a:off x="4625975" y="4948238"/>
            <a:ext cx="57150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79" name="Oval 143"/>
          <p:cNvSpPr>
            <a:spLocks noChangeArrowheads="1"/>
          </p:cNvSpPr>
          <p:nvPr/>
        </p:nvSpPr>
        <p:spPr bwMode="auto">
          <a:xfrm>
            <a:off x="4365625" y="4575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80" name="Oval 144"/>
          <p:cNvSpPr>
            <a:spLocks noChangeArrowheads="1"/>
          </p:cNvSpPr>
          <p:nvPr/>
        </p:nvSpPr>
        <p:spPr bwMode="auto">
          <a:xfrm>
            <a:off x="4286250" y="4584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81" name="Oval 145"/>
          <p:cNvSpPr>
            <a:spLocks noChangeArrowheads="1"/>
          </p:cNvSpPr>
          <p:nvPr/>
        </p:nvSpPr>
        <p:spPr bwMode="auto">
          <a:xfrm>
            <a:off x="3641725" y="62912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82" name="Oval 146"/>
          <p:cNvSpPr>
            <a:spLocks noChangeArrowheads="1"/>
          </p:cNvSpPr>
          <p:nvPr/>
        </p:nvSpPr>
        <p:spPr bwMode="auto">
          <a:xfrm>
            <a:off x="3616325" y="63690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83" name="Oval 147"/>
          <p:cNvSpPr>
            <a:spLocks noChangeArrowheads="1"/>
          </p:cNvSpPr>
          <p:nvPr/>
        </p:nvSpPr>
        <p:spPr bwMode="auto">
          <a:xfrm>
            <a:off x="3646488" y="62261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84" name="Oval 148"/>
          <p:cNvSpPr>
            <a:spLocks noChangeArrowheads="1"/>
          </p:cNvSpPr>
          <p:nvPr/>
        </p:nvSpPr>
        <p:spPr bwMode="auto">
          <a:xfrm>
            <a:off x="3149600" y="612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85" name="Oval 149"/>
          <p:cNvSpPr>
            <a:spLocks noChangeArrowheads="1"/>
          </p:cNvSpPr>
          <p:nvPr/>
        </p:nvSpPr>
        <p:spPr bwMode="auto">
          <a:xfrm>
            <a:off x="3208338" y="60785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86" name="Oval 150"/>
          <p:cNvSpPr>
            <a:spLocks noChangeArrowheads="1"/>
          </p:cNvSpPr>
          <p:nvPr/>
        </p:nvSpPr>
        <p:spPr bwMode="auto">
          <a:xfrm>
            <a:off x="3635375" y="61658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87" name="Oval 151"/>
          <p:cNvSpPr>
            <a:spLocks noChangeArrowheads="1"/>
          </p:cNvSpPr>
          <p:nvPr/>
        </p:nvSpPr>
        <p:spPr bwMode="auto">
          <a:xfrm>
            <a:off x="2543175" y="6072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88" name="Oval 152"/>
          <p:cNvSpPr>
            <a:spLocks noChangeArrowheads="1"/>
          </p:cNvSpPr>
          <p:nvPr/>
        </p:nvSpPr>
        <p:spPr bwMode="auto">
          <a:xfrm>
            <a:off x="2476500" y="6130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89" name="Oval 153"/>
          <p:cNvSpPr>
            <a:spLocks noChangeArrowheads="1"/>
          </p:cNvSpPr>
          <p:nvPr/>
        </p:nvSpPr>
        <p:spPr bwMode="auto">
          <a:xfrm>
            <a:off x="2535238" y="6013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90" name="Oval 154"/>
          <p:cNvSpPr>
            <a:spLocks noChangeArrowheads="1"/>
          </p:cNvSpPr>
          <p:nvPr/>
        </p:nvSpPr>
        <p:spPr bwMode="auto">
          <a:xfrm>
            <a:off x="2124075" y="57483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91" name="Oval 155"/>
          <p:cNvSpPr>
            <a:spLocks noChangeArrowheads="1"/>
          </p:cNvSpPr>
          <p:nvPr/>
        </p:nvSpPr>
        <p:spPr bwMode="auto">
          <a:xfrm>
            <a:off x="2193925" y="57086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92" name="Oval 156"/>
          <p:cNvSpPr>
            <a:spLocks noChangeArrowheads="1"/>
          </p:cNvSpPr>
          <p:nvPr/>
        </p:nvSpPr>
        <p:spPr bwMode="auto">
          <a:xfrm>
            <a:off x="2081213" y="57959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93" name="Oval 157"/>
          <p:cNvSpPr>
            <a:spLocks noChangeArrowheads="1"/>
          </p:cNvSpPr>
          <p:nvPr/>
        </p:nvSpPr>
        <p:spPr bwMode="auto">
          <a:xfrm>
            <a:off x="2235200" y="47355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94" name="Oval 158"/>
          <p:cNvSpPr>
            <a:spLocks noChangeArrowheads="1"/>
          </p:cNvSpPr>
          <p:nvPr/>
        </p:nvSpPr>
        <p:spPr bwMode="auto">
          <a:xfrm>
            <a:off x="2260600" y="46386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95" name="Oval 159"/>
          <p:cNvSpPr>
            <a:spLocks noChangeArrowheads="1"/>
          </p:cNvSpPr>
          <p:nvPr/>
        </p:nvSpPr>
        <p:spPr bwMode="auto">
          <a:xfrm>
            <a:off x="2338388" y="46624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96" name="Oval 160"/>
          <p:cNvSpPr>
            <a:spLocks noChangeArrowheads="1"/>
          </p:cNvSpPr>
          <p:nvPr/>
        </p:nvSpPr>
        <p:spPr bwMode="auto">
          <a:xfrm>
            <a:off x="2487613" y="4618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97" name="Oval 161"/>
          <p:cNvSpPr>
            <a:spLocks noChangeArrowheads="1"/>
          </p:cNvSpPr>
          <p:nvPr/>
        </p:nvSpPr>
        <p:spPr bwMode="auto">
          <a:xfrm>
            <a:off x="2413000" y="4624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98" name="Oval 162"/>
          <p:cNvSpPr>
            <a:spLocks noChangeArrowheads="1"/>
          </p:cNvSpPr>
          <p:nvPr/>
        </p:nvSpPr>
        <p:spPr bwMode="auto">
          <a:xfrm>
            <a:off x="1379538" y="44116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99" name="Oval 163"/>
          <p:cNvSpPr>
            <a:spLocks noChangeArrowheads="1"/>
          </p:cNvSpPr>
          <p:nvPr/>
        </p:nvSpPr>
        <p:spPr bwMode="auto">
          <a:xfrm>
            <a:off x="1184275" y="45227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00" name="Oval 164"/>
          <p:cNvSpPr>
            <a:spLocks noChangeArrowheads="1"/>
          </p:cNvSpPr>
          <p:nvPr/>
        </p:nvSpPr>
        <p:spPr bwMode="auto">
          <a:xfrm>
            <a:off x="1365250" y="39957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01" name="Oval 165"/>
          <p:cNvSpPr>
            <a:spLocks noChangeArrowheads="1"/>
          </p:cNvSpPr>
          <p:nvPr/>
        </p:nvSpPr>
        <p:spPr bwMode="auto">
          <a:xfrm>
            <a:off x="1106488" y="449103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02" name="Oval 166"/>
          <p:cNvSpPr>
            <a:spLocks noChangeArrowheads="1"/>
          </p:cNvSpPr>
          <p:nvPr/>
        </p:nvSpPr>
        <p:spPr bwMode="auto">
          <a:xfrm>
            <a:off x="1249363" y="45053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03" name="Oval 167"/>
          <p:cNvSpPr>
            <a:spLocks noChangeArrowheads="1"/>
          </p:cNvSpPr>
          <p:nvPr/>
        </p:nvSpPr>
        <p:spPr bwMode="auto">
          <a:xfrm>
            <a:off x="1311275" y="44592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04" name="Oval 168"/>
          <p:cNvSpPr>
            <a:spLocks noChangeArrowheads="1"/>
          </p:cNvSpPr>
          <p:nvPr/>
        </p:nvSpPr>
        <p:spPr bwMode="auto">
          <a:xfrm>
            <a:off x="14922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05" name="Oval 169"/>
          <p:cNvSpPr>
            <a:spLocks noChangeArrowheads="1"/>
          </p:cNvSpPr>
          <p:nvPr/>
        </p:nvSpPr>
        <p:spPr bwMode="auto">
          <a:xfrm>
            <a:off x="1587500" y="52514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06" name="Oval 170"/>
          <p:cNvSpPr>
            <a:spLocks noChangeArrowheads="1"/>
          </p:cNvSpPr>
          <p:nvPr/>
        </p:nvSpPr>
        <p:spPr bwMode="auto">
          <a:xfrm>
            <a:off x="1611313" y="55229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07" name="Oval 171"/>
          <p:cNvSpPr>
            <a:spLocks noChangeArrowheads="1"/>
          </p:cNvSpPr>
          <p:nvPr/>
        </p:nvSpPr>
        <p:spPr bwMode="auto">
          <a:xfrm>
            <a:off x="1689100" y="54959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08" name="Oval 172"/>
          <p:cNvSpPr>
            <a:spLocks noChangeArrowheads="1"/>
          </p:cNvSpPr>
          <p:nvPr/>
        </p:nvSpPr>
        <p:spPr bwMode="auto">
          <a:xfrm>
            <a:off x="1574800" y="51562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09" name="Oval 173"/>
          <p:cNvSpPr>
            <a:spLocks noChangeArrowheads="1"/>
          </p:cNvSpPr>
          <p:nvPr/>
        </p:nvSpPr>
        <p:spPr bwMode="auto">
          <a:xfrm>
            <a:off x="1670050" y="5302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10" name="Oval 174"/>
          <p:cNvSpPr>
            <a:spLocks noChangeArrowheads="1"/>
          </p:cNvSpPr>
          <p:nvPr/>
        </p:nvSpPr>
        <p:spPr bwMode="auto">
          <a:xfrm>
            <a:off x="2266950" y="377825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11" name="Oval 175"/>
          <p:cNvSpPr>
            <a:spLocks noChangeArrowheads="1"/>
          </p:cNvSpPr>
          <p:nvPr/>
        </p:nvSpPr>
        <p:spPr bwMode="auto">
          <a:xfrm>
            <a:off x="2247900" y="4025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12" name="Oval 176"/>
          <p:cNvSpPr>
            <a:spLocks noChangeArrowheads="1"/>
          </p:cNvSpPr>
          <p:nvPr/>
        </p:nvSpPr>
        <p:spPr bwMode="auto">
          <a:xfrm>
            <a:off x="2333625" y="37941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13" name="Oval 177"/>
          <p:cNvSpPr>
            <a:spLocks noChangeArrowheads="1"/>
          </p:cNvSpPr>
          <p:nvPr/>
        </p:nvSpPr>
        <p:spPr bwMode="auto">
          <a:xfrm>
            <a:off x="2159000" y="39878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14" name="Oval 178"/>
          <p:cNvSpPr>
            <a:spLocks noChangeArrowheads="1"/>
          </p:cNvSpPr>
          <p:nvPr/>
        </p:nvSpPr>
        <p:spPr bwMode="auto">
          <a:xfrm>
            <a:off x="2190750" y="37814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15" name="Oval 179"/>
          <p:cNvSpPr>
            <a:spLocks noChangeArrowheads="1"/>
          </p:cNvSpPr>
          <p:nvPr/>
        </p:nvSpPr>
        <p:spPr bwMode="auto">
          <a:xfrm>
            <a:off x="2393950" y="38258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16" name="Line 180"/>
          <p:cNvSpPr>
            <a:spLocks noChangeShapeType="1"/>
          </p:cNvSpPr>
          <p:nvPr/>
        </p:nvSpPr>
        <p:spPr bwMode="auto">
          <a:xfrm flipH="1">
            <a:off x="1111250" y="3282950"/>
            <a:ext cx="635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17" name="Line 181"/>
          <p:cNvSpPr>
            <a:spLocks noChangeShapeType="1"/>
          </p:cNvSpPr>
          <p:nvPr/>
        </p:nvSpPr>
        <p:spPr bwMode="auto">
          <a:xfrm flipH="1">
            <a:off x="1162050" y="3352800"/>
            <a:ext cx="69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18" name="Line 182"/>
          <p:cNvSpPr>
            <a:spLocks noChangeShapeType="1"/>
          </p:cNvSpPr>
          <p:nvPr/>
        </p:nvSpPr>
        <p:spPr bwMode="auto">
          <a:xfrm flipH="1">
            <a:off x="1219200" y="3378200"/>
            <a:ext cx="889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19" name="Line 183"/>
          <p:cNvSpPr>
            <a:spLocks noChangeShapeType="1"/>
          </p:cNvSpPr>
          <p:nvPr/>
        </p:nvSpPr>
        <p:spPr bwMode="auto">
          <a:xfrm flipH="1">
            <a:off x="1276350" y="3379788"/>
            <a:ext cx="1206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20" name="Line 184"/>
          <p:cNvSpPr>
            <a:spLocks noChangeShapeType="1"/>
          </p:cNvSpPr>
          <p:nvPr/>
        </p:nvSpPr>
        <p:spPr bwMode="auto">
          <a:xfrm flipH="1">
            <a:off x="1333500" y="3365500"/>
            <a:ext cx="11430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21" name="Line 185"/>
          <p:cNvSpPr>
            <a:spLocks noChangeShapeType="1"/>
          </p:cNvSpPr>
          <p:nvPr/>
        </p:nvSpPr>
        <p:spPr bwMode="auto">
          <a:xfrm flipH="1">
            <a:off x="1371600" y="3270250"/>
            <a:ext cx="158750" cy="882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22" name="Line 186"/>
          <p:cNvSpPr>
            <a:spLocks noChangeShapeType="1"/>
          </p:cNvSpPr>
          <p:nvPr/>
        </p:nvSpPr>
        <p:spPr bwMode="auto">
          <a:xfrm flipH="1">
            <a:off x="1252538" y="2293938"/>
            <a:ext cx="233362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23" name="Line 187"/>
          <p:cNvSpPr>
            <a:spLocks noChangeShapeType="1"/>
          </p:cNvSpPr>
          <p:nvPr/>
        </p:nvSpPr>
        <p:spPr bwMode="auto">
          <a:xfrm flipH="1">
            <a:off x="1328738" y="2395538"/>
            <a:ext cx="17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24" name="Line 188"/>
          <p:cNvSpPr>
            <a:spLocks noChangeShapeType="1"/>
          </p:cNvSpPr>
          <p:nvPr/>
        </p:nvSpPr>
        <p:spPr bwMode="auto">
          <a:xfrm flipH="1">
            <a:off x="1401763" y="2459038"/>
            <a:ext cx="165100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25" name="Line 189"/>
          <p:cNvSpPr>
            <a:spLocks noChangeShapeType="1"/>
          </p:cNvSpPr>
          <p:nvPr/>
        </p:nvSpPr>
        <p:spPr bwMode="auto">
          <a:xfrm flipH="1">
            <a:off x="1465263" y="2497138"/>
            <a:ext cx="173037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26" name="Line 190"/>
          <p:cNvSpPr>
            <a:spLocks noChangeShapeType="1"/>
          </p:cNvSpPr>
          <p:nvPr/>
        </p:nvSpPr>
        <p:spPr bwMode="auto">
          <a:xfrm flipH="1">
            <a:off x="1519238" y="2484438"/>
            <a:ext cx="22860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27" name="Line 191"/>
          <p:cNvSpPr>
            <a:spLocks noChangeShapeType="1"/>
          </p:cNvSpPr>
          <p:nvPr/>
        </p:nvSpPr>
        <p:spPr bwMode="auto">
          <a:xfrm flipH="1">
            <a:off x="1651000" y="1557338"/>
            <a:ext cx="515938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28" name="Line 192"/>
          <p:cNvSpPr>
            <a:spLocks noChangeShapeType="1"/>
          </p:cNvSpPr>
          <p:nvPr/>
        </p:nvSpPr>
        <p:spPr bwMode="auto">
          <a:xfrm flipH="1">
            <a:off x="1735138" y="1654175"/>
            <a:ext cx="436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29" name="Line 193"/>
          <p:cNvSpPr>
            <a:spLocks noChangeShapeType="1"/>
          </p:cNvSpPr>
          <p:nvPr/>
        </p:nvSpPr>
        <p:spPr bwMode="auto">
          <a:xfrm flipH="1">
            <a:off x="1808163" y="1735138"/>
            <a:ext cx="3968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30" name="Line 194"/>
          <p:cNvSpPr>
            <a:spLocks noChangeShapeType="1"/>
          </p:cNvSpPr>
          <p:nvPr/>
        </p:nvSpPr>
        <p:spPr bwMode="auto">
          <a:xfrm flipH="1">
            <a:off x="1858963" y="1787525"/>
            <a:ext cx="41910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31" name="Line 195"/>
          <p:cNvSpPr>
            <a:spLocks noChangeShapeType="1"/>
          </p:cNvSpPr>
          <p:nvPr/>
        </p:nvSpPr>
        <p:spPr bwMode="auto">
          <a:xfrm flipH="1">
            <a:off x="1871663" y="1803400"/>
            <a:ext cx="511175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32" name="Line 196"/>
          <p:cNvSpPr>
            <a:spLocks noChangeShapeType="1"/>
          </p:cNvSpPr>
          <p:nvPr/>
        </p:nvSpPr>
        <p:spPr bwMode="auto">
          <a:xfrm flipV="1">
            <a:off x="2368550" y="1201738"/>
            <a:ext cx="927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33" name="Line 197"/>
          <p:cNvSpPr>
            <a:spLocks noChangeShapeType="1"/>
          </p:cNvSpPr>
          <p:nvPr/>
        </p:nvSpPr>
        <p:spPr bwMode="auto">
          <a:xfrm flipV="1">
            <a:off x="2489200" y="1295400"/>
            <a:ext cx="736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34" name="Line 198"/>
          <p:cNvSpPr>
            <a:spLocks noChangeShapeType="1"/>
          </p:cNvSpPr>
          <p:nvPr/>
        </p:nvSpPr>
        <p:spPr bwMode="auto">
          <a:xfrm flipV="1">
            <a:off x="2533650" y="1371600"/>
            <a:ext cx="68580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35" name="Line 199"/>
          <p:cNvSpPr>
            <a:spLocks noChangeShapeType="1"/>
          </p:cNvSpPr>
          <p:nvPr/>
        </p:nvSpPr>
        <p:spPr bwMode="auto">
          <a:xfrm flipV="1">
            <a:off x="2547938" y="1443038"/>
            <a:ext cx="69056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36" name="Line 200"/>
          <p:cNvSpPr>
            <a:spLocks noChangeShapeType="1"/>
          </p:cNvSpPr>
          <p:nvPr/>
        </p:nvSpPr>
        <p:spPr bwMode="auto">
          <a:xfrm flipV="1">
            <a:off x="2527300" y="1506538"/>
            <a:ext cx="757238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37" name="Line 201"/>
          <p:cNvSpPr>
            <a:spLocks noChangeShapeType="1"/>
          </p:cNvSpPr>
          <p:nvPr/>
        </p:nvSpPr>
        <p:spPr bwMode="auto">
          <a:xfrm>
            <a:off x="3538538" y="1227138"/>
            <a:ext cx="91440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38" name="Line 202"/>
          <p:cNvSpPr>
            <a:spLocks noChangeShapeType="1"/>
          </p:cNvSpPr>
          <p:nvPr/>
        </p:nvSpPr>
        <p:spPr bwMode="auto">
          <a:xfrm>
            <a:off x="3589338" y="1308100"/>
            <a:ext cx="77470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39" name="Line 203"/>
          <p:cNvSpPr>
            <a:spLocks noChangeShapeType="1"/>
          </p:cNvSpPr>
          <p:nvPr/>
        </p:nvSpPr>
        <p:spPr bwMode="auto">
          <a:xfrm>
            <a:off x="3602038" y="1397000"/>
            <a:ext cx="711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40" name="Line 204"/>
          <p:cNvSpPr>
            <a:spLocks noChangeShapeType="1"/>
          </p:cNvSpPr>
          <p:nvPr/>
        </p:nvSpPr>
        <p:spPr bwMode="auto">
          <a:xfrm>
            <a:off x="3573463" y="1465263"/>
            <a:ext cx="7143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41" name="Line 205"/>
          <p:cNvSpPr>
            <a:spLocks noChangeShapeType="1"/>
          </p:cNvSpPr>
          <p:nvPr/>
        </p:nvSpPr>
        <p:spPr bwMode="auto">
          <a:xfrm>
            <a:off x="3522663" y="1519238"/>
            <a:ext cx="79057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42" name="Line 206"/>
          <p:cNvSpPr>
            <a:spLocks noChangeShapeType="1"/>
          </p:cNvSpPr>
          <p:nvPr/>
        </p:nvSpPr>
        <p:spPr bwMode="auto">
          <a:xfrm>
            <a:off x="4673600" y="1658938"/>
            <a:ext cx="19050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43" name="Line 207"/>
          <p:cNvSpPr>
            <a:spLocks noChangeShapeType="1"/>
          </p:cNvSpPr>
          <p:nvPr/>
        </p:nvSpPr>
        <p:spPr bwMode="auto">
          <a:xfrm flipH="1">
            <a:off x="4940300" y="1808163"/>
            <a:ext cx="431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44" name="Line 208"/>
          <p:cNvSpPr>
            <a:spLocks noChangeShapeType="1"/>
          </p:cNvSpPr>
          <p:nvPr/>
        </p:nvSpPr>
        <p:spPr bwMode="auto">
          <a:xfrm>
            <a:off x="4648200" y="1790700"/>
            <a:ext cx="152400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45" name="Line 209"/>
          <p:cNvSpPr>
            <a:spLocks noChangeShapeType="1"/>
          </p:cNvSpPr>
          <p:nvPr/>
        </p:nvSpPr>
        <p:spPr bwMode="auto">
          <a:xfrm flipV="1">
            <a:off x="4983163" y="1905000"/>
            <a:ext cx="39370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46" name="Line 210"/>
          <p:cNvSpPr>
            <a:spLocks noChangeShapeType="1"/>
          </p:cNvSpPr>
          <p:nvPr/>
        </p:nvSpPr>
        <p:spPr bwMode="auto">
          <a:xfrm>
            <a:off x="4605338" y="1833563"/>
            <a:ext cx="136525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47" name="Line 211"/>
          <p:cNvSpPr>
            <a:spLocks noChangeShapeType="1"/>
          </p:cNvSpPr>
          <p:nvPr/>
        </p:nvSpPr>
        <p:spPr bwMode="auto">
          <a:xfrm flipH="1">
            <a:off x="5011738" y="1951038"/>
            <a:ext cx="3937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48" name="Line 212"/>
          <p:cNvSpPr>
            <a:spLocks noChangeShapeType="1"/>
          </p:cNvSpPr>
          <p:nvPr/>
        </p:nvSpPr>
        <p:spPr bwMode="auto">
          <a:xfrm>
            <a:off x="4551363" y="1866900"/>
            <a:ext cx="147637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49" name="Line 213"/>
          <p:cNvSpPr>
            <a:spLocks noChangeShapeType="1"/>
          </p:cNvSpPr>
          <p:nvPr/>
        </p:nvSpPr>
        <p:spPr bwMode="auto">
          <a:xfrm>
            <a:off x="4478338" y="1884363"/>
            <a:ext cx="187325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50" name="Line 214"/>
          <p:cNvSpPr>
            <a:spLocks noChangeShapeType="1"/>
          </p:cNvSpPr>
          <p:nvPr/>
        </p:nvSpPr>
        <p:spPr bwMode="auto">
          <a:xfrm flipH="1">
            <a:off x="5041900" y="1998663"/>
            <a:ext cx="411163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51" name="Line 215"/>
          <p:cNvSpPr>
            <a:spLocks noChangeShapeType="1"/>
          </p:cNvSpPr>
          <p:nvPr/>
        </p:nvSpPr>
        <p:spPr bwMode="auto">
          <a:xfrm flipH="1">
            <a:off x="5049838" y="2019300"/>
            <a:ext cx="4762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52" name="Line 216"/>
          <p:cNvSpPr>
            <a:spLocks noChangeShapeType="1"/>
          </p:cNvSpPr>
          <p:nvPr/>
        </p:nvSpPr>
        <p:spPr bwMode="auto">
          <a:xfrm flipV="1">
            <a:off x="5618163" y="1625600"/>
            <a:ext cx="8890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53" name="Line 217"/>
          <p:cNvSpPr>
            <a:spLocks noChangeShapeType="1"/>
          </p:cNvSpPr>
          <p:nvPr/>
        </p:nvSpPr>
        <p:spPr bwMode="auto">
          <a:xfrm flipV="1">
            <a:off x="5681663" y="1676400"/>
            <a:ext cx="7826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54" name="Line 218"/>
          <p:cNvSpPr>
            <a:spLocks noChangeShapeType="1"/>
          </p:cNvSpPr>
          <p:nvPr/>
        </p:nvSpPr>
        <p:spPr bwMode="auto">
          <a:xfrm flipV="1">
            <a:off x="5719763" y="1735138"/>
            <a:ext cx="706437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55" name="Line 219"/>
          <p:cNvSpPr>
            <a:spLocks noChangeShapeType="1"/>
          </p:cNvSpPr>
          <p:nvPr/>
        </p:nvSpPr>
        <p:spPr bwMode="auto">
          <a:xfrm flipV="1">
            <a:off x="5727700" y="1803400"/>
            <a:ext cx="70643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56" name="Line 220"/>
          <p:cNvSpPr>
            <a:spLocks noChangeShapeType="1"/>
          </p:cNvSpPr>
          <p:nvPr/>
        </p:nvSpPr>
        <p:spPr bwMode="auto">
          <a:xfrm flipV="1">
            <a:off x="5715000" y="1879600"/>
            <a:ext cx="736600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57" name="Line 221"/>
          <p:cNvSpPr>
            <a:spLocks noChangeShapeType="1"/>
          </p:cNvSpPr>
          <p:nvPr/>
        </p:nvSpPr>
        <p:spPr bwMode="auto">
          <a:xfrm>
            <a:off x="6764338" y="1697038"/>
            <a:ext cx="784225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58" name="Line 222"/>
          <p:cNvSpPr>
            <a:spLocks noChangeShapeType="1"/>
          </p:cNvSpPr>
          <p:nvPr/>
        </p:nvSpPr>
        <p:spPr bwMode="auto">
          <a:xfrm>
            <a:off x="6789738" y="1782763"/>
            <a:ext cx="66516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59" name="Line 223"/>
          <p:cNvSpPr>
            <a:spLocks noChangeShapeType="1"/>
          </p:cNvSpPr>
          <p:nvPr/>
        </p:nvSpPr>
        <p:spPr bwMode="auto">
          <a:xfrm>
            <a:off x="6773863" y="1849438"/>
            <a:ext cx="617537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60" name="Line 224"/>
          <p:cNvSpPr>
            <a:spLocks noChangeShapeType="1"/>
          </p:cNvSpPr>
          <p:nvPr/>
        </p:nvSpPr>
        <p:spPr bwMode="auto">
          <a:xfrm>
            <a:off x="6738938" y="1905000"/>
            <a:ext cx="614362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61" name="Line 225"/>
          <p:cNvSpPr>
            <a:spLocks noChangeShapeType="1"/>
          </p:cNvSpPr>
          <p:nvPr/>
        </p:nvSpPr>
        <p:spPr bwMode="auto">
          <a:xfrm>
            <a:off x="6680200" y="1943100"/>
            <a:ext cx="6556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62" name="Line 226"/>
          <p:cNvSpPr>
            <a:spLocks noChangeShapeType="1"/>
          </p:cNvSpPr>
          <p:nvPr/>
        </p:nvSpPr>
        <p:spPr bwMode="auto">
          <a:xfrm>
            <a:off x="7688263" y="2425700"/>
            <a:ext cx="4572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63" name="Line 227"/>
          <p:cNvSpPr>
            <a:spLocks noChangeShapeType="1"/>
          </p:cNvSpPr>
          <p:nvPr/>
        </p:nvSpPr>
        <p:spPr bwMode="auto">
          <a:xfrm>
            <a:off x="7683500" y="2522538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64" name="Line 228"/>
          <p:cNvSpPr>
            <a:spLocks noChangeShapeType="1"/>
          </p:cNvSpPr>
          <p:nvPr/>
        </p:nvSpPr>
        <p:spPr bwMode="auto">
          <a:xfrm>
            <a:off x="7658100" y="2582863"/>
            <a:ext cx="34290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65" name="Line 229"/>
          <p:cNvSpPr>
            <a:spLocks noChangeShapeType="1"/>
          </p:cNvSpPr>
          <p:nvPr/>
        </p:nvSpPr>
        <p:spPr bwMode="auto">
          <a:xfrm>
            <a:off x="7607300" y="2624138"/>
            <a:ext cx="338138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66" name="Line 230"/>
          <p:cNvSpPr>
            <a:spLocks noChangeShapeType="1"/>
          </p:cNvSpPr>
          <p:nvPr/>
        </p:nvSpPr>
        <p:spPr bwMode="auto">
          <a:xfrm>
            <a:off x="7535863" y="2641600"/>
            <a:ext cx="3635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67" name="Line 231"/>
          <p:cNvSpPr>
            <a:spLocks noChangeShapeType="1"/>
          </p:cNvSpPr>
          <p:nvPr/>
        </p:nvSpPr>
        <p:spPr bwMode="auto">
          <a:xfrm>
            <a:off x="8259763" y="3332163"/>
            <a:ext cx="130175" cy="858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68" name="Line 232"/>
          <p:cNvSpPr>
            <a:spLocks noChangeShapeType="1"/>
          </p:cNvSpPr>
          <p:nvPr/>
        </p:nvSpPr>
        <p:spPr bwMode="auto">
          <a:xfrm>
            <a:off x="8224838" y="3416300"/>
            <a:ext cx="889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69" name="Line 233"/>
          <p:cNvSpPr>
            <a:spLocks noChangeShapeType="1"/>
          </p:cNvSpPr>
          <p:nvPr/>
        </p:nvSpPr>
        <p:spPr bwMode="auto">
          <a:xfrm>
            <a:off x="8161338" y="3484563"/>
            <a:ext cx="80962" cy="676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70" name="Line 234"/>
          <p:cNvSpPr>
            <a:spLocks noChangeShapeType="1"/>
          </p:cNvSpPr>
          <p:nvPr/>
        </p:nvSpPr>
        <p:spPr bwMode="auto">
          <a:xfrm>
            <a:off x="8085138" y="3505200"/>
            <a:ext cx="98425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71" name="Line 235"/>
          <p:cNvSpPr>
            <a:spLocks noChangeShapeType="1"/>
          </p:cNvSpPr>
          <p:nvPr/>
        </p:nvSpPr>
        <p:spPr bwMode="auto">
          <a:xfrm>
            <a:off x="8005763" y="3500438"/>
            <a:ext cx="1222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72" name="Line 236"/>
          <p:cNvSpPr>
            <a:spLocks noChangeShapeType="1"/>
          </p:cNvSpPr>
          <p:nvPr/>
        </p:nvSpPr>
        <p:spPr bwMode="auto">
          <a:xfrm>
            <a:off x="7937500" y="3479800"/>
            <a:ext cx="152400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73" name="Line 237"/>
          <p:cNvSpPr>
            <a:spLocks noChangeShapeType="1"/>
          </p:cNvSpPr>
          <p:nvPr/>
        </p:nvSpPr>
        <p:spPr bwMode="auto">
          <a:xfrm flipH="1">
            <a:off x="8039100" y="4457700"/>
            <a:ext cx="6350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74" name="Line 238"/>
          <p:cNvSpPr>
            <a:spLocks noChangeShapeType="1"/>
          </p:cNvSpPr>
          <p:nvPr/>
        </p:nvSpPr>
        <p:spPr bwMode="auto">
          <a:xfrm flipH="1">
            <a:off x="8120063" y="4516438"/>
            <a:ext cx="46037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75" name="Line 239"/>
          <p:cNvSpPr>
            <a:spLocks noChangeShapeType="1"/>
          </p:cNvSpPr>
          <p:nvPr/>
        </p:nvSpPr>
        <p:spPr bwMode="auto">
          <a:xfrm flipH="1">
            <a:off x="8186738" y="4541838"/>
            <a:ext cx="60325" cy="690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76" name="Line 240"/>
          <p:cNvSpPr>
            <a:spLocks noChangeShapeType="1"/>
          </p:cNvSpPr>
          <p:nvPr/>
        </p:nvSpPr>
        <p:spPr bwMode="auto">
          <a:xfrm flipH="1">
            <a:off x="8259763" y="4541838"/>
            <a:ext cx="71437" cy="72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77" name="Line 241"/>
          <p:cNvSpPr>
            <a:spLocks noChangeShapeType="1"/>
          </p:cNvSpPr>
          <p:nvPr/>
        </p:nvSpPr>
        <p:spPr bwMode="auto">
          <a:xfrm flipH="1">
            <a:off x="8313738" y="4498975"/>
            <a:ext cx="98425" cy="855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78" name="Line 242"/>
          <p:cNvSpPr>
            <a:spLocks noChangeShapeType="1"/>
          </p:cNvSpPr>
          <p:nvPr/>
        </p:nvSpPr>
        <p:spPr bwMode="auto">
          <a:xfrm flipH="1">
            <a:off x="7370763" y="5392738"/>
            <a:ext cx="57150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79" name="Line 243"/>
          <p:cNvSpPr>
            <a:spLocks noChangeShapeType="1"/>
          </p:cNvSpPr>
          <p:nvPr/>
        </p:nvSpPr>
        <p:spPr bwMode="auto">
          <a:xfrm flipH="1">
            <a:off x="7412038" y="5468938"/>
            <a:ext cx="538162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80" name="Line 244"/>
          <p:cNvSpPr>
            <a:spLocks noChangeShapeType="1"/>
          </p:cNvSpPr>
          <p:nvPr/>
        </p:nvSpPr>
        <p:spPr bwMode="auto">
          <a:xfrm flipH="1">
            <a:off x="7446963" y="5541963"/>
            <a:ext cx="536575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81" name="Line 245"/>
          <p:cNvSpPr>
            <a:spLocks noChangeShapeType="1"/>
          </p:cNvSpPr>
          <p:nvPr/>
        </p:nvSpPr>
        <p:spPr bwMode="auto">
          <a:xfrm flipH="1">
            <a:off x="7459663" y="5583238"/>
            <a:ext cx="574675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82" name="Line 246"/>
          <p:cNvSpPr>
            <a:spLocks noChangeShapeType="1"/>
          </p:cNvSpPr>
          <p:nvPr/>
        </p:nvSpPr>
        <p:spPr bwMode="auto">
          <a:xfrm flipH="1">
            <a:off x="7446963" y="5613400"/>
            <a:ext cx="6762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83" name="Line 247"/>
          <p:cNvSpPr>
            <a:spLocks noChangeShapeType="1"/>
          </p:cNvSpPr>
          <p:nvPr/>
        </p:nvSpPr>
        <p:spPr bwMode="auto">
          <a:xfrm flipH="1" flipV="1">
            <a:off x="6383338" y="5765800"/>
            <a:ext cx="733425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84" name="Line 248"/>
          <p:cNvSpPr>
            <a:spLocks noChangeShapeType="1"/>
          </p:cNvSpPr>
          <p:nvPr/>
        </p:nvSpPr>
        <p:spPr bwMode="auto">
          <a:xfrm flipH="1" flipV="1">
            <a:off x="6392863" y="5834063"/>
            <a:ext cx="693737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85" name="Line 249"/>
          <p:cNvSpPr>
            <a:spLocks noChangeShapeType="1"/>
          </p:cNvSpPr>
          <p:nvPr/>
        </p:nvSpPr>
        <p:spPr bwMode="auto">
          <a:xfrm flipH="1" flipV="1">
            <a:off x="6400800" y="5884863"/>
            <a:ext cx="685800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86" name="Line 250"/>
          <p:cNvSpPr>
            <a:spLocks noChangeShapeType="1"/>
          </p:cNvSpPr>
          <p:nvPr/>
        </p:nvSpPr>
        <p:spPr bwMode="auto">
          <a:xfrm flipH="1" flipV="1">
            <a:off x="6375400" y="5938838"/>
            <a:ext cx="731838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87" name="Line 251"/>
          <p:cNvSpPr>
            <a:spLocks noChangeShapeType="1"/>
          </p:cNvSpPr>
          <p:nvPr/>
        </p:nvSpPr>
        <p:spPr bwMode="auto">
          <a:xfrm flipH="1" flipV="1">
            <a:off x="6311900" y="6011863"/>
            <a:ext cx="90646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88" name="Line 252"/>
          <p:cNvSpPr>
            <a:spLocks noChangeShapeType="1"/>
          </p:cNvSpPr>
          <p:nvPr/>
        </p:nvSpPr>
        <p:spPr bwMode="auto">
          <a:xfrm flipH="1" flipV="1">
            <a:off x="5499100" y="5397500"/>
            <a:ext cx="6223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89" name="Line 253"/>
          <p:cNvSpPr>
            <a:spLocks noChangeShapeType="1"/>
          </p:cNvSpPr>
          <p:nvPr/>
        </p:nvSpPr>
        <p:spPr bwMode="auto">
          <a:xfrm flipH="1" flipV="1">
            <a:off x="5478463" y="5456238"/>
            <a:ext cx="58737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90" name="Line 254"/>
          <p:cNvSpPr>
            <a:spLocks noChangeShapeType="1"/>
          </p:cNvSpPr>
          <p:nvPr/>
        </p:nvSpPr>
        <p:spPr bwMode="auto">
          <a:xfrm flipH="1" flipV="1">
            <a:off x="5453063" y="5494338"/>
            <a:ext cx="5794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91" name="Line 255"/>
          <p:cNvSpPr>
            <a:spLocks noChangeShapeType="1"/>
          </p:cNvSpPr>
          <p:nvPr/>
        </p:nvSpPr>
        <p:spPr bwMode="auto">
          <a:xfrm flipH="1" flipV="1">
            <a:off x="5414963" y="5524500"/>
            <a:ext cx="600075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92" name="Line 256"/>
          <p:cNvSpPr>
            <a:spLocks noChangeShapeType="1"/>
          </p:cNvSpPr>
          <p:nvPr/>
        </p:nvSpPr>
        <p:spPr bwMode="auto">
          <a:xfrm>
            <a:off x="5346700" y="5545138"/>
            <a:ext cx="703263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93" name="Line 257"/>
          <p:cNvSpPr>
            <a:spLocks noChangeShapeType="1"/>
          </p:cNvSpPr>
          <p:nvPr/>
        </p:nvSpPr>
        <p:spPr bwMode="auto">
          <a:xfrm>
            <a:off x="4618038" y="4805363"/>
            <a:ext cx="5969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94" name="Line 258"/>
          <p:cNvSpPr>
            <a:spLocks noChangeShapeType="1"/>
          </p:cNvSpPr>
          <p:nvPr/>
        </p:nvSpPr>
        <p:spPr bwMode="auto">
          <a:xfrm>
            <a:off x="4622800" y="4889500"/>
            <a:ext cx="554038" cy="3381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95" name="Line 259"/>
          <p:cNvSpPr>
            <a:spLocks noChangeShapeType="1"/>
          </p:cNvSpPr>
          <p:nvPr/>
        </p:nvSpPr>
        <p:spPr bwMode="auto">
          <a:xfrm>
            <a:off x="4602163" y="4945063"/>
            <a:ext cx="536575" cy="3381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96" name="Line 260"/>
          <p:cNvSpPr>
            <a:spLocks noChangeShapeType="1"/>
          </p:cNvSpPr>
          <p:nvPr/>
        </p:nvSpPr>
        <p:spPr bwMode="auto">
          <a:xfrm>
            <a:off x="4567238" y="4991100"/>
            <a:ext cx="555625" cy="36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97" name="Line 261"/>
          <p:cNvSpPr>
            <a:spLocks noChangeShapeType="1"/>
          </p:cNvSpPr>
          <p:nvPr/>
        </p:nvSpPr>
        <p:spPr bwMode="auto">
          <a:xfrm>
            <a:off x="4508500" y="5024438"/>
            <a:ext cx="635000" cy="436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98" name="Line 262"/>
          <p:cNvSpPr>
            <a:spLocks noChangeShapeType="1"/>
          </p:cNvSpPr>
          <p:nvPr/>
        </p:nvSpPr>
        <p:spPr bwMode="auto">
          <a:xfrm>
            <a:off x="4051300" y="4033838"/>
            <a:ext cx="373063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199" name="Line 263"/>
          <p:cNvSpPr>
            <a:spLocks noChangeShapeType="1"/>
          </p:cNvSpPr>
          <p:nvPr/>
        </p:nvSpPr>
        <p:spPr bwMode="auto">
          <a:xfrm>
            <a:off x="4030663" y="4114800"/>
            <a:ext cx="3302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00" name="Line 264"/>
          <p:cNvSpPr>
            <a:spLocks noChangeShapeType="1"/>
          </p:cNvSpPr>
          <p:nvPr/>
        </p:nvSpPr>
        <p:spPr bwMode="auto">
          <a:xfrm>
            <a:off x="3983038" y="4160838"/>
            <a:ext cx="330200" cy="5381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01" name="Line 265"/>
          <p:cNvSpPr>
            <a:spLocks noChangeShapeType="1"/>
          </p:cNvSpPr>
          <p:nvPr/>
        </p:nvSpPr>
        <p:spPr bwMode="auto">
          <a:xfrm>
            <a:off x="3937000" y="4191000"/>
            <a:ext cx="342900" cy="5508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02" name="Line 266"/>
          <p:cNvSpPr>
            <a:spLocks noChangeShapeType="1"/>
          </p:cNvSpPr>
          <p:nvPr/>
        </p:nvSpPr>
        <p:spPr bwMode="auto">
          <a:xfrm>
            <a:off x="3865563" y="4203700"/>
            <a:ext cx="384175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03" name="Line 267"/>
          <p:cNvSpPr>
            <a:spLocks noChangeShapeType="1"/>
          </p:cNvSpPr>
          <p:nvPr/>
        </p:nvSpPr>
        <p:spPr bwMode="auto">
          <a:xfrm flipV="1">
            <a:off x="4013200" y="3111500"/>
            <a:ext cx="42863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04" name="Line 268"/>
          <p:cNvSpPr>
            <a:spLocks noChangeShapeType="1"/>
          </p:cNvSpPr>
          <p:nvPr/>
        </p:nvSpPr>
        <p:spPr bwMode="auto">
          <a:xfrm flipV="1">
            <a:off x="3957638" y="3116263"/>
            <a:ext cx="381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05" name="Line 269"/>
          <p:cNvSpPr>
            <a:spLocks noChangeShapeType="1"/>
          </p:cNvSpPr>
          <p:nvPr/>
        </p:nvSpPr>
        <p:spPr bwMode="auto">
          <a:xfrm flipV="1">
            <a:off x="3898900" y="3103563"/>
            <a:ext cx="42863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06" name="Line 270"/>
          <p:cNvSpPr>
            <a:spLocks noChangeShapeType="1"/>
          </p:cNvSpPr>
          <p:nvPr/>
        </p:nvSpPr>
        <p:spPr bwMode="auto">
          <a:xfrm flipV="1">
            <a:off x="3822700" y="3078163"/>
            <a:ext cx="63500" cy="739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07" name="Line 271"/>
          <p:cNvSpPr>
            <a:spLocks noChangeShapeType="1"/>
          </p:cNvSpPr>
          <p:nvPr/>
        </p:nvSpPr>
        <p:spPr bwMode="auto">
          <a:xfrm flipH="1">
            <a:off x="3738563" y="3001963"/>
            <a:ext cx="92075" cy="85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08" name="Line 272"/>
          <p:cNvSpPr>
            <a:spLocks noChangeShapeType="1"/>
          </p:cNvSpPr>
          <p:nvPr/>
        </p:nvSpPr>
        <p:spPr bwMode="auto">
          <a:xfrm>
            <a:off x="3230563" y="2489200"/>
            <a:ext cx="736600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09" name="Line 273"/>
          <p:cNvSpPr>
            <a:spLocks noChangeShapeType="1"/>
          </p:cNvSpPr>
          <p:nvPr/>
        </p:nvSpPr>
        <p:spPr bwMode="auto">
          <a:xfrm>
            <a:off x="3276600" y="2570163"/>
            <a:ext cx="627063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10" name="Line 274"/>
          <p:cNvSpPr>
            <a:spLocks noChangeShapeType="1"/>
          </p:cNvSpPr>
          <p:nvPr/>
        </p:nvSpPr>
        <p:spPr bwMode="auto">
          <a:xfrm>
            <a:off x="3281363" y="2654300"/>
            <a:ext cx="566737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11" name="Line 275"/>
          <p:cNvSpPr>
            <a:spLocks noChangeShapeType="1"/>
          </p:cNvSpPr>
          <p:nvPr/>
        </p:nvSpPr>
        <p:spPr bwMode="auto">
          <a:xfrm>
            <a:off x="3255963" y="2705100"/>
            <a:ext cx="571500" cy="160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12" name="Line 276"/>
          <p:cNvSpPr>
            <a:spLocks noChangeShapeType="1"/>
          </p:cNvSpPr>
          <p:nvPr/>
        </p:nvSpPr>
        <p:spPr bwMode="auto">
          <a:xfrm>
            <a:off x="3192463" y="2776538"/>
            <a:ext cx="630237" cy="1825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13" name="Line 277"/>
          <p:cNvSpPr>
            <a:spLocks noChangeShapeType="1"/>
          </p:cNvSpPr>
          <p:nvPr/>
        </p:nvSpPr>
        <p:spPr bwMode="auto">
          <a:xfrm flipH="1">
            <a:off x="2382838" y="2547938"/>
            <a:ext cx="525462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14" name="Line 278"/>
          <p:cNvSpPr>
            <a:spLocks noChangeShapeType="1"/>
          </p:cNvSpPr>
          <p:nvPr/>
        </p:nvSpPr>
        <p:spPr bwMode="auto">
          <a:xfrm flipH="1">
            <a:off x="2455863" y="2636838"/>
            <a:ext cx="447675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15" name="Line 279"/>
          <p:cNvSpPr>
            <a:spLocks noChangeShapeType="1"/>
          </p:cNvSpPr>
          <p:nvPr/>
        </p:nvSpPr>
        <p:spPr bwMode="auto">
          <a:xfrm flipH="1">
            <a:off x="2532063" y="2713038"/>
            <a:ext cx="39687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16" name="Line 280"/>
          <p:cNvSpPr>
            <a:spLocks noChangeShapeType="1"/>
          </p:cNvSpPr>
          <p:nvPr/>
        </p:nvSpPr>
        <p:spPr bwMode="auto">
          <a:xfrm flipH="1">
            <a:off x="2570163" y="2773363"/>
            <a:ext cx="4064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17" name="Line 281"/>
          <p:cNvSpPr>
            <a:spLocks noChangeShapeType="1"/>
          </p:cNvSpPr>
          <p:nvPr/>
        </p:nvSpPr>
        <p:spPr bwMode="auto">
          <a:xfrm flipH="1">
            <a:off x="2590800" y="2811463"/>
            <a:ext cx="469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18" name="Line 282"/>
          <p:cNvSpPr>
            <a:spLocks noChangeShapeType="1"/>
          </p:cNvSpPr>
          <p:nvPr/>
        </p:nvSpPr>
        <p:spPr bwMode="auto">
          <a:xfrm flipH="1">
            <a:off x="2405063" y="3302000"/>
            <a:ext cx="134937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19" name="Line 283"/>
          <p:cNvSpPr>
            <a:spLocks noChangeShapeType="1"/>
          </p:cNvSpPr>
          <p:nvPr/>
        </p:nvSpPr>
        <p:spPr bwMode="auto">
          <a:xfrm flipH="1">
            <a:off x="2349500" y="3352800"/>
            <a:ext cx="93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20" name="Line 284"/>
          <p:cNvSpPr>
            <a:spLocks noChangeShapeType="1"/>
          </p:cNvSpPr>
          <p:nvPr/>
        </p:nvSpPr>
        <p:spPr bwMode="auto">
          <a:xfrm flipH="1">
            <a:off x="2281238" y="3344863"/>
            <a:ext cx="88900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21" name="Line 285"/>
          <p:cNvSpPr>
            <a:spLocks noChangeShapeType="1"/>
          </p:cNvSpPr>
          <p:nvPr/>
        </p:nvSpPr>
        <p:spPr bwMode="auto">
          <a:xfrm flipH="1">
            <a:off x="2201863" y="3319463"/>
            <a:ext cx="96837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22" name="Line 286"/>
          <p:cNvSpPr>
            <a:spLocks noChangeShapeType="1"/>
          </p:cNvSpPr>
          <p:nvPr/>
        </p:nvSpPr>
        <p:spPr bwMode="auto">
          <a:xfrm flipH="1">
            <a:off x="2116138" y="3238500"/>
            <a:ext cx="1238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23" name="Line 287"/>
          <p:cNvSpPr>
            <a:spLocks noChangeShapeType="1"/>
          </p:cNvSpPr>
          <p:nvPr/>
        </p:nvSpPr>
        <p:spPr bwMode="auto">
          <a:xfrm>
            <a:off x="2087563" y="4152900"/>
            <a:ext cx="2063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24" name="Line 288"/>
          <p:cNvSpPr>
            <a:spLocks noChangeShapeType="1"/>
          </p:cNvSpPr>
          <p:nvPr/>
        </p:nvSpPr>
        <p:spPr bwMode="auto">
          <a:xfrm>
            <a:off x="2171700" y="4237038"/>
            <a:ext cx="160338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25" name="Line 289"/>
          <p:cNvSpPr>
            <a:spLocks noChangeShapeType="1"/>
          </p:cNvSpPr>
          <p:nvPr/>
        </p:nvSpPr>
        <p:spPr bwMode="auto">
          <a:xfrm>
            <a:off x="2265363" y="4262438"/>
            <a:ext cx="1174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26" name="Line 290"/>
          <p:cNvSpPr>
            <a:spLocks noChangeShapeType="1"/>
          </p:cNvSpPr>
          <p:nvPr/>
        </p:nvSpPr>
        <p:spPr bwMode="auto">
          <a:xfrm>
            <a:off x="2344738" y="4246563"/>
            <a:ext cx="1143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27" name="Line 291"/>
          <p:cNvSpPr>
            <a:spLocks noChangeShapeType="1"/>
          </p:cNvSpPr>
          <p:nvPr/>
        </p:nvSpPr>
        <p:spPr bwMode="auto">
          <a:xfrm>
            <a:off x="2417763" y="4186238"/>
            <a:ext cx="127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28" name="Line 292"/>
          <p:cNvSpPr>
            <a:spLocks noChangeShapeType="1"/>
          </p:cNvSpPr>
          <p:nvPr/>
        </p:nvSpPr>
        <p:spPr bwMode="auto">
          <a:xfrm flipH="1">
            <a:off x="4618038" y="5461000"/>
            <a:ext cx="520700" cy="4111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29" name="Line 293"/>
          <p:cNvSpPr>
            <a:spLocks noChangeShapeType="1"/>
          </p:cNvSpPr>
          <p:nvPr/>
        </p:nvSpPr>
        <p:spPr bwMode="auto">
          <a:xfrm flipH="1">
            <a:off x="4699000" y="5499100"/>
            <a:ext cx="495300" cy="381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30" name="Line 294"/>
          <p:cNvSpPr>
            <a:spLocks noChangeShapeType="1"/>
          </p:cNvSpPr>
          <p:nvPr/>
        </p:nvSpPr>
        <p:spPr bwMode="auto">
          <a:xfrm flipH="1">
            <a:off x="4745038" y="5529263"/>
            <a:ext cx="469900" cy="385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31" name="Line 295"/>
          <p:cNvSpPr>
            <a:spLocks noChangeShapeType="1"/>
          </p:cNvSpPr>
          <p:nvPr/>
        </p:nvSpPr>
        <p:spPr bwMode="auto">
          <a:xfrm flipH="1">
            <a:off x="4789488" y="5545138"/>
            <a:ext cx="481012" cy="40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32" name="Line 296"/>
          <p:cNvSpPr>
            <a:spLocks noChangeShapeType="1"/>
          </p:cNvSpPr>
          <p:nvPr/>
        </p:nvSpPr>
        <p:spPr bwMode="auto">
          <a:xfrm flipH="1">
            <a:off x="4813300" y="5549900"/>
            <a:ext cx="528638" cy="4524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33" name="Line 297"/>
          <p:cNvSpPr>
            <a:spLocks noChangeShapeType="1"/>
          </p:cNvSpPr>
          <p:nvPr/>
        </p:nvSpPr>
        <p:spPr bwMode="auto">
          <a:xfrm flipH="1">
            <a:off x="3535363" y="5994400"/>
            <a:ext cx="91440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34" name="Line 298"/>
          <p:cNvSpPr>
            <a:spLocks noChangeShapeType="1"/>
          </p:cNvSpPr>
          <p:nvPr/>
        </p:nvSpPr>
        <p:spPr bwMode="auto">
          <a:xfrm flipH="1">
            <a:off x="3573463" y="6083300"/>
            <a:ext cx="863600" cy="1190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35" name="Line 299"/>
          <p:cNvSpPr>
            <a:spLocks noChangeShapeType="1"/>
          </p:cNvSpPr>
          <p:nvPr/>
        </p:nvSpPr>
        <p:spPr bwMode="auto">
          <a:xfrm flipH="1">
            <a:off x="3594100" y="6137275"/>
            <a:ext cx="858838" cy="13176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36" name="Line 300"/>
          <p:cNvSpPr>
            <a:spLocks noChangeShapeType="1"/>
          </p:cNvSpPr>
          <p:nvPr/>
        </p:nvSpPr>
        <p:spPr bwMode="auto">
          <a:xfrm flipH="1">
            <a:off x="3590925" y="6210300"/>
            <a:ext cx="900113" cy="114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37" name="Line 301"/>
          <p:cNvSpPr>
            <a:spLocks noChangeShapeType="1"/>
          </p:cNvSpPr>
          <p:nvPr/>
        </p:nvSpPr>
        <p:spPr bwMode="auto">
          <a:xfrm flipH="1">
            <a:off x="3551238" y="6253163"/>
            <a:ext cx="1041400" cy="152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38" name="Line 302"/>
          <p:cNvSpPr>
            <a:spLocks noChangeShapeType="1"/>
          </p:cNvSpPr>
          <p:nvPr/>
        </p:nvSpPr>
        <p:spPr bwMode="auto">
          <a:xfrm flipH="1" flipV="1">
            <a:off x="2514600" y="5910263"/>
            <a:ext cx="795338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39" name="Line 303"/>
          <p:cNvSpPr>
            <a:spLocks noChangeShapeType="1"/>
          </p:cNvSpPr>
          <p:nvPr/>
        </p:nvSpPr>
        <p:spPr bwMode="auto">
          <a:xfrm flipH="1" flipV="1">
            <a:off x="2527300" y="5970588"/>
            <a:ext cx="71596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40" name="Line 304"/>
          <p:cNvSpPr>
            <a:spLocks noChangeShapeType="1"/>
          </p:cNvSpPr>
          <p:nvPr/>
        </p:nvSpPr>
        <p:spPr bwMode="auto">
          <a:xfrm flipH="1" flipV="1">
            <a:off x="2509838" y="6024563"/>
            <a:ext cx="708025" cy="2063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41" name="Line 305"/>
          <p:cNvSpPr>
            <a:spLocks noChangeShapeType="1"/>
          </p:cNvSpPr>
          <p:nvPr/>
        </p:nvSpPr>
        <p:spPr bwMode="auto">
          <a:xfrm flipH="1" flipV="1">
            <a:off x="2476500" y="6075363"/>
            <a:ext cx="736600" cy="231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42" name="Line 306"/>
          <p:cNvSpPr>
            <a:spLocks noChangeShapeType="1"/>
          </p:cNvSpPr>
          <p:nvPr/>
        </p:nvSpPr>
        <p:spPr bwMode="auto">
          <a:xfrm flipH="1" flipV="1">
            <a:off x="2425700" y="6126163"/>
            <a:ext cx="812800" cy="2698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43" name="Line 307"/>
          <p:cNvSpPr>
            <a:spLocks noChangeShapeType="1"/>
          </p:cNvSpPr>
          <p:nvPr/>
        </p:nvSpPr>
        <p:spPr bwMode="auto">
          <a:xfrm flipH="1" flipV="1">
            <a:off x="1795463" y="5338763"/>
            <a:ext cx="469900" cy="439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44" name="Line 308"/>
          <p:cNvSpPr>
            <a:spLocks noChangeShapeType="1"/>
          </p:cNvSpPr>
          <p:nvPr/>
        </p:nvSpPr>
        <p:spPr bwMode="auto">
          <a:xfrm flipH="1" flipV="1">
            <a:off x="1770063" y="5402263"/>
            <a:ext cx="439737" cy="414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45" name="Line 309"/>
          <p:cNvSpPr>
            <a:spLocks noChangeShapeType="1"/>
          </p:cNvSpPr>
          <p:nvPr/>
        </p:nvSpPr>
        <p:spPr bwMode="auto">
          <a:xfrm flipH="1" flipV="1">
            <a:off x="1719263" y="5435600"/>
            <a:ext cx="447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46" name="Line 310"/>
          <p:cNvSpPr>
            <a:spLocks noChangeShapeType="1"/>
          </p:cNvSpPr>
          <p:nvPr/>
        </p:nvSpPr>
        <p:spPr bwMode="auto">
          <a:xfrm flipH="1" flipV="1">
            <a:off x="1676400" y="5468938"/>
            <a:ext cx="461963" cy="469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47" name="Line 311"/>
          <p:cNvSpPr>
            <a:spLocks noChangeShapeType="1"/>
          </p:cNvSpPr>
          <p:nvPr/>
        </p:nvSpPr>
        <p:spPr bwMode="auto">
          <a:xfrm flipH="1" flipV="1">
            <a:off x="1579563" y="5473700"/>
            <a:ext cx="566737" cy="5619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48" name="Line 312"/>
          <p:cNvSpPr>
            <a:spLocks noChangeShapeType="1"/>
          </p:cNvSpPr>
          <p:nvPr/>
        </p:nvSpPr>
        <p:spPr bwMode="auto">
          <a:xfrm>
            <a:off x="1092200" y="4414838"/>
            <a:ext cx="33020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49" name="Line 313"/>
          <p:cNvSpPr>
            <a:spLocks noChangeShapeType="1"/>
          </p:cNvSpPr>
          <p:nvPr/>
        </p:nvSpPr>
        <p:spPr bwMode="auto">
          <a:xfrm>
            <a:off x="1168400" y="4449763"/>
            <a:ext cx="292100" cy="693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50" name="Line 314"/>
          <p:cNvSpPr>
            <a:spLocks noChangeShapeType="1"/>
          </p:cNvSpPr>
          <p:nvPr/>
        </p:nvSpPr>
        <p:spPr bwMode="auto">
          <a:xfrm>
            <a:off x="1241425" y="4448175"/>
            <a:ext cx="28416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51" name="Line 315"/>
          <p:cNvSpPr>
            <a:spLocks noChangeShapeType="1"/>
          </p:cNvSpPr>
          <p:nvPr/>
        </p:nvSpPr>
        <p:spPr bwMode="auto">
          <a:xfrm>
            <a:off x="1312863" y="4422775"/>
            <a:ext cx="274637" cy="665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52" name="Line 316"/>
          <p:cNvSpPr>
            <a:spLocks noChangeShapeType="1"/>
          </p:cNvSpPr>
          <p:nvPr/>
        </p:nvSpPr>
        <p:spPr bwMode="auto">
          <a:xfrm>
            <a:off x="1376363" y="4360863"/>
            <a:ext cx="30480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53" name="Oval 317"/>
          <p:cNvSpPr>
            <a:spLocks noChangeArrowheads="1"/>
          </p:cNvSpPr>
          <p:nvPr/>
        </p:nvSpPr>
        <p:spPr bwMode="auto">
          <a:xfrm>
            <a:off x="5626100" y="3556000"/>
            <a:ext cx="533400" cy="533400"/>
          </a:xfrm>
          <a:prstGeom prst="ellips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54" name="Oval 318"/>
          <p:cNvSpPr>
            <a:spLocks noChangeArrowheads="1"/>
          </p:cNvSpPr>
          <p:nvPr/>
        </p:nvSpPr>
        <p:spPr bwMode="auto">
          <a:xfrm>
            <a:off x="5554663" y="36591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55" name="Oval 319"/>
          <p:cNvSpPr>
            <a:spLocks noChangeArrowheads="1"/>
          </p:cNvSpPr>
          <p:nvPr/>
        </p:nvSpPr>
        <p:spPr bwMode="auto">
          <a:xfrm>
            <a:off x="5859463" y="414337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56" name="Oval 320"/>
          <p:cNvSpPr>
            <a:spLocks noChangeArrowheads="1"/>
          </p:cNvSpPr>
          <p:nvPr/>
        </p:nvSpPr>
        <p:spPr bwMode="auto">
          <a:xfrm>
            <a:off x="5724525" y="34718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57" name="Oval 321"/>
          <p:cNvSpPr>
            <a:spLocks noChangeArrowheads="1"/>
          </p:cNvSpPr>
          <p:nvPr/>
        </p:nvSpPr>
        <p:spPr bwMode="auto">
          <a:xfrm>
            <a:off x="5591175" y="35861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58" name="Oval 322"/>
          <p:cNvSpPr>
            <a:spLocks noChangeArrowheads="1"/>
          </p:cNvSpPr>
          <p:nvPr/>
        </p:nvSpPr>
        <p:spPr bwMode="auto">
          <a:xfrm>
            <a:off x="5657850" y="35179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59" name="Oval 323"/>
          <p:cNvSpPr>
            <a:spLocks noChangeArrowheads="1"/>
          </p:cNvSpPr>
          <p:nvPr/>
        </p:nvSpPr>
        <p:spPr bwMode="auto">
          <a:xfrm>
            <a:off x="5846763" y="3451225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60" name="Line 324"/>
          <p:cNvSpPr>
            <a:spLocks noChangeShapeType="1"/>
          </p:cNvSpPr>
          <p:nvPr/>
        </p:nvSpPr>
        <p:spPr bwMode="auto">
          <a:xfrm>
            <a:off x="5049838" y="2603500"/>
            <a:ext cx="901700" cy="960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61" name="Line 325"/>
          <p:cNvSpPr>
            <a:spLocks noChangeShapeType="1"/>
          </p:cNvSpPr>
          <p:nvPr/>
        </p:nvSpPr>
        <p:spPr bwMode="auto">
          <a:xfrm>
            <a:off x="5016500" y="2659063"/>
            <a:ext cx="808038" cy="904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62" name="Line 326"/>
          <p:cNvSpPr>
            <a:spLocks noChangeShapeType="1"/>
          </p:cNvSpPr>
          <p:nvPr/>
        </p:nvSpPr>
        <p:spPr bwMode="auto">
          <a:xfrm>
            <a:off x="4965700" y="2713038"/>
            <a:ext cx="7747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63" name="Line 327"/>
          <p:cNvSpPr>
            <a:spLocks noChangeShapeType="1"/>
          </p:cNvSpPr>
          <p:nvPr/>
        </p:nvSpPr>
        <p:spPr bwMode="auto">
          <a:xfrm>
            <a:off x="4910138" y="2738438"/>
            <a:ext cx="766762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64" name="Line 328"/>
          <p:cNvSpPr>
            <a:spLocks noChangeShapeType="1"/>
          </p:cNvSpPr>
          <p:nvPr/>
        </p:nvSpPr>
        <p:spPr bwMode="auto">
          <a:xfrm>
            <a:off x="4827588" y="2735263"/>
            <a:ext cx="806450" cy="998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65" name="Line 329"/>
          <p:cNvSpPr>
            <a:spLocks noChangeShapeType="1"/>
          </p:cNvSpPr>
          <p:nvPr/>
        </p:nvSpPr>
        <p:spPr bwMode="auto">
          <a:xfrm flipH="1">
            <a:off x="5265738" y="3894138"/>
            <a:ext cx="368300" cy="127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66" name="Line 330"/>
          <p:cNvSpPr>
            <a:spLocks noChangeShapeType="1"/>
          </p:cNvSpPr>
          <p:nvPr/>
        </p:nvSpPr>
        <p:spPr bwMode="auto">
          <a:xfrm flipH="1">
            <a:off x="5326063" y="3979863"/>
            <a:ext cx="350837" cy="119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67" name="Line 331"/>
          <p:cNvSpPr>
            <a:spLocks noChangeShapeType="1"/>
          </p:cNvSpPr>
          <p:nvPr/>
        </p:nvSpPr>
        <p:spPr bwMode="auto">
          <a:xfrm flipH="1">
            <a:off x="5389563" y="4030663"/>
            <a:ext cx="350837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68" name="Line 332"/>
          <p:cNvSpPr>
            <a:spLocks noChangeShapeType="1"/>
          </p:cNvSpPr>
          <p:nvPr/>
        </p:nvSpPr>
        <p:spPr bwMode="auto">
          <a:xfrm flipH="1">
            <a:off x="5453063" y="4081463"/>
            <a:ext cx="365125" cy="113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69" name="Line 333"/>
          <p:cNvSpPr>
            <a:spLocks noChangeShapeType="1"/>
          </p:cNvSpPr>
          <p:nvPr/>
        </p:nvSpPr>
        <p:spPr bwMode="auto">
          <a:xfrm flipH="1">
            <a:off x="5499100" y="4084638"/>
            <a:ext cx="4191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70" name="Oval 334"/>
          <p:cNvSpPr>
            <a:spLocks noChangeArrowheads="1"/>
          </p:cNvSpPr>
          <p:nvPr/>
        </p:nvSpPr>
        <p:spPr bwMode="auto">
          <a:xfrm>
            <a:off x="5322888" y="50800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71" name="Oval 335"/>
          <p:cNvSpPr>
            <a:spLocks noChangeArrowheads="1"/>
          </p:cNvSpPr>
          <p:nvPr/>
        </p:nvSpPr>
        <p:spPr bwMode="auto">
          <a:xfrm>
            <a:off x="5384800" y="5092700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72" name="Oval 336"/>
          <p:cNvSpPr>
            <a:spLocks noChangeArrowheads="1"/>
          </p:cNvSpPr>
          <p:nvPr/>
        </p:nvSpPr>
        <p:spPr bwMode="auto">
          <a:xfrm>
            <a:off x="5256213" y="508476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73" name="Oval 337"/>
          <p:cNvSpPr>
            <a:spLocks noChangeArrowheads="1"/>
          </p:cNvSpPr>
          <p:nvPr/>
        </p:nvSpPr>
        <p:spPr bwMode="auto">
          <a:xfrm>
            <a:off x="5030788" y="5383213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74" name="Oval 338"/>
          <p:cNvSpPr>
            <a:spLocks noChangeArrowheads="1"/>
          </p:cNvSpPr>
          <p:nvPr/>
        </p:nvSpPr>
        <p:spPr bwMode="auto">
          <a:xfrm>
            <a:off x="5445125" y="5132388"/>
            <a:ext cx="5715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75" name="Text Box 339"/>
          <p:cNvSpPr txBox="1">
            <a:spLocks noChangeArrowheads="1"/>
          </p:cNvSpPr>
          <p:nvPr/>
        </p:nvSpPr>
        <p:spPr bwMode="auto">
          <a:xfrm>
            <a:off x="0" y="728663"/>
            <a:ext cx="9012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Correlated Motion Decomposition</a:t>
            </a:r>
            <a:r>
              <a:rPr lang="en-US" b="1">
                <a:solidFill>
                  <a:srgbClr val="FF0000"/>
                </a:solidFill>
              </a:rPr>
              <a:t>                           Externally constrain each hinge</a:t>
            </a:r>
          </a:p>
        </p:txBody>
      </p:sp>
      <p:sp>
        <p:nvSpPr>
          <p:cNvPr id="168276" name="Line 340"/>
          <p:cNvSpPr>
            <a:spLocks noChangeShapeType="1"/>
          </p:cNvSpPr>
          <p:nvPr/>
        </p:nvSpPr>
        <p:spPr bwMode="auto">
          <a:xfrm flipV="1">
            <a:off x="4030663" y="2552700"/>
            <a:ext cx="638175" cy="173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77" name="Line 341"/>
          <p:cNvSpPr>
            <a:spLocks noChangeShapeType="1"/>
          </p:cNvSpPr>
          <p:nvPr/>
        </p:nvSpPr>
        <p:spPr bwMode="auto">
          <a:xfrm flipV="1">
            <a:off x="4119563" y="2608263"/>
            <a:ext cx="55880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78" name="Line 342"/>
          <p:cNvSpPr>
            <a:spLocks noChangeShapeType="1"/>
          </p:cNvSpPr>
          <p:nvPr/>
        </p:nvSpPr>
        <p:spPr bwMode="auto">
          <a:xfrm flipV="1">
            <a:off x="4165600" y="2662238"/>
            <a:ext cx="533400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79" name="Line 343"/>
          <p:cNvSpPr>
            <a:spLocks noChangeShapeType="1"/>
          </p:cNvSpPr>
          <p:nvPr/>
        </p:nvSpPr>
        <p:spPr bwMode="auto">
          <a:xfrm flipV="1">
            <a:off x="4194175" y="2703513"/>
            <a:ext cx="5461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80" name="Line 344"/>
          <p:cNvSpPr>
            <a:spLocks noChangeShapeType="1"/>
          </p:cNvSpPr>
          <p:nvPr/>
        </p:nvSpPr>
        <p:spPr bwMode="auto">
          <a:xfrm flipH="1">
            <a:off x="4191000" y="2735263"/>
            <a:ext cx="614363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8281" name="Group 345"/>
          <p:cNvGrpSpPr>
            <a:grpSpLocks/>
          </p:cNvGrpSpPr>
          <p:nvPr/>
        </p:nvGrpSpPr>
        <p:grpSpPr bwMode="auto">
          <a:xfrm>
            <a:off x="4746625" y="2425700"/>
            <a:ext cx="234950" cy="247650"/>
            <a:chOff x="292" y="828"/>
            <a:chExt cx="148" cy="156"/>
          </a:xfrm>
        </p:grpSpPr>
        <p:sp>
          <p:nvSpPr>
            <p:cNvPr id="168282" name="Oval 346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283" name="Oval 347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284" name="Oval 348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285" name="Oval 349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286" name="Oval 350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287" name="Oval 351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8290" name="Freeform 354"/>
          <p:cNvSpPr>
            <a:spLocks/>
          </p:cNvSpPr>
          <p:nvPr/>
        </p:nvSpPr>
        <p:spPr bwMode="auto">
          <a:xfrm>
            <a:off x="5086350" y="1285875"/>
            <a:ext cx="3792538" cy="5121275"/>
          </a:xfrm>
          <a:custGeom>
            <a:avLst/>
            <a:gdLst>
              <a:gd name="T0" fmla="*/ 1780 w 2389"/>
              <a:gd name="T1" fmla="*/ 230 h 3226"/>
              <a:gd name="T2" fmla="*/ 1628 w 2389"/>
              <a:gd name="T3" fmla="*/ 174 h 3226"/>
              <a:gd name="T4" fmla="*/ 1124 w 2389"/>
              <a:gd name="T5" fmla="*/ 118 h 3226"/>
              <a:gd name="T6" fmla="*/ 860 w 2389"/>
              <a:gd name="T7" fmla="*/ 86 h 3226"/>
              <a:gd name="T8" fmla="*/ 660 w 2389"/>
              <a:gd name="T9" fmla="*/ 54 h 3226"/>
              <a:gd name="T10" fmla="*/ 452 w 2389"/>
              <a:gd name="T11" fmla="*/ 22 h 3226"/>
              <a:gd name="T12" fmla="*/ 204 w 2389"/>
              <a:gd name="T13" fmla="*/ 14 h 3226"/>
              <a:gd name="T14" fmla="*/ 132 w 2389"/>
              <a:gd name="T15" fmla="*/ 46 h 3226"/>
              <a:gd name="T16" fmla="*/ 60 w 2389"/>
              <a:gd name="T17" fmla="*/ 110 h 3226"/>
              <a:gd name="T18" fmla="*/ 44 w 2389"/>
              <a:gd name="T19" fmla="*/ 318 h 3226"/>
              <a:gd name="T20" fmla="*/ 12 w 2389"/>
              <a:gd name="T21" fmla="*/ 414 h 3226"/>
              <a:gd name="T22" fmla="*/ 92 w 2389"/>
              <a:gd name="T23" fmla="*/ 614 h 3226"/>
              <a:gd name="T24" fmla="*/ 172 w 2389"/>
              <a:gd name="T25" fmla="*/ 646 h 3226"/>
              <a:gd name="T26" fmla="*/ 220 w 2389"/>
              <a:gd name="T27" fmla="*/ 662 h 3226"/>
              <a:gd name="T28" fmla="*/ 300 w 2389"/>
              <a:gd name="T29" fmla="*/ 718 h 3226"/>
              <a:gd name="T30" fmla="*/ 484 w 2389"/>
              <a:gd name="T31" fmla="*/ 838 h 3226"/>
              <a:gd name="T32" fmla="*/ 540 w 2389"/>
              <a:gd name="T33" fmla="*/ 894 h 3226"/>
              <a:gd name="T34" fmla="*/ 620 w 2389"/>
              <a:gd name="T35" fmla="*/ 950 h 3226"/>
              <a:gd name="T36" fmla="*/ 836 w 2389"/>
              <a:gd name="T37" fmla="*/ 1118 h 3226"/>
              <a:gd name="T38" fmla="*/ 996 w 2389"/>
              <a:gd name="T39" fmla="*/ 1262 h 3226"/>
              <a:gd name="T40" fmla="*/ 1036 w 2389"/>
              <a:gd name="T41" fmla="*/ 1302 h 3226"/>
              <a:gd name="T42" fmla="*/ 1068 w 2389"/>
              <a:gd name="T43" fmla="*/ 1374 h 3226"/>
              <a:gd name="T44" fmla="*/ 1052 w 2389"/>
              <a:gd name="T45" fmla="*/ 1582 h 3226"/>
              <a:gd name="T46" fmla="*/ 1004 w 2389"/>
              <a:gd name="T47" fmla="*/ 1878 h 3226"/>
              <a:gd name="T48" fmla="*/ 972 w 2389"/>
              <a:gd name="T49" fmla="*/ 1942 h 3226"/>
              <a:gd name="T50" fmla="*/ 932 w 2389"/>
              <a:gd name="T51" fmla="*/ 2046 h 3226"/>
              <a:gd name="T52" fmla="*/ 884 w 2389"/>
              <a:gd name="T53" fmla="*/ 2158 h 3226"/>
              <a:gd name="T54" fmla="*/ 860 w 2389"/>
              <a:gd name="T55" fmla="*/ 2182 h 3226"/>
              <a:gd name="T56" fmla="*/ 812 w 2389"/>
              <a:gd name="T57" fmla="*/ 2270 h 3226"/>
              <a:gd name="T58" fmla="*/ 764 w 2389"/>
              <a:gd name="T59" fmla="*/ 2294 h 3226"/>
              <a:gd name="T60" fmla="*/ 756 w 2389"/>
              <a:gd name="T61" fmla="*/ 2318 h 3226"/>
              <a:gd name="T62" fmla="*/ 732 w 2389"/>
              <a:gd name="T63" fmla="*/ 2326 h 3226"/>
              <a:gd name="T64" fmla="*/ 628 w 2389"/>
              <a:gd name="T65" fmla="*/ 2414 h 3226"/>
              <a:gd name="T66" fmla="*/ 476 w 2389"/>
              <a:gd name="T67" fmla="*/ 2566 h 3226"/>
              <a:gd name="T68" fmla="*/ 444 w 2389"/>
              <a:gd name="T69" fmla="*/ 2702 h 3226"/>
              <a:gd name="T70" fmla="*/ 420 w 2389"/>
              <a:gd name="T71" fmla="*/ 2726 h 3226"/>
              <a:gd name="T72" fmla="*/ 388 w 2389"/>
              <a:gd name="T73" fmla="*/ 2790 h 3226"/>
              <a:gd name="T74" fmla="*/ 364 w 2389"/>
              <a:gd name="T75" fmla="*/ 2862 h 3226"/>
              <a:gd name="T76" fmla="*/ 348 w 2389"/>
              <a:gd name="T77" fmla="*/ 2902 h 3226"/>
              <a:gd name="T78" fmla="*/ 332 w 2389"/>
              <a:gd name="T79" fmla="*/ 2950 h 3226"/>
              <a:gd name="T80" fmla="*/ 356 w 2389"/>
              <a:gd name="T81" fmla="*/ 3070 h 3226"/>
              <a:gd name="T82" fmla="*/ 652 w 2389"/>
              <a:gd name="T83" fmla="*/ 3118 h 3226"/>
              <a:gd name="T84" fmla="*/ 892 w 2389"/>
              <a:gd name="T85" fmla="*/ 3174 h 3226"/>
              <a:gd name="T86" fmla="*/ 1364 w 2389"/>
              <a:gd name="T87" fmla="*/ 3214 h 3226"/>
              <a:gd name="T88" fmla="*/ 1932 w 2389"/>
              <a:gd name="T89" fmla="*/ 3174 h 3226"/>
              <a:gd name="T90" fmla="*/ 1964 w 2389"/>
              <a:gd name="T91" fmla="*/ 3150 h 3226"/>
              <a:gd name="T92" fmla="*/ 1988 w 2389"/>
              <a:gd name="T93" fmla="*/ 3142 h 3226"/>
              <a:gd name="T94" fmla="*/ 2060 w 2389"/>
              <a:gd name="T95" fmla="*/ 3038 h 3226"/>
              <a:gd name="T96" fmla="*/ 2124 w 2389"/>
              <a:gd name="T97" fmla="*/ 2870 h 3226"/>
              <a:gd name="T98" fmla="*/ 2172 w 2389"/>
              <a:gd name="T99" fmla="*/ 2798 h 3226"/>
              <a:gd name="T100" fmla="*/ 2300 w 2389"/>
              <a:gd name="T101" fmla="*/ 2550 h 3226"/>
              <a:gd name="T102" fmla="*/ 2340 w 2389"/>
              <a:gd name="T103" fmla="*/ 2038 h 3226"/>
              <a:gd name="T104" fmla="*/ 2348 w 2389"/>
              <a:gd name="T105" fmla="*/ 990 h 3226"/>
              <a:gd name="T106" fmla="*/ 2284 w 2389"/>
              <a:gd name="T107" fmla="*/ 846 h 3226"/>
              <a:gd name="T108" fmla="*/ 2204 w 2389"/>
              <a:gd name="T109" fmla="*/ 654 h 3226"/>
              <a:gd name="T110" fmla="*/ 2148 w 2389"/>
              <a:gd name="T111" fmla="*/ 398 h 3226"/>
              <a:gd name="T112" fmla="*/ 2140 w 2389"/>
              <a:gd name="T113" fmla="*/ 350 h 3226"/>
              <a:gd name="T114" fmla="*/ 2132 w 2389"/>
              <a:gd name="T115" fmla="*/ 294 h 3226"/>
              <a:gd name="T116" fmla="*/ 2028 w 2389"/>
              <a:gd name="T117" fmla="*/ 286 h 3226"/>
              <a:gd name="T118" fmla="*/ 1972 w 2389"/>
              <a:gd name="T119" fmla="*/ 270 h 3226"/>
              <a:gd name="T120" fmla="*/ 1900 w 2389"/>
              <a:gd name="T121" fmla="*/ 230 h 3226"/>
              <a:gd name="T122" fmla="*/ 1788 w 2389"/>
              <a:gd name="T123" fmla="*/ 246 h 3226"/>
              <a:gd name="T124" fmla="*/ 1780 w 2389"/>
              <a:gd name="T125" fmla="*/ 230 h 3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9" h="3226">
                <a:moveTo>
                  <a:pt x="1780" y="230"/>
                </a:moveTo>
                <a:cubicBezTo>
                  <a:pt x="1727" y="212"/>
                  <a:pt x="1682" y="184"/>
                  <a:pt x="1628" y="174"/>
                </a:cubicBezTo>
                <a:cubicBezTo>
                  <a:pt x="1476" y="98"/>
                  <a:pt x="1284" y="122"/>
                  <a:pt x="1124" y="118"/>
                </a:cubicBezTo>
                <a:cubicBezTo>
                  <a:pt x="1040" y="90"/>
                  <a:pt x="946" y="92"/>
                  <a:pt x="860" y="86"/>
                </a:cubicBezTo>
                <a:cubicBezTo>
                  <a:pt x="796" y="54"/>
                  <a:pt x="732" y="58"/>
                  <a:pt x="660" y="54"/>
                </a:cubicBezTo>
                <a:cubicBezTo>
                  <a:pt x="589" y="42"/>
                  <a:pt x="523" y="28"/>
                  <a:pt x="452" y="22"/>
                </a:cubicBezTo>
                <a:cubicBezTo>
                  <a:pt x="365" y="0"/>
                  <a:pt x="295" y="8"/>
                  <a:pt x="204" y="14"/>
                </a:cubicBezTo>
                <a:cubicBezTo>
                  <a:pt x="180" y="21"/>
                  <a:pt x="151" y="26"/>
                  <a:pt x="132" y="46"/>
                </a:cubicBezTo>
                <a:cubicBezTo>
                  <a:pt x="104" y="73"/>
                  <a:pt x="98" y="97"/>
                  <a:pt x="60" y="110"/>
                </a:cubicBezTo>
                <a:cubicBezTo>
                  <a:pt x="4" y="165"/>
                  <a:pt x="19" y="243"/>
                  <a:pt x="44" y="318"/>
                </a:cubicBezTo>
                <a:cubicBezTo>
                  <a:pt x="37" y="359"/>
                  <a:pt x="34" y="380"/>
                  <a:pt x="12" y="414"/>
                </a:cubicBezTo>
                <a:cubicBezTo>
                  <a:pt x="19" y="538"/>
                  <a:pt x="0" y="552"/>
                  <a:pt x="92" y="614"/>
                </a:cubicBezTo>
                <a:cubicBezTo>
                  <a:pt x="114" y="628"/>
                  <a:pt x="146" y="638"/>
                  <a:pt x="172" y="646"/>
                </a:cubicBezTo>
                <a:cubicBezTo>
                  <a:pt x="188" y="650"/>
                  <a:pt x="220" y="662"/>
                  <a:pt x="220" y="662"/>
                </a:cubicBezTo>
                <a:cubicBezTo>
                  <a:pt x="245" y="687"/>
                  <a:pt x="273" y="695"/>
                  <a:pt x="300" y="718"/>
                </a:cubicBezTo>
                <a:cubicBezTo>
                  <a:pt x="355" y="765"/>
                  <a:pt x="412" y="814"/>
                  <a:pt x="484" y="838"/>
                </a:cubicBezTo>
                <a:cubicBezTo>
                  <a:pt x="502" y="856"/>
                  <a:pt x="518" y="878"/>
                  <a:pt x="540" y="894"/>
                </a:cubicBezTo>
                <a:cubicBezTo>
                  <a:pt x="566" y="912"/>
                  <a:pt x="596" y="926"/>
                  <a:pt x="620" y="950"/>
                </a:cubicBezTo>
                <a:cubicBezTo>
                  <a:pt x="694" y="1024"/>
                  <a:pt x="740" y="1079"/>
                  <a:pt x="836" y="1118"/>
                </a:cubicBezTo>
                <a:cubicBezTo>
                  <a:pt x="886" y="1168"/>
                  <a:pt x="945" y="1211"/>
                  <a:pt x="996" y="1262"/>
                </a:cubicBezTo>
                <a:cubicBezTo>
                  <a:pt x="1049" y="1315"/>
                  <a:pt x="972" y="1259"/>
                  <a:pt x="1036" y="1302"/>
                </a:cubicBezTo>
                <a:cubicBezTo>
                  <a:pt x="1055" y="1359"/>
                  <a:pt x="1042" y="1335"/>
                  <a:pt x="1068" y="1374"/>
                </a:cubicBezTo>
                <a:cubicBezTo>
                  <a:pt x="1085" y="1443"/>
                  <a:pt x="1092" y="1520"/>
                  <a:pt x="1052" y="1582"/>
                </a:cubicBezTo>
                <a:cubicBezTo>
                  <a:pt x="1047" y="1724"/>
                  <a:pt x="1087" y="1794"/>
                  <a:pt x="1004" y="1878"/>
                </a:cubicBezTo>
                <a:cubicBezTo>
                  <a:pt x="995" y="1900"/>
                  <a:pt x="979" y="1919"/>
                  <a:pt x="972" y="1942"/>
                </a:cubicBezTo>
                <a:cubicBezTo>
                  <a:pt x="939" y="2047"/>
                  <a:pt x="981" y="1996"/>
                  <a:pt x="932" y="2046"/>
                </a:cubicBezTo>
                <a:cubicBezTo>
                  <a:pt x="923" y="2080"/>
                  <a:pt x="904" y="2128"/>
                  <a:pt x="884" y="2158"/>
                </a:cubicBezTo>
                <a:cubicBezTo>
                  <a:pt x="877" y="2167"/>
                  <a:pt x="866" y="2172"/>
                  <a:pt x="860" y="2182"/>
                </a:cubicBezTo>
                <a:cubicBezTo>
                  <a:pt x="844" y="2204"/>
                  <a:pt x="832" y="2252"/>
                  <a:pt x="812" y="2270"/>
                </a:cubicBezTo>
                <a:cubicBezTo>
                  <a:pt x="798" y="2281"/>
                  <a:pt x="780" y="2286"/>
                  <a:pt x="764" y="2294"/>
                </a:cubicBezTo>
                <a:cubicBezTo>
                  <a:pt x="761" y="2302"/>
                  <a:pt x="761" y="2312"/>
                  <a:pt x="756" y="2318"/>
                </a:cubicBezTo>
                <a:cubicBezTo>
                  <a:pt x="750" y="2323"/>
                  <a:pt x="738" y="2320"/>
                  <a:pt x="732" y="2326"/>
                </a:cubicBezTo>
                <a:cubicBezTo>
                  <a:pt x="695" y="2353"/>
                  <a:pt x="660" y="2381"/>
                  <a:pt x="628" y="2414"/>
                </a:cubicBezTo>
                <a:cubicBezTo>
                  <a:pt x="581" y="2460"/>
                  <a:pt x="530" y="2529"/>
                  <a:pt x="476" y="2566"/>
                </a:cubicBezTo>
                <a:cubicBezTo>
                  <a:pt x="462" y="2607"/>
                  <a:pt x="465" y="2665"/>
                  <a:pt x="444" y="2702"/>
                </a:cubicBezTo>
                <a:cubicBezTo>
                  <a:pt x="438" y="2711"/>
                  <a:pt x="426" y="2716"/>
                  <a:pt x="420" y="2726"/>
                </a:cubicBezTo>
                <a:cubicBezTo>
                  <a:pt x="407" y="2746"/>
                  <a:pt x="395" y="2767"/>
                  <a:pt x="388" y="2790"/>
                </a:cubicBezTo>
                <a:cubicBezTo>
                  <a:pt x="380" y="2814"/>
                  <a:pt x="372" y="2838"/>
                  <a:pt x="364" y="2862"/>
                </a:cubicBezTo>
                <a:cubicBezTo>
                  <a:pt x="359" y="2875"/>
                  <a:pt x="352" y="2888"/>
                  <a:pt x="348" y="2902"/>
                </a:cubicBezTo>
                <a:cubicBezTo>
                  <a:pt x="342" y="2917"/>
                  <a:pt x="332" y="2950"/>
                  <a:pt x="332" y="2950"/>
                </a:cubicBezTo>
                <a:cubicBezTo>
                  <a:pt x="337" y="2983"/>
                  <a:pt x="338" y="3039"/>
                  <a:pt x="356" y="3070"/>
                </a:cubicBezTo>
                <a:cubicBezTo>
                  <a:pt x="398" y="3144"/>
                  <a:pt x="651" y="3117"/>
                  <a:pt x="652" y="3118"/>
                </a:cubicBezTo>
                <a:cubicBezTo>
                  <a:pt x="734" y="3131"/>
                  <a:pt x="810" y="3160"/>
                  <a:pt x="892" y="3174"/>
                </a:cubicBezTo>
                <a:cubicBezTo>
                  <a:pt x="997" y="3226"/>
                  <a:pt x="1265" y="3210"/>
                  <a:pt x="1364" y="3214"/>
                </a:cubicBezTo>
                <a:cubicBezTo>
                  <a:pt x="1621" y="3208"/>
                  <a:pt x="1716" y="3200"/>
                  <a:pt x="1932" y="3174"/>
                </a:cubicBezTo>
                <a:cubicBezTo>
                  <a:pt x="1942" y="3166"/>
                  <a:pt x="1952" y="3156"/>
                  <a:pt x="1964" y="3150"/>
                </a:cubicBezTo>
                <a:cubicBezTo>
                  <a:pt x="1971" y="3145"/>
                  <a:pt x="1981" y="3147"/>
                  <a:pt x="1988" y="3142"/>
                </a:cubicBezTo>
                <a:cubicBezTo>
                  <a:pt x="2017" y="3118"/>
                  <a:pt x="2039" y="3069"/>
                  <a:pt x="2060" y="3038"/>
                </a:cubicBezTo>
                <a:cubicBezTo>
                  <a:pt x="2072" y="2975"/>
                  <a:pt x="2096" y="2925"/>
                  <a:pt x="2124" y="2870"/>
                </a:cubicBezTo>
                <a:cubicBezTo>
                  <a:pt x="2142" y="2833"/>
                  <a:pt x="2133" y="2810"/>
                  <a:pt x="2172" y="2798"/>
                </a:cubicBezTo>
                <a:cubicBezTo>
                  <a:pt x="2201" y="2709"/>
                  <a:pt x="2251" y="2630"/>
                  <a:pt x="2300" y="2550"/>
                </a:cubicBezTo>
                <a:cubicBezTo>
                  <a:pt x="2333" y="2381"/>
                  <a:pt x="2306" y="2205"/>
                  <a:pt x="2340" y="2038"/>
                </a:cubicBezTo>
                <a:cubicBezTo>
                  <a:pt x="2358" y="1690"/>
                  <a:pt x="2389" y="1335"/>
                  <a:pt x="2348" y="990"/>
                </a:cubicBezTo>
                <a:cubicBezTo>
                  <a:pt x="2343" y="952"/>
                  <a:pt x="2297" y="877"/>
                  <a:pt x="2284" y="846"/>
                </a:cubicBezTo>
                <a:cubicBezTo>
                  <a:pt x="2256" y="782"/>
                  <a:pt x="2235" y="716"/>
                  <a:pt x="2204" y="654"/>
                </a:cubicBezTo>
                <a:cubicBezTo>
                  <a:pt x="2186" y="568"/>
                  <a:pt x="2166" y="483"/>
                  <a:pt x="2148" y="398"/>
                </a:cubicBezTo>
                <a:cubicBezTo>
                  <a:pt x="2144" y="382"/>
                  <a:pt x="2142" y="366"/>
                  <a:pt x="2140" y="350"/>
                </a:cubicBezTo>
                <a:cubicBezTo>
                  <a:pt x="2137" y="331"/>
                  <a:pt x="2148" y="303"/>
                  <a:pt x="2132" y="294"/>
                </a:cubicBezTo>
                <a:cubicBezTo>
                  <a:pt x="2101" y="276"/>
                  <a:pt x="2062" y="288"/>
                  <a:pt x="2028" y="286"/>
                </a:cubicBezTo>
                <a:cubicBezTo>
                  <a:pt x="2020" y="284"/>
                  <a:pt x="1981" y="275"/>
                  <a:pt x="1972" y="270"/>
                </a:cubicBezTo>
                <a:cubicBezTo>
                  <a:pt x="1889" y="224"/>
                  <a:pt x="1954" y="248"/>
                  <a:pt x="1900" y="230"/>
                </a:cubicBezTo>
                <a:cubicBezTo>
                  <a:pt x="1862" y="234"/>
                  <a:pt x="1825" y="251"/>
                  <a:pt x="1788" y="246"/>
                </a:cubicBezTo>
                <a:cubicBezTo>
                  <a:pt x="1782" y="245"/>
                  <a:pt x="1782" y="235"/>
                  <a:pt x="1780" y="230"/>
                </a:cubicBezTo>
                <a:close/>
              </a:path>
            </a:pathLst>
          </a:custGeom>
          <a:noFill/>
          <a:ln w="381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92" name="Line 356"/>
          <p:cNvSpPr>
            <a:spLocks noChangeShapeType="1"/>
          </p:cNvSpPr>
          <p:nvPr/>
        </p:nvSpPr>
        <p:spPr bwMode="auto">
          <a:xfrm flipH="1" flipV="1">
            <a:off x="6597650" y="1771650"/>
            <a:ext cx="863600" cy="6921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94" name="Line 358"/>
          <p:cNvSpPr>
            <a:spLocks noChangeShapeType="1"/>
          </p:cNvSpPr>
          <p:nvPr/>
        </p:nvSpPr>
        <p:spPr bwMode="auto">
          <a:xfrm>
            <a:off x="3409950" y="1270000"/>
            <a:ext cx="977900" cy="4254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95" name="Line 359"/>
          <p:cNvSpPr>
            <a:spLocks noChangeShapeType="1"/>
          </p:cNvSpPr>
          <p:nvPr/>
        </p:nvSpPr>
        <p:spPr bwMode="auto">
          <a:xfrm flipV="1">
            <a:off x="2355850" y="1339850"/>
            <a:ext cx="1028700" cy="1841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96" name="Line 360"/>
          <p:cNvSpPr>
            <a:spLocks noChangeShapeType="1"/>
          </p:cNvSpPr>
          <p:nvPr/>
        </p:nvSpPr>
        <p:spPr bwMode="auto">
          <a:xfrm flipV="1">
            <a:off x="1720850" y="1581150"/>
            <a:ext cx="622300" cy="7429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299" name="Line 363"/>
          <p:cNvSpPr>
            <a:spLocks noChangeShapeType="1"/>
          </p:cNvSpPr>
          <p:nvPr/>
        </p:nvSpPr>
        <p:spPr bwMode="auto">
          <a:xfrm flipH="1" flipV="1">
            <a:off x="1619250" y="5353050"/>
            <a:ext cx="711200" cy="6413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300" name="Line 364"/>
          <p:cNvSpPr>
            <a:spLocks noChangeShapeType="1"/>
          </p:cNvSpPr>
          <p:nvPr/>
        </p:nvSpPr>
        <p:spPr bwMode="auto">
          <a:xfrm>
            <a:off x="2355850" y="5969000"/>
            <a:ext cx="1016000" cy="3619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301" name="Line 365"/>
          <p:cNvSpPr>
            <a:spLocks noChangeShapeType="1"/>
          </p:cNvSpPr>
          <p:nvPr/>
        </p:nvSpPr>
        <p:spPr bwMode="auto">
          <a:xfrm flipV="1">
            <a:off x="3397250" y="6140450"/>
            <a:ext cx="1282700" cy="63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304" name="Line 368"/>
          <p:cNvSpPr>
            <a:spLocks noChangeShapeType="1"/>
          </p:cNvSpPr>
          <p:nvPr/>
        </p:nvSpPr>
        <p:spPr bwMode="auto">
          <a:xfrm>
            <a:off x="6242050" y="5867400"/>
            <a:ext cx="1041400" cy="1841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305" name="Line 369"/>
          <p:cNvSpPr>
            <a:spLocks noChangeShapeType="1"/>
          </p:cNvSpPr>
          <p:nvPr/>
        </p:nvSpPr>
        <p:spPr bwMode="auto">
          <a:xfrm flipV="1">
            <a:off x="7334250" y="5454650"/>
            <a:ext cx="838200" cy="5143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308" name="Line 372"/>
          <p:cNvSpPr>
            <a:spLocks noChangeShapeType="1"/>
          </p:cNvSpPr>
          <p:nvPr/>
        </p:nvSpPr>
        <p:spPr bwMode="auto">
          <a:xfrm flipV="1">
            <a:off x="5581650" y="1809750"/>
            <a:ext cx="1016000" cy="444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310" name="Line 374"/>
          <p:cNvSpPr>
            <a:spLocks noChangeShapeType="1"/>
          </p:cNvSpPr>
          <p:nvPr/>
        </p:nvSpPr>
        <p:spPr bwMode="auto">
          <a:xfrm flipV="1">
            <a:off x="2279650" y="2686050"/>
            <a:ext cx="850900" cy="4127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312" name="Oval 376"/>
          <p:cNvSpPr>
            <a:spLocks noChangeArrowheads="1"/>
          </p:cNvSpPr>
          <p:nvPr/>
        </p:nvSpPr>
        <p:spPr bwMode="auto">
          <a:xfrm>
            <a:off x="863600" y="2806700"/>
            <a:ext cx="977900" cy="1905000"/>
          </a:xfrm>
          <a:prstGeom prst="ellipse">
            <a:avLst/>
          </a:prstGeom>
          <a:solidFill>
            <a:srgbClr val="C0C0C0"/>
          </a:solidFill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313" name="Oval 377"/>
          <p:cNvSpPr>
            <a:spLocks noChangeArrowheads="1"/>
          </p:cNvSpPr>
          <p:nvPr/>
        </p:nvSpPr>
        <p:spPr bwMode="auto">
          <a:xfrm rot="-519198">
            <a:off x="7661275" y="2832100"/>
            <a:ext cx="917575" cy="2005013"/>
          </a:xfrm>
          <a:prstGeom prst="ellipse">
            <a:avLst/>
          </a:prstGeom>
          <a:solidFill>
            <a:srgbClr val="C0C0C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316" name="Oval 380"/>
          <p:cNvSpPr>
            <a:spLocks noChangeArrowheads="1"/>
          </p:cNvSpPr>
          <p:nvPr/>
        </p:nvSpPr>
        <p:spPr bwMode="auto">
          <a:xfrm>
            <a:off x="3378200" y="2336800"/>
            <a:ext cx="2946400" cy="3327400"/>
          </a:xfrm>
          <a:prstGeom prst="ellipse">
            <a:avLst/>
          </a:prstGeom>
          <a:solidFill>
            <a:srgbClr val="C0C0C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317" name="Line 381"/>
          <p:cNvSpPr>
            <a:spLocks noChangeShapeType="1"/>
          </p:cNvSpPr>
          <p:nvPr/>
        </p:nvSpPr>
        <p:spPr bwMode="auto">
          <a:xfrm flipH="1" flipV="1">
            <a:off x="3168650" y="2559050"/>
            <a:ext cx="889000" cy="5905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318" name="Line 382"/>
          <p:cNvSpPr>
            <a:spLocks noChangeShapeType="1"/>
          </p:cNvSpPr>
          <p:nvPr/>
        </p:nvSpPr>
        <p:spPr bwMode="auto">
          <a:xfrm flipH="1" flipV="1">
            <a:off x="4476750" y="1695450"/>
            <a:ext cx="228600" cy="10731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319" name="Line 383"/>
          <p:cNvSpPr>
            <a:spLocks noChangeShapeType="1"/>
          </p:cNvSpPr>
          <p:nvPr/>
        </p:nvSpPr>
        <p:spPr bwMode="auto">
          <a:xfrm flipV="1">
            <a:off x="5099050" y="1847850"/>
            <a:ext cx="393700" cy="10604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320" name="Line 384"/>
          <p:cNvSpPr>
            <a:spLocks noChangeShapeType="1"/>
          </p:cNvSpPr>
          <p:nvPr/>
        </p:nvSpPr>
        <p:spPr bwMode="auto">
          <a:xfrm flipH="1" flipV="1">
            <a:off x="7499350" y="2533650"/>
            <a:ext cx="596900" cy="8826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321" name="Line 385"/>
          <p:cNvSpPr>
            <a:spLocks noChangeShapeType="1"/>
          </p:cNvSpPr>
          <p:nvPr/>
        </p:nvSpPr>
        <p:spPr bwMode="auto">
          <a:xfrm flipV="1">
            <a:off x="8058150" y="4298950"/>
            <a:ext cx="228600" cy="11112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322" name="Line 386"/>
          <p:cNvSpPr>
            <a:spLocks noChangeShapeType="1"/>
          </p:cNvSpPr>
          <p:nvPr/>
        </p:nvSpPr>
        <p:spPr bwMode="auto">
          <a:xfrm flipV="1">
            <a:off x="4591050" y="5187950"/>
            <a:ext cx="495300" cy="8445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323" name="Line 387"/>
          <p:cNvSpPr>
            <a:spLocks noChangeShapeType="1"/>
          </p:cNvSpPr>
          <p:nvPr/>
        </p:nvSpPr>
        <p:spPr bwMode="auto">
          <a:xfrm flipH="1" flipV="1">
            <a:off x="5251450" y="5086350"/>
            <a:ext cx="850900" cy="7302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324" name="Oval 388"/>
          <p:cNvSpPr>
            <a:spLocks noChangeArrowheads="1"/>
          </p:cNvSpPr>
          <p:nvPr/>
        </p:nvSpPr>
        <p:spPr bwMode="auto">
          <a:xfrm rot="-1432181">
            <a:off x="2070100" y="3721100"/>
            <a:ext cx="844550" cy="1611313"/>
          </a:xfrm>
          <a:prstGeom prst="ellipse">
            <a:avLst/>
          </a:prstGeom>
          <a:solidFill>
            <a:srgbClr val="C0C0C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325" name="Line 389"/>
          <p:cNvSpPr>
            <a:spLocks noChangeShapeType="1"/>
          </p:cNvSpPr>
          <p:nvPr/>
        </p:nvSpPr>
        <p:spPr bwMode="auto">
          <a:xfrm flipV="1">
            <a:off x="2305050" y="3219450"/>
            <a:ext cx="203200" cy="7937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8326" name="Group 390"/>
          <p:cNvGrpSpPr>
            <a:grpSpLocks/>
          </p:cNvGrpSpPr>
          <p:nvPr/>
        </p:nvGrpSpPr>
        <p:grpSpPr bwMode="auto">
          <a:xfrm>
            <a:off x="4737100" y="3892550"/>
            <a:ext cx="234950" cy="247650"/>
            <a:chOff x="292" y="828"/>
            <a:chExt cx="148" cy="156"/>
          </a:xfrm>
        </p:grpSpPr>
        <p:sp>
          <p:nvSpPr>
            <p:cNvPr id="168327" name="Oval 391"/>
            <p:cNvSpPr>
              <a:spLocks noChangeArrowheads="1"/>
            </p:cNvSpPr>
            <p:nvPr/>
          </p:nvSpPr>
          <p:spPr bwMode="auto">
            <a:xfrm>
              <a:off x="292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28" name="Oval 392"/>
            <p:cNvSpPr>
              <a:spLocks noChangeArrowheads="1"/>
            </p:cNvSpPr>
            <p:nvPr/>
          </p:nvSpPr>
          <p:spPr bwMode="auto">
            <a:xfrm>
              <a:off x="352" y="88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29" name="Oval 393"/>
            <p:cNvSpPr>
              <a:spLocks noChangeArrowheads="1"/>
            </p:cNvSpPr>
            <p:nvPr/>
          </p:nvSpPr>
          <p:spPr bwMode="auto">
            <a:xfrm>
              <a:off x="348" y="952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30" name="Oval 394"/>
            <p:cNvSpPr>
              <a:spLocks noChangeArrowheads="1"/>
            </p:cNvSpPr>
            <p:nvPr/>
          </p:nvSpPr>
          <p:spPr bwMode="auto">
            <a:xfrm>
              <a:off x="296" y="864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31" name="Oval 395"/>
            <p:cNvSpPr>
              <a:spLocks noChangeArrowheads="1"/>
            </p:cNvSpPr>
            <p:nvPr/>
          </p:nvSpPr>
          <p:spPr bwMode="auto">
            <a:xfrm>
              <a:off x="344" y="828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32" name="Oval 396"/>
            <p:cNvSpPr>
              <a:spLocks noChangeArrowheads="1"/>
            </p:cNvSpPr>
            <p:nvPr/>
          </p:nvSpPr>
          <p:spPr bwMode="auto">
            <a:xfrm>
              <a:off x="404" y="920"/>
              <a:ext cx="36" cy="3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8333" name="Freeform 397"/>
          <p:cNvSpPr>
            <a:spLocks/>
          </p:cNvSpPr>
          <p:nvPr/>
        </p:nvSpPr>
        <p:spPr bwMode="auto">
          <a:xfrm>
            <a:off x="536575" y="1066800"/>
            <a:ext cx="4505325" cy="5600700"/>
          </a:xfrm>
          <a:custGeom>
            <a:avLst/>
            <a:gdLst>
              <a:gd name="T0" fmla="*/ 2718 w 2838"/>
              <a:gd name="T1" fmla="*/ 224 h 3528"/>
              <a:gd name="T2" fmla="*/ 2758 w 2838"/>
              <a:gd name="T3" fmla="*/ 752 h 3528"/>
              <a:gd name="T4" fmla="*/ 2382 w 2838"/>
              <a:gd name="T5" fmla="*/ 696 h 3528"/>
              <a:gd name="T6" fmla="*/ 1958 w 2838"/>
              <a:gd name="T7" fmla="*/ 648 h 3528"/>
              <a:gd name="T8" fmla="*/ 1510 w 2838"/>
              <a:gd name="T9" fmla="*/ 664 h 3528"/>
              <a:gd name="T10" fmla="*/ 1326 w 2838"/>
              <a:gd name="T11" fmla="*/ 728 h 3528"/>
              <a:gd name="T12" fmla="*/ 1142 w 2838"/>
              <a:gd name="T13" fmla="*/ 880 h 3528"/>
              <a:gd name="T14" fmla="*/ 982 w 2838"/>
              <a:gd name="T15" fmla="*/ 1080 h 3528"/>
              <a:gd name="T16" fmla="*/ 918 w 2838"/>
              <a:gd name="T17" fmla="*/ 1408 h 3528"/>
              <a:gd name="T18" fmla="*/ 886 w 2838"/>
              <a:gd name="T19" fmla="*/ 1624 h 3528"/>
              <a:gd name="T20" fmla="*/ 854 w 2838"/>
              <a:gd name="T21" fmla="*/ 1880 h 3528"/>
              <a:gd name="T22" fmla="*/ 870 w 2838"/>
              <a:gd name="T23" fmla="*/ 2536 h 3528"/>
              <a:gd name="T24" fmla="*/ 1054 w 2838"/>
              <a:gd name="T25" fmla="*/ 2712 h 3528"/>
              <a:gd name="T26" fmla="*/ 1222 w 2838"/>
              <a:gd name="T27" fmla="*/ 2768 h 3528"/>
              <a:gd name="T28" fmla="*/ 1606 w 2838"/>
              <a:gd name="T29" fmla="*/ 2872 h 3528"/>
              <a:gd name="T30" fmla="*/ 2094 w 2838"/>
              <a:gd name="T31" fmla="*/ 2928 h 3528"/>
              <a:gd name="T32" fmla="*/ 2278 w 2838"/>
              <a:gd name="T33" fmla="*/ 2896 h 3528"/>
              <a:gd name="T34" fmla="*/ 2438 w 2838"/>
              <a:gd name="T35" fmla="*/ 2944 h 3528"/>
              <a:gd name="T36" fmla="*/ 2590 w 2838"/>
              <a:gd name="T37" fmla="*/ 2944 h 3528"/>
              <a:gd name="T38" fmla="*/ 2798 w 2838"/>
              <a:gd name="T39" fmla="*/ 2992 h 3528"/>
              <a:gd name="T40" fmla="*/ 2830 w 2838"/>
              <a:gd name="T41" fmla="*/ 3304 h 3528"/>
              <a:gd name="T42" fmla="*/ 2798 w 2838"/>
              <a:gd name="T43" fmla="*/ 3368 h 3528"/>
              <a:gd name="T44" fmla="*/ 2718 w 2838"/>
              <a:gd name="T45" fmla="*/ 3400 h 3528"/>
              <a:gd name="T46" fmla="*/ 2302 w 2838"/>
              <a:gd name="T47" fmla="*/ 3488 h 3528"/>
              <a:gd name="T48" fmla="*/ 1510 w 2838"/>
              <a:gd name="T49" fmla="*/ 3504 h 3528"/>
              <a:gd name="T50" fmla="*/ 1142 w 2838"/>
              <a:gd name="T51" fmla="*/ 3472 h 3528"/>
              <a:gd name="T52" fmla="*/ 654 w 2838"/>
              <a:gd name="T53" fmla="*/ 3144 h 3528"/>
              <a:gd name="T54" fmla="*/ 262 w 2838"/>
              <a:gd name="T55" fmla="*/ 2848 h 3528"/>
              <a:gd name="T56" fmla="*/ 182 w 2838"/>
              <a:gd name="T57" fmla="*/ 2408 h 3528"/>
              <a:gd name="T58" fmla="*/ 46 w 2838"/>
              <a:gd name="T59" fmla="*/ 2192 h 3528"/>
              <a:gd name="T60" fmla="*/ 30 w 2838"/>
              <a:gd name="T61" fmla="*/ 1424 h 3528"/>
              <a:gd name="T62" fmla="*/ 126 w 2838"/>
              <a:gd name="T63" fmla="*/ 1120 h 3528"/>
              <a:gd name="T64" fmla="*/ 342 w 2838"/>
              <a:gd name="T65" fmla="*/ 704 h 3528"/>
              <a:gd name="T66" fmla="*/ 414 w 2838"/>
              <a:gd name="T67" fmla="*/ 640 h 3528"/>
              <a:gd name="T68" fmla="*/ 462 w 2838"/>
              <a:gd name="T69" fmla="*/ 568 h 3528"/>
              <a:gd name="T70" fmla="*/ 518 w 2838"/>
              <a:gd name="T71" fmla="*/ 424 h 3528"/>
              <a:gd name="T72" fmla="*/ 694 w 2838"/>
              <a:gd name="T73" fmla="*/ 288 h 3528"/>
              <a:gd name="T74" fmla="*/ 934 w 2838"/>
              <a:gd name="T75" fmla="*/ 136 h 3528"/>
              <a:gd name="T76" fmla="*/ 974 w 2838"/>
              <a:gd name="T77" fmla="*/ 88 h 3528"/>
              <a:gd name="T78" fmla="*/ 1102 w 2838"/>
              <a:gd name="T79" fmla="*/ 16 h 3528"/>
              <a:gd name="T80" fmla="*/ 1622 w 2838"/>
              <a:gd name="T81" fmla="*/ 48 h 3528"/>
              <a:gd name="T82" fmla="*/ 1918 w 2838"/>
              <a:gd name="T83" fmla="*/ 0 h 3528"/>
              <a:gd name="T84" fmla="*/ 2094 w 2838"/>
              <a:gd name="T85" fmla="*/ 40 h 3528"/>
              <a:gd name="T86" fmla="*/ 2254 w 2838"/>
              <a:gd name="T87" fmla="*/ 56 h 3528"/>
              <a:gd name="T88" fmla="*/ 2518 w 2838"/>
              <a:gd name="T89" fmla="*/ 88 h 3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38" h="3528">
                <a:moveTo>
                  <a:pt x="2582" y="88"/>
                </a:moveTo>
                <a:cubicBezTo>
                  <a:pt x="2665" y="108"/>
                  <a:pt x="2674" y="158"/>
                  <a:pt x="2718" y="224"/>
                </a:cubicBezTo>
                <a:cubicBezTo>
                  <a:pt x="2722" y="283"/>
                  <a:pt x="2714" y="370"/>
                  <a:pt x="2750" y="424"/>
                </a:cubicBezTo>
                <a:cubicBezTo>
                  <a:pt x="2757" y="543"/>
                  <a:pt x="2764" y="630"/>
                  <a:pt x="2758" y="752"/>
                </a:cubicBezTo>
                <a:cubicBezTo>
                  <a:pt x="2683" y="747"/>
                  <a:pt x="2621" y="742"/>
                  <a:pt x="2550" y="728"/>
                </a:cubicBezTo>
                <a:cubicBezTo>
                  <a:pt x="2485" y="695"/>
                  <a:pt x="2469" y="702"/>
                  <a:pt x="2382" y="696"/>
                </a:cubicBezTo>
                <a:cubicBezTo>
                  <a:pt x="2318" y="680"/>
                  <a:pt x="2266" y="676"/>
                  <a:pt x="2198" y="672"/>
                </a:cubicBezTo>
                <a:cubicBezTo>
                  <a:pt x="2104" y="648"/>
                  <a:pt x="2099" y="654"/>
                  <a:pt x="1958" y="648"/>
                </a:cubicBezTo>
                <a:cubicBezTo>
                  <a:pt x="1826" y="629"/>
                  <a:pt x="1720" y="635"/>
                  <a:pt x="1582" y="640"/>
                </a:cubicBezTo>
                <a:cubicBezTo>
                  <a:pt x="1558" y="648"/>
                  <a:pt x="1531" y="649"/>
                  <a:pt x="1510" y="664"/>
                </a:cubicBezTo>
                <a:cubicBezTo>
                  <a:pt x="1486" y="680"/>
                  <a:pt x="1466" y="706"/>
                  <a:pt x="1438" y="712"/>
                </a:cubicBezTo>
                <a:cubicBezTo>
                  <a:pt x="1374" y="724"/>
                  <a:pt x="1411" y="718"/>
                  <a:pt x="1326" y="728"/>
                </a:cubicBezTo>
                <a:cubicBezTo>
                  <a:pt x="1283" y="742"/>
                  <a:pt x="1243" y="758"/>
                  <a:pt x="1206" y="784"/>
                </a:cubicBezTo>
                <a:cubicBezTo>
                  <a:pt x="1188" y="809"/>
                  <a:pt x="1165" y="856"/>
                  <a:pt x="1142" y="880"/>
                </a:cubicBezTo>
                <a:cubicBezTo>
                  <a:pt x="1104" y="917"/>
                  <a:pt x="1081" y="939"/>
                  <a:pt x="1046" y="992"/>
                </a:cubicBezTo>
                <a:cubicBezTo>
                  <a:pt x="1023" y="1026"/>
                  <a:pt x="1018" y="1055"/>
                  <a:pt x="982" y="1080"/>
                </a:cubicBezTo>
                <a:cubicBezTo>
                  <a:pt x="958" y="1114"/>
                  <a:pt x="959" y="1151"/>
                  <a:pt x="950" y="1192"/>
                </a:cubicBezTo>
                <a:cubicBezTo>
                  <a:pt x="933" y="1265"/>
                  <a:pt x="923" y="1332"/>
                  <a:pt x="918" y="1408"/>
                </a:cubicBezTo>
                <a:cubicBezTo>
                  <a:pt x="914" y="1448"/>
                  <a:pt x="914" y="1527"/>
                  <a:pt x="902" y="1576"/>
                </a:cubicBezTo>
                <a:cubicBezTo>
                  <a:pt x="897" y="1592"/>
                  <a:pt x="891" y="1608"/>
                  <a:pt x="886" y="1624"/>
                </a:cubicBezTo>
                <a:cubicBezTo>
                  <a:pt x="883" y="1632"/>
                  <a:pt x="878" y="1648"/>
                  <a:pt x="878" y="1648"/>
                </a:cubicBezTo>
                <a:cubicBezTo>
                  <a:pt x="889" y="1729"/>
                  <a:pt x="873" y="1801"/>
                  <a:pt x="854" y="1880"/>
                </a:cubicBezTo>
                <a:cubicBezTo>
                  <a:pt x="868" y="1980"/>
                  <a:pt x="849" y="2076"/>
                  <a:pt x="838" y="2176"/>
                </a:cubicBezTo>
                <a:cubicBezTo>
                  <a:pt x="851" y="2295"/>
                  <a:pt x="846" y="2418"/>
                  <a:pt x="870" y="2536"/>
                </a:cubicBezTo>
                <a:cubicBezTo>
                  <a:pt x="878" y="2627"/>
                  <a:pt x="863" y="2691"/>
                  <a:pt x="966" y="2704"/>
                </a:cubicBezTo>
                <a:cubicBezTo>
                  <a:pt x="995" y="2707"/>
                  <a:pt x="1024" y="2709"/>
                  <a:pt x="1054" y="2712"/>
                </a:cubicBezTo>
                <a:cubicBezTo>
                  <a:pt x="1119" y="2755"/>
                  <a:pt x="1082" y="2741"/>
                  <a:pt x="1166" y="2752"/>
                </a:cubicBezTo>
                <a:cubicBezTo>
                  <a:pt x="1184" y="2758"/>
                  <a:pt x="1205" y="2757"/>
                  <a:pt x="1222" y="2768"/>
                </a:cubicBezTo>
                <a:cubicBezTo>
                  <a:pt x="1308" y="2822"/>
                  <a:pt x="1212" y="2786"/>
                  <a:pt x="1278" y="2808"/>
                </a:cubicBezTo>
                <a:cubicBezTo>
                  <a:pt x="1355" y="2885"/>
                  <a:pt x="1516" y="2868"/>
                  <a:pt x="1606" y="2872"/>
                </a:cubicBezTo>
                <a:cubicBezTo>
                  <a:pt x="1715" y="2882"/>
                  <a:pt x="1825" y="2898"/>
                  <a:pt x="1934" y="2912"/>
                </a:cubicBezTo>
                <a:cubicBezTo>
                  <a:pt x="1987" y="2918"/>
                  <a:pt x="2094" y="2928"/>
                  <a:pt x="2094" y="2928"/>
                </a:cubicBezTo>
                <a:cubicBezTo>
                  <a:pt x="2139" y="2922"/>
                  <a:pt x="2185" y="2919"/>
                  <a:pt x="2230" y="2912"/>
                </a:cubicBezTo>
                <a:cubicBezTo>
                  <a:pt x="2246" y="2909"/>
                  <a:pt x="2278" y="2896"/>
                  <a:pt x="2278" y="2896"/>
                </a:cubicBezTo>
                <a:cubicBezTo>
                  <a:pt x="2334" y="2904"/>
                  <a:pt x="2342" y="2907"/>
                  <a:pt x="2390" y="2928"/>
                </a:cubicBezTo>
                <a:cubicBezTo>
                  <a:pt x="2405" y="2934"/>
                  <a:pt x="2422" y="2938"/>
                  <a:pt x="2438" y="2944"/>
                </a:cubicBezTo>
                <a:cubicBezTo>
                  <a:pt x="2446" y="2946"/>
                  <a:pt x="2462" y="2952"/>
                  <a:pt x="2462" y="2952"/>
                </a:cubicBezTo>
                <a:cubicBezTo>
                  <a:pt x="2504" y="2949"/>
                  <a:pt x="2547" y="2948"/>
                  <a:pt x="2590" y="2944"/>
                </a:cubicBezTo>
                <a:cubicBezTo>
                  <a:pt x="2598" y="2943"/>
                  <a:pt x="2605" y="2936"/>
                  <a:pt x="2614" y="2936"/>
                </a:cubicBezTo>
                <a:cubicBezTo>
                  <a:pt x="2682" y="2936"/>
                  <a:pt x="2737" y="2971"/>
                  <a:pt x="2798" y="2992"/>
                </a:cubicBezTo>
                <a:cubicBezTo>
                  <a:pt x="2811" y="3031"/>
                  <a:pt x="2815" y="3077"/>
                  <a:pt x="2838" y="3112"/>
                </a:cubicBezTo>
                <a:cubicBezTo>
                  <a:pt x="2835" y="3176"/>
                  <a:pt x="2834" y="3240"/>
                  <a:pt x="2830" y="3304"/>
                </a:cubicBezTo>
                <a:cubicBezTo>
                  <a:pt x="2828" y="3322"/>
                  <a:pt x="2830" y="3343"/>
                  <a:pt x="2822" y="3360"/>
                </a:cubicBezTo>
                <a:cubicBezTo>
                  <a:pt x="2818" y="3367"/>
                  <a:pt x="2805" y="3364"/>
                  <a:pt x="2798" y="3368"/>
                </a:cubicBezTo>
                <a:cubicBezTo>
                  <a:pt x="2787" y="3372"/>
                  <a:pt x="2777" y="3379"/>
                  <a:pt x="2766" y="3384"/>
                </a:cubicBezTo>
                <a:cubicBezTo>
                  <a:pt x="2750" y="3390"/>
                  <a:pt x="2718" y="3400"/>
                  <a:pt x="2718" y="3400"/>
                </a:cubicBezTo>
                <a:cubicBezTo>
                  <a:pt x="2660" y="3457"/>
                  <a:pt x="2560" y="3457"/>
                  <a:pt x="2486" y="3464"/>
                </a:cubicBezTo>
                <a:cubicBezTo>
                  <a:pt x="2424" y="3469"/>
                  <a:pt x="2363" y="3481"/>
                  <a:pt x="2302" y="3488"/>
                </a:cubicBezTo>
                <a:cubicBezTo>
                  <a:pt x="2251" y="3500"/>
                  <a:pt x="2199" y="3511"/>
                  <a:pt x="2150" y="3528"/>
                </a:cubicBezTo>
                <a:cubicBezTo>
                  <a:pt x="1936" y="3519"/>
                  <a:pt x="1722" y="3520"/>
                  <a:pt x="1510" y="3504"/>
                </a:cubicBezTo>
                <a:cubicBezTo>
                  <a:pt x="1483" y="3498"/>
                  <a:pt x="1457" y="3489"/>
                  <a:pt x="1430" y="3488"/>
                </a:cubicBezTo>
                <a:cubicBezTo>
                  <a:pt x="1334" y="3482"/>
                  <a:pt x="1142" y="3472"/>
                  <a:pt x="1142" y="3472"/>
                </a:cubicBezTo>
                <a:cubicBezTo>
                  <a:pt x="976" y="3438"/>
                  <a:pt x="888" y="3337"/>
                  <a:pt x="758" y="3240"/>
                </a:cubicBezTo>
                <a:cubicBezTo>
                  <a:pt x="720" y="3211"/>
                  <a:pt x="699" y="3155"/>
                  <a:pt x="654" y="3144"/>
                </a:cubicBezTo>
                <a:cubicBezTo>
                  <a:pt x="540" y="3115"/>
                  <a:pt x="478" y="3025"/>
                  <a:pt x="382" y="2968"/>
                </a:cubicBezTo>
                <a:cubicBezTo>
                  <a:pt x="330" y="2936"/>
                  <a:pt x="288" y="2901"/>
                  <a:pt x="262" y="2848"/>
                </a:cubicBezTo>
                <a:cubicBezTo>
                  <a:pt x="244" y="2743"/>
                  <a:pt x="234" y="2639"/>
                  <a:pt x="214" y="2536"/>
                </a:cubicBezTo>
                <a:cubicBezTo>
                  <a:pt x="208" y="2507"/>
                  <a:pt x="196" y="2428"/>
                  <a:pt x="182" y="2408"/>
                </a:cubicBezTo>
                <a:cubicBezTo>
                  <a:pt x="139" y="2350"/>
                  <a:pt x="98" y="2326"/>
                  <a:pt x="70" y="2256"/>
                </a:cubicBezTo>
                <a:cubicBezTo>
                  <a:pt x="69" y="2253"/>
                  <a:pt x="46" y="2193"/>
                  <a:pt x="46" y="2192"/>
                </a:cubicBezTo>
                <a:cubicBezTo>
                  <a:pt x="39" y="2176"/>
                  <a:pt x="30" y="2144"/>
                  <a:pt x="30" y="2144"/>
                </a:cubicBezTo>
                <a:cubicBezTo>
                  <a:pt x="0" y="1875"/>
                  <a:pt x="4" y="1937"/>
                  <a:pt x="30" y="1424"/>
                </a:cubicBezTo>
                <a:cubicBezTo>
                  <a:pt x="32" y="1365"/>
                  <a:pt x="64" y="1259"/>
                  <a:pt x="94" y="1200"/>
                </a:cubicBezTo>
                <a:cubicBezTo>
                  <a:pt x="106" y="1174"/>
                  <a:pt x="126" y="1120"/>
                  <a:pt x="126" y="1120"/>
                </a:cubicBezTo>
                <a:cubicBezTo>
                  <a:pt x="139" y="1014"/>
                  <a:pt x="127" y="834"/>
                  <a:pt x="254" y="792"/>
                </a:cubicBezTo>
                <a:cubicBezTo>
                  <a:pt x="271" y="740"/>
                  <a:pt x="306" y="732"/>
                  <a:pt x="342" y="704"/>
                </a:cubicBezTo>
                <a:cubicBezTo>
                  <a:pt x="359" y="689"/>
                  <a:pt x="371" y="668"/>
                  <a:pt x="390" y="656"/>
                </a:cubicBezTo>
                <a:cubicBezTo>
                  <a:pt x="398" y="650"/>
                  <a:pt x="406" y="645"/>
                  <a:pt x="414" y="640"/>
                </a:cubicBezTo>
                <a:cubicBezTo>
                  <a:pt x="424" y="624"/>
                  <a:pt x="435" y="608"/>
                  <a:pt x="446" y="592"/>
                </a:cubicBezTo>
                <a:cubicBezTo>
                  <a:pt x="451" y="584"/>
                  <a:pt x="462" y="568"/>
                  <a:pt x="462" y="568"/>
                </a:cubicBezTo>
                <a:cubicBezTo>
                  <a:pt x="467" y="537"/>
                  <a:pt x="473" y="465"/>
                  <a:pt x="494" y="440"/>
                </a:cubicBezTo>
                <a:cubicBezTo>
                  <a:pt x="500" y="432"/>
                  <a:pt x="510" y="430"/>
                  <a:pt x="518" y="424"/>
                </a:cubicBezTo>
                <a:cubicBezTo>
                  <a:pt x="590" y="359"/>
                  <a:pt x="547" y="396"/>
                  <a:pt x="614" y="352"/>
                </a:cubicBezTo>
                <a:cubicBezTo>
                  <a:pt x="625" y="317"/>
                  <a:pt x="661" y="309"/>
                  <a:pt x="694" y="288"/>
                </a:cubicBezTo>
                <a:cubicBezTo>
                  <a:pt x="756" y="246"/>
                  <a:pt x="818" y="232"/>
                  <a:pt x="894" y="224"/>
                </a:cubicBezTo>
                <a:cubicBezTo>
                  <a:pt x="904" y="192"/>
                  <a:pt x="919" y="165"/>
                  <a:pt x="934" y="136"/>
                </a:cubicBezTo>
                <a:cubicBezTo>
                  <a:pt x="937" y="128"/>
                  <a:pt x="936" y="118"/>
                  <a:pt x="942" y="112"/>
                </a:cubicBezTo>
                <a:cubicBezTo>
                  <a:pt x="950" y="101"/>
                  <a:pt x="964" y="96"/>
                  <a:pt x="974" y="88"/>
                </a:cubicBezTo>
                <a:cubicBezTo>
                  <a:pt x="990" y="72"/>
                  <a:pt x="1000" y="47"/>
                  <a:pt x="1022" y="40"/>
                </a:cubicBezTo>
                <a:cubicBezTo>
                  <a:pt x="1048" y="31"/>
                  <a:pt x="1075" y="24"/>
                  <a:pt x="1102" y="16"/>
                </a:cubicBezTo>
                <a:cubicBezTo>
                  <a:pt x="1142" y="29"/>
                  <a:pt x="1143" y="62"/>
                  <a:pt x="1166" y="96"/>
                </a:cubicBezTo>
                <a:cubicBezTo>
                  <a:pt x="1318" y="80"/>
                  <a:pt x="1469" y="59"/>
                  <a:pt x="1622" y="48"/>
                </a:cubicBezTo>
                <a:cubicBezTo>
                  <a:pt x="1692" y="24"/>
                  <a:pt x="1735" y="28"/>
                  <a:pt x="1822" y="24"/>
                </a:cubicBezTo>
                <a:cubicBezTo>
                  <a:pt x="1885" y="2"/>
                  <a:pt x="1853" y="10"/>
                  <a:pt x="1918" y="0"/>
                </a:cubicBezTo>
                <a:cubicBezTo>
                  <a:pt x="1992" y="6"/>
                  <a:pt x="1993" y="1"/>
                  <a:pt x="2046" y="16"/>
                </a:cubicBezTo>
                <a:cubicBezTo>
                  <a:pt x="2063" y="20"/>
                  <a:pt x="2076" y="37"/>
                  <a:pt x="2094" y="40"/>
                </a:cubicBezTo>
                <a:cubicBezTo>
                  <a:pt x="2136" y="46"/>
                  <a:pt x="2179" y="45"/>
                  <a:pt x="2222" y="48"/>
                </a:cubicBezTo>
                <a:cubicBezTo>
                  <a:pt x="2232" y="50"/>
                  <a:pt x="2243" y="55"/>
                  <a:pt x="2254" y="56"/>
                </a:cubicBezTo>
                <a:cubicBezTo>
                  <a:pt x="2336" y="60"/>
                  <a:pt x="2419" y="54"/>
                  <a:pt x="2502" y="64"/>
                </a:cubicBezTo>
                <a:cubicBezTo>
                  <a:pt x="2511" y="65"/>
                  <a:pt x="2510" y="81"/>
                  <a:pt x="2518" y="88"/>
                </a:cubicBezTo>
                <a:cubicBezTo>
                  <a:pt x="2537" y="103"/>
                  <a:pt x="2561" y="92"/>
                  <a:pt x="2582" y="88"/>
                </a:cubicBezTo>
                <a:close/>
              </a:path>
            </a:pathLst>
          </a:custGeom>
          <a:noFill/>
          <a:ln w="38100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334" name="Line 398"/>
          <p:cNvSpPr>
            <a:spLocks noChangeShapeType="1"/>
          </p:cNvSpPr>
          <p:nvPr/>
        </p:nvSpPr>
        <p:spPr bwMode="auto">
          <a:xfrm flipV="1">
            <a:off x="1339850" y="2330450"/>
            <a:ext cx="292100" cy="8445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335" name="Line 399"/>
          <p:cNvSpPr>
            <a:spLocks noChangeShapeType="1"/>
          </p:cNvSpPr>
          <p:nvPr/>
        </p:nvSpPr>
        <p:spPr bwMode="auto">
          <a:xfrm flipH="1" flipV="1">
            <a:off x="1377950" y="4235450"/>
            <a:ext cx="127000" cy="9715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6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387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3" name="Picture 3" descr="Ring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60054">
            <a:off x="2007394" y="-113506"/>
            <a:ext cx="5418137" cy="743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3D Body-bar Pebble Game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pic>
        <p:nvPicPr>
          <p:cNvPr id="4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7" name="Rectangle 45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Modeling Molecular Interactions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sp>
        <p:nvSpPr>
          <p:cNvPr id="69679" name="Text Box 47"/>
          <p:cNvSpPr txBox="1">
            <a:spLocks noChangeArrowheads="1"/>
          </p:cNvSpPr>
          <p:nvPr/>
        </p:nvSpPr>
        <p:spPr bwMode="auto">
          <a:xfrm>
            <a:off x="512763" y="1028700"/>
            <a:ext cx="4476750" cy="11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0-connected bodies:  assign 3 </a:t>
            </a:r>
            <a:r>
              <a:rPr lang="en-US" dirty="0" err="1"/>
              <a:t>dof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/>
              <a:t>1-connected bodies:  assign 5 </a:t>
            </a:r>
            <a:r>
              <a:rPr lang="en-US" dirty="0" err="1"/>
              <a:t>dof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/>
              <a:t>n-connected bodies: assign 6 </a:t>
            </a:r>
            <a:r>
              <a:rPr lang="en-US" dirty="0" err="1"/>
              <a:t>dof</a:t>
            </a:r>
            <a:r>
              <a:rPr lang="en-US" dirty="0"/>
              <a:t>  for n&gt;1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08000" y="2476500"/>
            <a:ext cx="8102600" cy="3224213"/>
            <a:chOff x="355600" y="3162300"/>
            <a:chExt cx="8102600" cy="3224213"/>
          </a:xfrm>
        </p:grpSpPr>
        <p:grpSp>
          <p:nvGrpSpPr>
            <p:cNvPr id="69680" name="Group 48"/>
            <p:cNvGrpSpPr>
              <a:grpSpLocks/>
            </p:cNvGrpSpPr>
            <p:nvPr/>
          </p:nvGrpSpPr>
          <p:grpSpPr bwMode="auto">
            <a:xfrm>
              <a:off x="355600" y="3822700"/>
              <a:ext cx="8102600" cy="1676400"/>
              <a:chOff x="288" y="2120"/>
              <a:chExt cx="3944" cy="816"/>
            </a:xfrm>
          </p:grpSpPr>
          <p:grpSp>
            <p:nvGrpSpPr>
              <p:cNvPr id="69681" name="Group 49"/>
              <p:cNvGrpSpPr>
                <a:grpSpLocks/>
              </p:cNvGrpSpPr>
              <p:nvPr/>
            </p:nvGrpSpPr>
            <p:grpSpPr bwMode="auto">
              <a:xfrm>
                <a:off x="288" y="2120"/>
                <a:ext cx="448" cy="808"/>
                <a:chOff x="288" y="2120"/>
                <a:chExt cx="448" cy="808"/>
              </a:xfrm>
            </p:grpSpPr>
            <p:sp>
              <p:nvSpPr>
                <p:cNvPr id="69682" name="Oval 50"/>
                <p:cNvSpPr>
                  <a:spLocks noChangeArrowheads="1"/>
                </p:cNvSpPr>
                <p:nvPr/>
              </p:nvSpPr>
              <p:spPr bwMode="auto">
                <a:xfrm>
                  <a:off x="296" y="2120"/>
                  <a:ext cx="440" cy="216"/>
                </a:xfrm>
                <a:prstGeom prst="ellipse">
                  <a:avLst/>
                </a:prstGeom>
                <a:solidFill>
                  <a:srgbClr val="808080"/>
                </a:solidFill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83" name="Oval 51"/>
                <p:cNvSpPr>
                  <a:spLocks noChangeArrowheads="1"/>
                </p:cNvSpPr>
                <p:nvPr/>
              </p:nvSpPr>
              <p:spPr bwMode="auto">
                <a:xfrm>
                  <a:off x="288" y="2712"/>
                  <a:ext cx="440" cy="216"/>
                </a:xfrm>
                <a:prstGeom prst="ellipse">
                  <a:avLst/>
                </a:prstGeom>
                <a:solidFill>
                  <a:srgbClr val="808080"/>
                </a:solidFill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9684" name="Group 52"/>
              <p:cNvGrpSpPr>
                <a:grpSpLocks/>
              </p:cNvGrpSpPr>
              <p:nvPr/>
            </p:nvGrpSpPr>
            <p:grpSpPr bwMode="auto">
              <a:xfrm>
                <a:off x="976" y="2128"/>
                <a:ext cx="448" cy="808"/>
                <a:chOff x="288" y="2120"/>
                <a:chExt cx="448" cy="808"/>
              </a:xfrm>
            </p:grpSpPr>
            <p:sp>
              <p:nvSpPr>
                <p:cNvPr id="69685" name="Oval 53"/>
                <p:cNvSpPr>
                  <a:spLocks noChangeArrowheads="1"/>
                </p:cNvSpPr>
                <p:nvPr/>
              </p:nvSpPr>
              <p:spPr bwMode="auto">
                <a:xfrm>
                  <a:off x="296" y="2120"/>
                  <a:ext cx="440" cy="216"/>
                </a:xfrm>
                <a:prstGeom prst="ellipse">
                  <a:avLst/>
                </a:prstGeom>
                <a:solidFill>
                  <a:srgbClr val="808080"/>
                </a:solidFill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86" name="Oval 54"/>
                <p:cNvSpPr>
                  <a:spLocks noChangeArrowheads="1"/>
                </p:cNvSpPr>
                <p:nvPr/>
              </p:nvSpPr>
              <p:spPr bwMode="auto">
                <a:xfrm>
                  <a:off x="288" y="2712"/>
                  <a:ext cx="440" cy="216"/>
                </a:xfrm>
                <a:prstGeom prst="ellipse">
                  <a:avLst/>
                </a:prstGeom>
                <a:solidFill>
                  <a:srgbClr val="808080"/>
                </a:solidFill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9687" name="Group 55"/>
              <p:cNvGrpSpPr>
                <a:grpSpLocks/>
              </p:cNvGrpSpPr>
              <p:nvPr/>
            </p:nvGrpSpPr>
            <p:grpSpPr bwMode="auto">
              <a:xfrm>
                <a:off x="1672" y="2128"/>
                <a:ext cx="448" cy="808"/>
                <a:chOff x="288" y="2120"/>
                <a:chExt cx="448" cy="808"/>
              </a:xfrm>
            </p:grpSpPr>
            <p:sp>
              <p:nvSpPr>
                <p:cNvPr id="69688" name="Oval 56"/>
                <p:cNvSpPr>
                  <a:spLocks noChangeArrowheads="1"/>
                </p:cNvSpPr>
                <p:nvPr/>
              </p:nvSpPr>
              <p:spPr bwMode="auto">
                <a:xfrm>
                  <a:off x="296" y="2120"/>
                  <a:ext cx="440" cy="216"/>
                </a:xfrm>
                <a:prstGeom prst="ellipse">
                  <a:avLst/>
                </a:prstGeom>
                <a:solidFill>
                  <a:srgbClr val="808080"/>
                </a:solidFill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89" name="Oval 57"/>
                <p:cNvSpPr>
                  <a:spLocks noChangeArrowheads="1"/>
                </p:cNvSpPr>
                <p:nvPr/>
              </p:nvSpPr>
              <p:spPr bwMode="auto">
                <a:xfrm>
                  <a:off x="288" y="2712"/>
                  <a:ext cx="440" cy="216"/>
                </a:xfrm>
                <a:prstGeom prst="ellipse">
                  <a:avLst/>
                </a:prstGeom>
                <a:solidFill>
                  <a:srgbClr val="808080"/>
                </a:solidFill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9690" name="Group 58"/>
              <p:cNvGrpSpPr>
                <a:grpSpLocks/>
              </p:cNvGrpSpPr>
              <p:nvPr/>
            </p:nvGrpSpPr>
            <p:grpSpPr bwMode="auto">
              <a:xfrm>
                <a:off x="2360" y="2128"/>
                <a:ext cx="448" cy="808"/>
                <a:chOff x="288" y="2120"/>
                <a:chExt cx="448" cy="808"/>
              </a:xfrm>
            </p:grpSpPr>
            <p:sp>
              <p:nvSpPr>
                <p:cNvPr id="69691" name="Oval 59"/>
                <p:cNvSpPr>
                  <a:spLocks noChangeArrowheads="1"/>
                </p:cNvSpPr>
                <p:nvPr/>
              </p:nvSpPr>
              <p:spPr bwMode="auto">
                <a:xfrm>
                  <a:off x="296" y="2120"/>
                  <a:ext cx="440" cy="216"/>
                </a:xfrm>
                <a:prstGeom prst="ellipse">
                  <a:avLst/>
                </a:prstGeom>
                <a:solidFill>
                  <a:srgbClr val="808080"/>
                </a:solidFill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92" name="Oval 60"/>
                <p:cNvSpPr>
                  <a:spLocks noChangeArrowheads="1"/>
                </p:cNvSpPr>
                <p:nvPr/>
              </p:nvSpPr>
              <p:spPr bwMode="auto">
                <a:xfrm>
                  <a:off x="288" y="2712"/>
                  <a:ext cx="440" cy="216"/>
                </a:xfrm>
                <a:prstGeom prst="ellipse">
                  <a:avLst/>
                </a:prstGeom>
                <a:solidFill>
                  <a:srgbClr val="808080"/>
                </a:solidFill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9693" name="Group 61"/>
              <p:cNvGrpSpPr>
                <a:grpSpLocks/>
              </p:cNvGrpSpPr>
              <p:nvPr/>
            </p:nvGrpSpPr>
            <p:grpSpPr bwMode="auto">
              <a:xfrm>
                <a:off x="3080" y="2128"/>
                <a:ext cx="448" cy="808"/>
                <a:chOff x="288" y="2120"/>
                <a:chExt cx="448" cy="808"/>
              </a:xfrm>
            </p:grpSpPr>
            <p:sp>
              <p:nvSpPr>
                <p:cNvPr id="69694" name="Oval 62"/>
                <p:cNvSpPr>
                  <a:spLocks noChangeArrowheads="1"/>
                </p:cNvSpPr>
                <p:nvPr/>
              </p:nvSpPr>
              <p:spPr bwMode="auto">
                <a:xfrm>
                  <a:off x="296" y="2120"/>
                  <a:ext cx="440" cy="216"/>
                </a:xfrm>
                <a:prstGeom prst="ellipse">
                  <a:avLst/>
                </a:prstGeom>
                <a:solidFill>
                  <a:srgbClr val="808080"/>
                </a:solidFill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95" name="Oval 63"/>
                <p:cNvSpPr>
                  <a:spLocks noChangeArrowheads="1"/>
                </p:cNvSpPr>
                <p:nvPr/>
              </p:nvSpPr>
              <p:spPr bwMode="auto">
                <a:xfrm>
                  <a:off x="288" y="2712"/>
                  <a:ext cx="440" cy="216"/>
                </a:xfrm>
                <a:prstGeom prst="ellipse">
                  <a:avLst/>
                </a:prstGeom>
                <a:solidFill>
                  <a:srgbClr val="808080"/>
                </a:solidFill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9696" name="Group 64"/>
              <p:cNvGrpSpPr>
                <a:grpSpLocks/>
              </p:cNvGrpSpPr>
              <p:nvPr/>
            </p:nvGrpSpPr>
            <p:grpSpPr bwMode="auto">
              <a:xfrm>
                <a:off x="3784" y="2128"/>
                <a:ext cx="448" cy="808"/>
                <a:chOff x="288" y="2120"/>
                <a:chExt cx="448" cy="808"/>
              </a:xfrm>
            </p:grpSpPr>
            <p:sp>
              <p:nvSpPr>
                <p:cNvPr id="69697" name="Oval 65"/>
                <p:cNvSpPr>
                  <a:spLocks noChangeArrowheads="1"/>
                </p:cNvSpPr>
                <p:nvPr/>
              </p:nvSpPr>
              <p:spPr bwMode="auto">
                <a:xfrm>
                  <a:off x="296" y="2120"/>
                  <a:ext cx="440" cy="216"/>
                </a:xfrm>
                <a:prstGeom prst="ellipse">
                  <a:avLst/>
                </a:prstGeom>
                <a:solidFill>
                  <a:srgbClr val="808080"/>
                </a:solidFill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98" name="Oval 66"/>
                <p:cNvSpPr>
                  <a:spLocks noChangeArrowheads="1"/>
                </p:cNvSpPr>
                <p:nvPr/>
              </p:nvSpPr>
              <p:spPr bwMode="auto">
                <a:xfrm>
                  <a:off x="288" y="2712"/>
                  <a:ext cx="440" cy="216"/>
                </a:xfrm>
                <a:prstGeom prst="ellipse">
                  <a:avLst/>
                </a:prstGeom>
                <a:solidFill>
                  <a:srgbClr val="808080"/>
                </a:solidFill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9699" name="Line 67"/>
            <p:cNvSpPr>
              <a:spLocks noChangeShapeType="1"/>
            </p:cNvSpPr>
            <p:nvPr/>
          </p:nvSpPr>
          <p:spPr bwMode="auto">
            <a:xfrm>
              <a:off x="546100" y="4165600"/>
              <a:ext cx="381000" cy="9779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00" name="Line 68"/>
            <p:cNvSpPr>
              <a:spLocks noChangeShapeType="1"/>
            </p:cNvSpPr>
            <p:nvPr/>
          </p:nvSpPr>
          <p:spPr bwMode="auto">
            <a:xfrm>
              <a:off x="1943100" y="4191000"/>
              <a:ext cx="114300" cy="9525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01" name="Line 69"/>
            <p:cNvSpPr>
              <a:spLocks noChangeShapeType="1"/>
            </p:cNvSpPr>
            <p:nvPr/>
          </p:nvSpPr>
          <p:spPr bwMode="auto">
            <a:xfrm>
              <a:off x="2222500" y="4216400"/>
              <a:ext cx="50800" cy="914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02" name="Line 70"/>
            <p:cNvSpPr>
              <a:spLocks noChangeShapeType="1"/>
            </p:cNvSpPr>
            <p:nvPr/>
          </p:nvSpPr>
          <p:spPr bwMode="auto">
            <a:xfrm>
              <a:off x="3441700" y="4203700"/>
              <a:ext cx="0" cy="9271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03" name="Line 71"/>
            <p:cNvSpPr>
              <a:spLocks noChangeShapeType="1"/>
            </p:cNvSpPr>
            <p:nvPr/>
          </p:nvSpPr>
          <p:spPr bwMode="auto">
            <a:xfrm>
              <a:off x="3568700" y="4216400"/>
              <a:ext cx="76200" cy="889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04" name="Line 72"/>
            <p:cNvSpPr>
              <a:spLocks noChangeShapeType="1"/>
            </p:cNvSpPr>
            <p:nvPr/>
          </p:nvSpPr>
          <p:spPr bwMode="auto">
            <a:xfrm flipH="1">
              <a:off x="3784600" y="4216400"/>
              <a:ext cx="114300" cy="901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05" name="Line 73"/>
            <p:cNvSpPr>
              <a:spLocks noChangeShapeType="1"/>
            </p:cNvSpPr>
            <p:nvPr/>
          </p:nvSpPr>
          <p:spPr bwMode="auto">
            <a:xfrm>
              <a:off x="4724400" y="4165600"/>
              <a:ext cx="114300" cy="939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06" name="Line 74"/>
            <p:cNvSpPr>
              <a:spLocks noChangeShapeType="1"/>
            </p:cNvSpPr>
            <p:nvPr/>
          </p:nvSpPr>
          <p:spPr bwMode="auto">
            <a:xfrm>
              <a:off x="4889500" y="4191000"/>
              <a:ext cx="50800" cy="901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07" name="Line 75"/>
            <p:cNvSpPr>
              <a:spLocks noChangeShapeType="1"/>
            </p:cNvSpPr>
            <p:nvPr/>
          </p:nvSpPr>
          <p:spPr bwMode="auto">
            <a:xfrm flipH="1">
              <a:off x="5003800" y="4216400"/>
              <a:ext cx="12700" cy="863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08" name="Line 76"/>
            <p:cNvSpPr>
              <a:spLocks noChangeShapeType="1"/>
            </p:cNvSpPr>
            <p:nvPr/>
          </p:nvSpPr>
          <p:spPr bwMode="auto">
            <a:xfrm>
              <a:off x="5143500" y="4241800"/>
              <a:ext cx="139700" cy="914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09" name="Line 77"/>
            <p:cNvSpPr>
              <a:spLocks noChangeShapeType="1"/>
            </p:cNvSpPr>
            <p:nvPr/>
          </p:nvSpPr>
          <p:spPr bwMode="auto">
            <a:xfrm flipH="1">
              <a:off x="6781800" y="4216400"/>
              <a:ext cx="25400" cy="939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10" name="Line 78"/>
            <p:cNvSpPr>
              <a:spLocks noChangeShapeType="1"/>
            </p:cNvSpPr>
            <p:nvPr/>
          </p:nvSpPr>
          <p:spPr bwMode="auto">
            <a:xfrm>
              <a:off x="6667500" y="4203700"/>
              <a:ext cx="12700" cy="9271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11" name="Line 79"/>
            <p:cNvSpPr>
              <a:spLocks noChangeShapeType="1"/>
            </p:cNvSpPr>
            <p:nvPr/>
          </p:nvSpPr>
          <p:spPr bwMode="auto">
            <a:xfrm>
              <a:off x="6515100" y="4178300"/>
              <a:ext cx="63500" cy="914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12" name="Line 80"/>
            <p:cNvSpPr>
              <a:spLocks noChangeShapeType="1"/>
            </p:cNvSpPr>
            <p:nvPr/>
          </p:nvSpPr>
          <p:spPr bwMode="auto">
            <a:xfrm>
              <a:off x="6375400" y="4165600"/>
              <a:ext cx="88900" cy="10033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13" name="Line 81"/>
            <p:cNvSpPr>
              <a:spLocks noChangeShapeType="1"/>
            </p:cNvSpPr>
            <p:nvPr/>
          </p:nvSpPr>
          <p:spPr bwMode="auto">
            <a:xfrm flipV="1">
              <a:off x="6223000" y="4178300"/>
              <a:ext cx="76200" cy="990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14" name="Line 82"/>
            <p:cNvSpPr>
              <a:spLocks noChangeShapeType="1"/>
            </p:cNvSpPr>
            <p:nvPr/>
          </p:nvSpPr>
          <p:spPr bwMode="auto">
            <a:xfrm>
              <a:off x="7658100" y="4165600"/>
              <a:ext cx="101600" cy="9779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15" name="Line 83"/>
            <p:cNvSpPr>
              <a:spLocks noChangeShapeType="1"/>
            </p:cNvSpPr>
            <p:nvPr/>
          </p:nvSpPr>
          <p:spPr bwMode="auto">
            <a:xfrm flipH="1" flipV="1">
              <a:off x="7785100" y="4203700"/>
              <a:ext cx="50800" cy="9525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16" name="Line 84"/>
            <p:cNvSpPr>
              <a:spLocks noChangeShapeType="1"/>
            </p:cNvSpPr>
            <p:nvPr/>
          </p:nvSpPr>
          <p:spPr bwMode="auto">
            <a:xfrm flipH="1">
              <a:off x="7899400" y="4203700"/>
              <a:ext cx="12700" cy="9271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17" name="Line 85"/>
            <p:cNvSpPr>
              <a:spLocks noChangeShapeType="1"/>
            </p:cNvSpPr>
            <p:nvPr/>
          </p:nvSpPr>
          <p:spPr bwMode="auto">
            <a:xfrm flipH="1">
              <a:off x="7988300" y="4191000"/>
              <a:ext cx="114300" cy="9271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18" name="Line 86"/>
            <p:cNvSpPr>
              <a:spLocks noChangeShapeType="1"/>
            </p:cNvSpPr>
            <p:nvPr/>
          </p:nvSpPr>
          <p:spPr bwMode="auto">
            <a:xfrm flipH="1">
              <a:off x="8140700" y="4178300"/>
              <a:ext cx="63500" cy="939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19" name="Line 87"/>
            <p:cNvSpPr>
              <a:spLocks noChangeShapeType="1"/>
            </p:cNvSpPr>
            <p:nvPr/>
          </p:nvSpPr>
          <p:spPr bwMode="auto">
            <a:xfrm>
              <a:off x="8293100" y="4152900"/>
              <a:ext cx="38100" cy="10541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20" name="Line 88"/>
            <p:cNvSpPr>
              <a:spLocks noChangeShapeType="1"/>
            </p:cNvSpPr>
            <p:nvPr/>
          </p:nvSpPr>
          <p:spPr bwMode="auto">
            <a:xfrm>
              <a:off x="508000" y="3517900"/>
              <a:ext cx="787400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21" name="Text Box 89"/>
            <p:cNvSpPr txBox="1">
              <a:spLocks noChangeArrowheads="1"/>
            </p:cNvSpPr>
            <p:nvPr/>
          </p:nvSpPr>
          <p:spPr bwMode="auto">
            <a:xfrm>
              <a:off x="1701800" y="3162300"/>
              <a:ext cx="50800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Increase in mechanical relevance of a constraint</a:t>
              </a:r>
            </a:p>
          </p:txBody>
        </p:sp>
        <p:sp>
          <p:nvSpPr>
            <p:cNvPr id="69722" name="Line 90"/>
            <p:cNvSpPr>
              <a:spLocks noChangeShapeType="1"/>
            </p:cNvSpPr>
            <p:nvPr/>
          </p:nvSpPr>
          <p:spPr bwMode="auto">
            <a:xfrm>
              <a:off x="508000" y="5994400"/>
              <a:ext cx="787400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23" name="Text Box 91"/>
            <p:cNvSpPr txBox="1">
              <a:spLocks noChangeArrowheads="1"/>
            </p:cNvSpPr>
            <p:nvPr/>
          </p:nvSpPr>
          <p:spPr bwMode="auto">
            <a:xfrm>
              <a:off x="1714500" y="6019800"/>
              <a:ext cx="50800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Increase in number of bars within a constraint</a:t>
              </a:r>
            </a:p>
          </p:txBody>
        </p:sp>
        <p:sp>
          <p:nvSpPr>
            <p:cNvPr id="69724" name="Text Box 92"/>
            <p:cNvSpPr txBox="1">
              <a:spLocks noChangeArrowheads="1"/>
            </p:cNvSpPr>
            <p:nvPr/>
          </p:nvSpPr>
          <p:spPr bwMode="auto">
            <a:xfrm>
              <a:off x="454025" y="5534025"/>
              <a:ext cx="717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/>
                <a:t>b=1</a:t>
              </a:r>
              <a:endParaRPr lang="en-US"/>
            </a:p>
          </p:txBody>
        </p:sp>
        <p:sp>
          <p:nvSpPr>
            <p:cNvPr id="69725" name="Text Box 93"/>
            <p:cNvSpPr txBox="1">
              <a:spLocks noChangeArrowheads="1"/>
            </p:cNvSpPr>
            <p:nvPr/>
          </p:nvSpPr>
          <p:spPr bwMode="auto">
            <a:xfrm>
              <a:off x="1838325" y="5534025"/>
              <a:ext cx="717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b=2</a:t>
              </a:r>
              <a:endParaRPr lang="en-US" dirty="0"/>
            </a:p>
          </p:txBody>
        </p:sp>
        <p:sp>
          <p:nvSpPr>
            <p:cNvPr id="69726" name="Text Box 94"/>
            <p:cNvSpPr txBox="1">
              <a:spLocks noChangeArrowheads="1"/>
            </p:cNvSpPr>
            <p:nvPr/>
          </p:nvSpPr>
          <p:spPr bwMode="auto">
            <a:xfrm>
              <a:off x="3222625" y="5534025"/>
              <a:ext cx="717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/>
                <a:t>b=3</a:t>
              </a:r>
              <a:endParaRPr lang="en-US"/>
            </a:p>
          </p:txBody>
        </p:sp>
        <p:sp>
          <p:nvSpPr>
            <p:cNvPr id="69727" name="Text Box 95"/>
            <p:cNvSpPr txBox="1">
              <a:spLocks noChangeArrowheads="1"/>
            </p:cNvSpPr>
            <p:nvPr/>
          </p:nvSpPr>
          <p:spPr bwMode="auto">
            <a:xfrm>
              <a:off x="4683125" y="5559425"/>
              <a:ext cx="717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/>
                <a:t>b=4</a:t>
              </a:r>
              <a:endParaRPr lang="en-US"/>
            </a:p>
          </p:txBody>
        </p:sp>
        <p:sp>
          <p:nvSpPr>
            <p:cNvPr id="69728" name="Text Box 96"/>
            <p:cNvSpPr txBox="1">
              <a:spLocks noChangeArrowheads="1"/>
            </p:cNvSpPr>
            <p:nvPr/>
          </p:nvSpPr>
          <p:spPr bwMode="auto">
            <a:xfrm>
              <a:off x="6181725" y="5546725"/>
              <a:ext cx="717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/>
                <a:t>b=5</a:t>
              </a:r>
              <a:endParaRPr lang="en-US"/>
            </a:p>
          </p:txBody>
        </p:sp>
        <p:sp>
          <p:nvSpPr>
            <p:cNvPr id="69729" name="Text Box 97"/>
            <p:cNvSpPr txBox="1">
              <a:spLocks noChangeArrowheads="1"/>
            </p:cNvSpPr>
            <p:nvPr/>
          </p:nvSpPr>
          <p:spPr bwMode="auto">
            <a:xfrm>
              <a:off x="7553325" y="5534025"/>
              <a:ext cx="717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/>
                <a:t>b=6</a:t>
              </a:r>
              <a:endParaRPr lang="en-US"/>
            </a:p>
          </p:txBody>
        </p:sp>
      </p:grpSp>
      <p:pic>
        <p:nvPicPr>
          <p:cNvPr id="55" name="Picture 2" descr="http://kybele.psych.cornell.edu/~edelman/Computing-the-Mind/pe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1" y="5627688"/>
            <a:ext cx="1006849" cy="10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07000" y="1016000"/>
            <a:ext cx="3416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The body-bar pebble game allows different numbers of bars connecting rigid bodies.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 75"/>
          <p:cNvSpPr>
            <a:spLocks noChangeShapeType="1"/>
          </p:cNvSpPr>
          <p:nvPr/>
        </p:nvSpPr>
        <p:spPr bwMode="auto">
          <a:xfrm flipH="1">
            <a:off x="914400" y="1511300"/>
            <a:ext cx="12700" cy="863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952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prstClr val="white"/>
                </a:solidFill>
                <a:latin typeface="Arial"/>
                <a:ea typeface="+mn-ea"/>
                <a:cs typeface="Arial"/>
              </a:rPr>
              <a:t>Virtual Pebble Game (VPG)</a:t>
            </a:r>
            <a:endParaRPr lang="en-US" sz="2400" b="1" dirty="0">
              <a:solidFill>
                <a:prstClr val="white"/>
              </a:solidFill>
              <a:latin typeface="Arial"/>
              <a:ea typeface="+mn-ea"/>
              <a:cs typeface="Arial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9792" y="2100895"/>
            <a:ext cx="8597574" cy="5112365"/>
            <a:chOff x="608392" y="1122995"/>
            <a:chExt cx="8345108" cy="5112365"/>
          </a:xfrm>
        </p:grpSpPr>
        <p:pic>
          <p:nvPicPr>
            <p:cNvPr id="4" name="Picture 72" descr="Untitled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92098" y="1155360"/>
              <a:ext cx="6400800" cy="5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608392" y="1859577"/>
              <a:ext cx="8345108" cy="3603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180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FF"/>
                  </a:solidFill>
                  <a:latin typeface="Arial"/>
                  <a:ea typeface="+mn-ea"/>
                  <a:cs typeface="Arial"/>
                </a:rPr>
                <a:t>Motivation for the VPG</a:t>
              </a:r>
            </a:p>
            <a:p>
              <a:pPr defTabSz="457200" fontAlgn="auto">
                <a:spcBef>
                  <a:spcPts val="20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srgbClr val="000000"/>
                  </a:solidFill>
                  <a:latin typeface="Arial"/>
                  <a:ea typeface="+mn-ea"/>
                  <a:cs typeface="Arial"/>
                </a:rPr>
                <a:t>Running many body-bar pebble games on a random sample of constraint networks is done to obtain average mechanical properties. This process is computationally expensive and retains statistical error bars that prevent developing a robust self-consistent constraint theory (SCCT) for the DCM. </a:t>
              </a:r>
              <a:endParaRPr lang="en-US" dirty="0">
                <a:solidFill>
                  <a:srgbClr val="000000"/>
                </a:solidFill>
                <a:latin typeface="Arial"/>
                <a:ea typeface="+mn-ea"/>
                <a:cs typeface="Arial"/>
              </a:endParaRPr>
            </a:p>
            <a:p>
              <a:pPr defTabSz="457200" fontAlgn="auto">
                <a:spcBef>
                  <a:spcPts val="90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srgbClr val="000000"/>
                  </a:solidFill>
                  <a:latin typeface="Arial"/>
                  <a:ea typeface="+mn-ea"/>
                  <a:cs typeface="Arial"/>
                </a:rPr>
                <a:t>Model an ensemble of constraint networks as a single effective constraint network. </a:t>
              </a:r>
            </a:p>
            <a:p>
              <a:pPr defTabSz="457200" fontAlgn="auto">
                <a:spcBef>
                  <a:spcPts val="90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srgbClr val="000000"/>
                  </a:solidFill>
                  <a:latin typeface="Arial"/>
                  <a:ea typeface="+mn-ea"/>
                  <a:cs typeface="Arial"/>
                </a:rPr>
                <a:t>Translate pebble movements into a probability flow. </a:t>
              </a:r>
            </a:p>
            <a:p>
              <a:pPr defTabSz="457200" fontAlgn="auto">
                <a:spcBef>
                  <a:spcPts val="900"/>
                </a:spcBef>
                <a:spcAft>
                  <a:spcPts val="0"/>
                </a:spcAft>
              </a:pPr>
              <a:r>
                <a:rPr lang="en-US" b="1" dirty="0" smtClean="0">
                  <a:solidFill>
                    <a:srgbClr val="800000"/>
                  </a:solidFill>
                  <a:latin typeface="Arial"/>
                  <a:ea typeface="+mn-ea"/>
                  <a:cs typeface="Arial"/>
                </a:rPr>
                <a:t>Mean Field Approximation (MFA):</a:t>
              </a:r>
              <a:r>
                <a:rPr lang="en-US" dirty="0" smtClean="0">
                  <a:solidFill>
                    <a:srgbClr val="000000"/>
                  </a:solidFill>
                  <a:latin typeface="Arial"/>
                  <a:ea typeface="+mn-ea"/>
                  <a:cs typeface="Arial"/>
                </a:rPr>
                <a:t> Maxwell constraint counting is a MFA that replaces a constraint network with uniform density of constraints, loosing detailed rigidity information. The VPG is a MFA at the edge level, which allows it to keep all mechanical information like the ensemble averaged body-bar pebble game results. 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66027" y="1122995"/>
              <a:ext cx="3968459" cy="707886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rgbClr val="000000"/>
                  </a:solidFill>
                  <a:latin typeface="Calibri"/>
                  <a:ea typeface="+mn-ea"/>
                </a:rPr>
                <a:t>"</a:t>
              </a:r>
              <a:r>
                <a:rPr lang="en-US" sz="2000" b="1" dirty="0">
                  <a:solidFill>
                    <a:srgbClr val="000000"/>
                  </a:solidFill>
                  <a:latin typeface="Apple Chancery"/>
                  <a:ea typeface="+mn-ea"/>
                  <a:cs typeface="Apple Chancery"/>
                </a:rPr>
                <a:t>Essentially, all models are wrong, but some are useful</a:t>
              </a:r>
              <a:r>
                <a:rPr lang="en-US" sz="2000" b="1" dirty="0" smtClean="0">
                  <a:solidFill>
                    <a:srgbClr val="000000"/>
                  </a:solidFill>
                  <a:latin typeface="Apple Chancery"/>
                  <a:ea typeface="+mn-ea"/>
                  <a:cs typeface="Apple Chancery"/>
                </a:rPr>
                <a:t>.</a:t>
              </a:r>
              <a:r>
                <a:rPr lang="en-US" sz="2000" b="1" dirty="0" smtClean="0">
                  <a:solidFill>
                    <a:srgbClr val="000000"/>
                  </a:solidFill>
                  <a:latin typeface="Calibri"/>
                  <a:ea typeface="+mn-ea"/>
                </a:rPr>
                <a:t>”</a:t>
              </a:r>
              <a:r>
                <a:rPr lang="en-US" sz="2000" dirty="0" smtClean="0">
                  <a:solidFill>
                    <a:srgbClr val="000000"/>
                  </a:solidFill>
                  <a:latin typeface="Calibri"/>
                  <a:ea typeface="+mn-ea"/>
                </a:rPr>
                <a:t> --- George Box</a:t>
              </a:r>
              <a:endParaRPr lang="en-US" sz="2000" dirty="0">
                <a:solidFill>
                  <a:srgbClr val="000000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12" name="Oval 59"/>
          <p:cNvSpPr>
            <a:spLocks noChangeArrowheads="1"/>
          </p:cNvSpPr>
          <p:nvPr/>
        </p:nvSpPr>
        <p:spPr bwMode="auto">
          <a:xfrm>
            <a:off x="488576" y="1121335"/>
            <a:ext cx="903941" cy="443753"/>
          </a:xfrm>
          <a:prstGeom prst="ellipse">
            <a:avLst/>
          </a:prstGeom>
          <a:solidFill>
            <a:srgbClr val="80808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60"/>
          <p:cNvSpPr>
            <a:spLocks noChangeArrowheads="1"/>
          </p:cNvSpPr>
          <p:nvPr/>
        </p:nvSpPr>
        <p:spPr bwMode="auto">
          <a:xfrm>
            <a:off x="472141" y="2337547"/>
            <a:ext cx="903941" cy="443753"/>
          </a:xfrm>
          <a:prstGeom prst="ellipse">
            <a:avLst/>
          </a:prstGeom>
          <a:solidFill>
            <a:srgbClr val="80808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93"/>
          <p:cNvSpPr txBox="1">
            <a:spLocks noChangeArrowheads="1"/>
          </p:cNvSpPr>
          <p:nvPr/>
        </p:nvSpPr>
        <p:spPr bwMode="auto">
          <a:xfrm>
            <a:off x="898525" y="1711325"/>
            <a:ext cx="372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 smtClean="0"/>
              <a:t>b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03400" y="1104900"/>
            <a:ext cx="359079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800000"/>
                </a:solidFill>
              </a:rPr>
              <a:t>Why stop at integer values?</a:t>
            </a:r>
          </a:p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800000"/>
                </a:solidFill>
              </a:rPr>
              <a:t>Let b be a real number.</a:t>
            </a:r>
          </a:p>
          <a:p>
            <a:pPr>
              <a:spcBef>
                <a:spcPts val="600"/>
              </a:spcBef>
            </a:pPr>
            <a:r>
              <a:rPr lang="en-US" sz="2000" dirty="0" smtClean="0"/>
              <a:t>0 ≤</a:t>
            </a:r>
            <a:r>
              <a:rPr lang="en-US" sz="2000" b="1" dirty="0" smtClean="0"/>
              <a:t> b </a:t>
            </a:r>
            <a:r>
              <a:rPr lang="en-US" sz="2000" dirty="0" smtClean="0"/>
              <a:t>≤ 6</a:t>
            </a:r>
            <a:endParaRPr lang="en-US" sz="2000" dirty="0"/>
          </a:p>
        </p:txBody>
      </p:sp>
      <p:cxnSp>
        <p:nvCxnSpPr>
          <p:cNvPr id="17" name="Straight Arrow Connector 16"/>
          <p:cNvCxnSpPr>
            <a:stCxn id="2" idx="1"/>
            <a:endCxn id="16" idx="3"/>
          </p:cNvCxnSpPr>
          <p:nvPr/>
        </p:nvCxnSpPr>
        <p:spPr>
          <a:xfrm flipH="1">
            <a:off x="1271193" y="1689676"/>
            <a:ext cx="532207" cy="252482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030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Modeling Covalent Bonds</a:t>
            </a:r>
            <a:endParaRPr lang="en-US" sz="2500" b="1" i="1" dirty="0">
              <a:solidFill>
                <a:schemeClr val="bg1"/>
              </a:solidFill>
            </a:endParaRP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0" y="700088"/>
            <a:ext cx="3584575" cy="20732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6E6E6E"/>
                </a:solidFill>
              </a:rPr>
              <a:t>Input structure</a:t>
            </a:r>
          </a:p>
          <a:p>
            <a:r>
              <a:rPr lang="en-US" sz="1600" b="1"/>
              <a:t>Modeling</a:t>
            </a:r>
            <a:endParaRPr lang="en-US" sz="1600" b="1">
              <a:solidFill>
                <a:srgbClr val="6E6E6E"/>
              </a:solidFill>
            </a:endParaRPr>
          </a:p>
          <a:p>
            <a:r>
              <a:rPr lang="en-US" sz="1600" b="1">
                <a:solidFill>
                  <a:srgbClr val="6E6E6E"/>
                </a:solidFill>
              </a:rPr>
              <a:t>Pebble game</a:t>
            </a:r>
          </a:p>
          <a:p>
            <a:r>
              <a:rPr lang="en-US" sz="1600" b="1">
                <a:solidFill>
                  <a:srgbClr val="6E6E6E"/>
                </a:solidFill>
              </a:rPr>
              <a:t>  Constraint counting</a:t>
            </a:r>
          </a:p>
          <a:p>
            <a:r>
              <a:rPr lang="en-US" sz="1600" b="1">
                <a:solidFill>
                  <a:srgbClr val="6E6E6E"/>
                </a:solidFill>
              </a:rPr>
              <a:t>  Laman Condensation</a:t>
            </a:r>
          </a:p>
          <a:p>
            <a:r>
              <a:rPr lang="en-US" sz="1600" b="1">
                <a:solidFill>
                  <a:srgbClr val="6E6E6E"/>
                </a:solidFill>
              </a:rPr>
              <a:t>  Rigid Cluster Decomposition</a:t>
            </a:r>
          </a:p>
          <a:p>
            <a:r>
              <a:rPr lang="en-US" sz="1600" b="1">
                <a:solidFill>
                  <a:srgbClr val="6E6E6E"/>
                </a:solidFill>
              </a:rPr>
              <a:t>  Correlated Motion Decomposition</a:t>
            </a:r>
          </a:p>
          <a:p>
            <a:r>
              <a:rPr lang="en-US" sz="1600" b="1">
                <a:solidFill>
                  <a:srgbClr val="6E6E6E"/>
                </a:solidFill>
              </a:rPr>
              <a:t>Output</a:t>
            </a:r>
          </a:p>
        </p:txBody>
      </p:sp>
      <p:grpSp>
        <p:nvGrpSpPr>
          <p:cNvPr id="60620" name="Group 204"/>
          <p:cNvGrpSpPr>
            <a:grpSpLocks/>
          </p:cNvGrpSpPr>
          <p:nvPr/>
        </p:nvGrpSpPr>
        <p:grpSpPr bwMode="auto">
          <a:xfrm>
            <a:off x="4000500" y="1241425"/>
            <a:ext cx="4889500" cy="5286375"/>
            <a:chOff x="352" y="2006"/>
            <a:chExt cx="1848" cy="1998"/>
          </a:xfrm>
        </p:grpSpPr>
        <p:sp>
          <p:nvSpPr>
            <p:cNvPr id="60422" name="Oval 6"/>
            <p:cNvSpPr>
              <a:spLocks noChangeArrowheads="1"/>
            </p:cNvSpPr>
            <p:nvPr/>
          </p:nvSpPr>
          <p:spPr bwMode="auto">
            <a:xfrm>
              <a:off x="429" y="3912"/>
              <a:ext cx="69" cy="6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3" name="Oval 7"/>
            <p:cNvSpPr>
              <a:spLocks noChangeArrowheads="1"/>
            </p:cNvSpPr>
            <p:nvPr/>
          </p:nvSpPr>
          <p:spPr bwMode="auto">
            <a:xfrm>
              <a:off x="399" y="3535"/>
              <a:ext cx="68" cy="6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4" name="Oval 8"/>
            <p:cNvSpPr>
              <a:spLocks noChangeArrowheads="1"/>
            </p:cNvSpPr>
            <p:nvPr/>
          </p:nvSpPr>
          <p:spPr bwMode="auto">
            <a:xfrm>
              <a:off x="832" y="3936"/>
              <a:ext cx="69" cy="6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5" name="Oval 9"/>
            <p:cNvSpPr>
              <a:spLocks noChangeArrowheads="1"/>
            </p:cNvSpPr>
            <p:nvPr/>
          </p:nvSpPr>
          <p:spPr bwMode="auto">
            <a:xfrm>
              <a:off x="1517" y="3796"/>
              <a:ext cx="69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6" name="Oval 10"/>
            <p:cNvSpPr>
              <a:spLocks noChangeArrowheads="1"/>
            </p:cNvSpPr>
            <p:nvPr/>
          </p:nvSpPr>
          <p:spPr bwMode="auto">
            <a:xfrm>
              <a:off x="1877" y="3706"/>
              <a:ext cx="68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7" name="Line 11"/>
            <p:cNvSpPr>
              <a:spLocks noChangeShapeType="1"/>
            </p:cNvSpPr>
            <p:nvPr/>
          </p:nvSpPr>
          <p:spPr bwMode="auto">
            <a:xfrm>
              <a:off x="427" y="3562"/>
              <a:ext cx="37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8" name="Line 12"/>
            <p:cNvSpPr>
              <a:spLocks noChangeShapeType="1"/>
            </p:cNvSpPr>
            <p:nvPr/>
          </p:nvSpPr>
          <p:spPr bwMode="auto">
            <a:xfrm>
              <a:off x="459" y="3946"/>
              <a:ext cx="411" cy="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9" name="Line 13"/>
            <p:cNvSpPr>
              <a:spLocks noChangeShapeType="1"/>
            </p:cNvSpPr>
            <p:nvPr/>
          </p:nvSpPr>
          <p:spPr bwMode="auto">
            <a:xfrm flipH="1">
              <a:off x="1556" y="3733"/>
              <a:ext cx="351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0" name="Line 14"/>
            <p:cNvSpPr>
              <a:spLocks noChangeShapeType="1"/>
            </p:cNvSpPr>
            <p:nvPr/>
          </p:nvSpPr>
          <p:spPr bwMode="auto">
            <a:xfrm>
              <a:off x="432" y="3572"/>
              <a:ext cx="433" cy="3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1" name="Oval 15"/>
            <p:cNvSpPr>
              <a:spLocks noChangeArrowheads="1"/>
            </p:cNvSpPr>
            <p:nvPr/>
          </p:nvSpPr>
          <p:spPr bwMode="auto">
            <a:xfrm>
              <a:off x="462" y="2275"/>
              <a:ext cx="78" cy="7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2" name="Oval 16"/>
            <p:cNvSpPr>
              <a:spLocks noChangeArrowheads="1"/>
            </p:cNvSpPr>
            <p:nvPr/>
          </p:nvSpPr>
          <p:spPr bwMode="auto">
            <a:xfrm>
              <a:off x="817" y="2033"/>
              <a:ext cx="77" cy="7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3" name="Oval 17"/>
            <p:cNvSpPr>
              <a:spLocks noChangeArrowheads="1"/>
            </p:cNvSpPr>
            <p:nvPr/>
          </p:nvSpPr>
          <p:spPr bwMode="auto">
            <a:xfrm>
              <a:off x="1308" y="2006"/>
              <a:ext cx="79" cy="7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4" name="Oval 18"/>
            <p:cNvSpPr>
              <a:spLocks noChangeArrowheads="1"/>
            </p:cNvSpPr>
            <p:nvPr/>
          </p:nvSpPr>
          <p:spPr bwMode="auto">
            <a:xfrm>
              <a:off x="1797" y="2207"/>
              <a:ext cx="79" cy="7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5" name="Oval 19"/>
            <p:cNvSpPr>
              <a:spLocks noChangeArrowheads="1"/>
            </p:cNvSpPr>
            <p:nvPr/>
          </p:nvSpPr>
          <p:spPr bwMode="auto">
            <a:xfrm>
              <a:off x="352" y="2712"/>
              <a:ext cx="77" cy="7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6" name="Oval 20"/>
            <p:cNvSpPr>
              <a:spLocks noChangeArrowheads="1"/>
            </p:cNvSpPr>
            <p:nvPr/>
          </p:nvSpPr>
          <p:spPr bwMode="auto">
            <a:xfrm>
              <a:off x="601" y="3217"/>
              <a:ext cx="79" cy="7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7" name="Oval 21"/>
            <p:cNvSpPr>
              <a:spLocks noChangeArrowheads="1"/>
            </p:cNvSpPr>
            <p:nvPr/>
          </p:nvSpPr>
          <p:spPr bwMode="auto">
            <a:xfrm>
              <a:off x="774" y="2863"/>
              <a:ext cx="77" cy="7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8" name="Oval 22"/>
            <p:cNvSpPr>
              <a:spLocks noChangeArrowheads="1"/>
            </p:cNvSpPr>
            <p:nvPr/>
          </p:nvSpPr>
          <p:spPr bwMode="auto">
            <a:xfrm>
              <a:off x="1148" y="3389"/>
              <a:ext cx="77" cy="7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9" name="Oval 23"/>
            <p:cNvSpPr>
              <a:spLocks noChangeArrowheads="1"/>
            </p:cNvSpPr>
            <p:nvPr/>
          </p:nvSpPr>
          <p:spPr bwMode="auto">
            <a:xfrm>
              <a:off x="1590" y="3231"/>
              <a:ext cx="78" cy="7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0" name="Oval 24"/>
            <p:cNvSpPr>
              <a:spLocks noChangeArrowheads="1"/>
            </p:cNvSpPr>
            <p:nvPr/>
          </p:nvSpPr>
          <p:spPr bwMode="auto">
            <a:xfrm>
              <a:off x="1895" y="2781"/>
              <a:ext cx="78" cy="7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1" name="Oval 25"/>
            <p:cNvSpPr>
              <a:spLocks noChangeArrowheads="1"/>
            </p:cNvSpPr>
            <p:nvPr/>
          </p:nvSpPr>
          <p:spPr bwMode="auto">
            <a:xfrm>
              <a:off x="1411" y="2768"/>
              <a:ext cx="78" cy="7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2" name="Oval 26"/>
            <p:cNvSpPr>
              <a:spLocks noChangeArrowheads="1"/>
            </p:cNvSpPr>
            <p:nvPr/>
          </p:nvSpPr>
          <p:spPr bwMode="auto">
            <a:xfrm>
              <a:off x="974" y="2407"/>
              <a:ext cx="77" cy="7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3" name="Oval 27"/>
            <p:cNvSpPr>
              <a:spLocks noChangeArrowheads="1"/>
            </p:cNvSpPr>
            <p:nvPr/>
          </p:nvSpPr>
          <p:spPr bwMode="auto">
            <a:xfrm>
              <a:off x="2123" y="2026"/>
              <a:ext cx="77" cy="7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4" name="Line 28"/>
            <p:cNvSpPr>
              <a:spLocks noChangeShapeType="1"/>
            </p:cNvSpPr>
            <p:nvPr/>
          </p:nvSpPr>
          <p:spPr bwMode="auto">
            <a:xfrm flipV="1">
              <a:off x="856" y="2034"/>
              <a:ext cx="488" cy="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5" name="Line 29"/>
            <p:cNvSpPr>
              <a:spLocks noChangeShapeType="1"/>
            </p:cNvSpPr>
            <p:nvPr/>
          </p:nvSpPr>
          <p:spPr bwMode="auto">
            <a:xfrm>
              <a:off x="1344" y="2045"/>
              <a:ext cx="498" cy="2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6" name="Line 30"/>
            <p:cNvSpPr>
              <a:spLocks noChangeShapeType="1"/>
            </p:cNvSpPr>
            <p:nvPr/>
          </p:nvSpPr>
          <p:spPr bwMode="auto">
            <a:xfrm>
              <a:off x="1837" y="2242"/>
              <a:ext cx="98" cy="5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7" name="Line 31"/>
            <p:cNvSpPr>
              <a:spLocks noChangeShapeType="1"/>
            </p:cNvSpPr>
            <p:nvPr/>
          </p:nvSpPr>
          <p:spPr bwMode="auto">
            <a:xfrm flipH="1">
              <a:off x="1635" y="2834"/>
              <a:ext cx="300" cy="4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8" name="Freeform 32"/>
            <p:cNvSpPr>
              <a:spLocks/>
            </p:cNvSpPr>
            <p:nvPr/>
          </p:nvSpPr>
          <p:spPr bwMode="auto">
            <a:xfrm>
              <a:off x="388" y="2087"/>
              <a:ext cx="1542" cy="1338"/>
            </a:xfrm>
            <a:custGeom>
              <a:avLst/>
              <a:gdLst>
                <a:gd name="T0" fmla="*/ 364 w 1188"/>
                <a:gd name="T1" fmla="*/ 0 h 1032"/>
                <a:gd name="T2" fmla="*/ 80 w 1188"/>
                <a:gd name="T3" fmla="*/ 192 h 1032"/>
                <a:gd name="T4" fmla="*/ 0 w 1188"/>
                <a:gd name="T5" fmla="*/ 512 h 1032"/>
                <a:gd name="T6" fmla="*/ 196 w 1188"/>
                <a:gd name="T7" fmla="*/ 904 h 1032"/>
                <a:gd name="T8" fmla="*/ 616 w 1188"/>
                <a:gd name="T9" fmla="*/ 1032 h 1032"/>
                <a:gd name="T10" fmla="*/ 964 w 1188"/>
                <a:gd name="T11" fmla="*/ 908 h 1032"/>
                <a:gd name="T12" fmla="*/ 824 w 1188"/>
                <a:gd name="T13" fmla="*/ 552 h 1032"/>
                <a:gd name="T14" fmla="*/ 1188 w 1188"/>
                <a:gd name="T15" fmla="*/ 56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8" h="1032">
                  <a:moveTo>
                    <a:pt x="364" y="0"/>
                  </a:moveTo>
                  <a:lnTo>
                    <a:pt x="80" y="192"/>
                  </a:lnTo>
                  <a:lnTo>
                    <a:pt x="0" y="512"/>
                  </a:lnTo>
                  <a:lnTo>
                    <a:pt x="196" y="904"/>
                  </a:lnTo>
                  <a:lnTo>
                    <a:pt x="616" y="1032"/>
                  </a:lnTo>
                  <a:lnTo>
                    <a:pt x="964" y="908"/>
                  </a:lnTo>
                  <a:lnTo>
                    <a:pt x="824" y="552"/>
                  </a:lnTo>
                  <a:lnTo>
                    <a:pt x="1188" y="56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9" name="Line 33"/>
            <p:cNvSpPr>
              <a:spLocks noChangeShapeType="1"/>
            </p:cNvSpPr>
            <p:nvPr/>
          </p:nvSpPr>
          <p:spPr bwMode="auto">
            <a:xfrm>
              <a:off x="850" y="2071"/>
              <a:ext cx="162" cy="37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0" name="Freeform 34"/>
            <p:cNvSpPr>
              <a:spLocks/>
            </p:cNvSpPr>
            <p:nvPr/>
          </p:nvSpPr>
          <p:spPr bwMode="auto">
            <a:xfrm>
              <a:off x="394" y="2751"/>
              <a:ext cx="1053" cy="155"/>
            </a:xfrm>
            <a:custGeom>
              <a:avLst/>
              <a:gdLst>
                <a:gd name="T0" fmla="*/ 812 w 812"/>
                <a:gd name="T1" fmla="*/ 44 h 120"/>
                <a:gd name="T2" fmla="*/ 320 w 812"/>
                <a:gd name="T3" fmla="*/ 120 h 120"/>
                <a:gd name="T4" fmla="*/ 0 w 812"/>
                <a:gd name="T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2" h="120">
                  <a:moveTo>
                    <a:pt x="812" y="44"/>
                  </a:moveTo>
                  <a:lnTo>
                    <a:pt x="320" y="120"/>
                  </a:lnTo>
                  <a:lnTo>
                    <a:pt x="0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1" name="Line 35"/>
            <p:cNvSpPr>
              <a:spLocks noChangeShapeType="1"/>
            </p:cNvSpPr>
            <p:nvPr/>
          </p:nvSpPr>
          <p:spPr bwMode="auto">
            <a:xfrm flipH="1">
              <a:off x="637" y="2906"/>
              <a:ext cx="166" cy="3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2" name="Freeform 36"/>
            <p:cNvSpPr>
              <a:spLocks/>
            </p:cNvSpPr>
            <p:nvPr/>
          </p:nvSpPr>
          <p:spPr bwMode="auto">
            <a:xfrm>
              <a:off x="498" y="2050"/>
              <a:ext cx="1432" cy="1370"/>
            </a:xfrm>
            <a:custGeom>
              <a:avLst/>
              <a:gdLst>
                <a:gd name="T0" fmla="*/ 0 w 1104"/>
                <a:gd name="T1" fmla="*/ 204 h 1056"/>
                <a:gd name="T2" fmla="*/ 396 w 1104"/>
                <a:gd name="T3" fmla="*/ 304 h 1056"/>
                <a:gd name="T4" fmla="*/ 652 w 1104"/>
                <a:gd name="T5" fmla="*/ 0 h 1056"/>
                <a:gd name="T6" fmla="*/ 1104 w 1104"/>
                <a:gd name="T7" fmla="*/ 600 h 1056"/>
                <a:gd name="T8" fmla="*/ 244 w 1104"/>
                <a:gd name="T9" fmla="*/ 668 h 1056"/>
                <a:gd name="T10" fmla="*/ 524 w 1104"/>
                <a:gd name="T11" fmla="*/ 1056 h 1056"/>
                <a:gd name="T12" fmla="*/ 1104 w 1104"/>
                <a:gd name="T13" fmla="*/ 59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1056">
                  <a:moveTo>
                    <a:pt x="0" y="204"/>
                  </a:moveTo>
                  <a:lnTo>
                    <a:pt x="396" y="304"/>
                  </a:lnTo>
                  <a:lnTo>
                    <a:pt x="652" y="0"/>
                  </a:lnTo>
                  <a:lnTo>
                    <a:pt x="1104" y="600"/>
                  </a:lnTo>
                  <a:lnTo>
                    <a:pt x="244" y="668"/>
                  </a:lnTo>
                  <a:lnTo>
                    <a:pt x="524" y="1056"/>
                  </a:lnTo>
                  <a:lnTo>
                    <a:pt x="1104" y="59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3" name="Freeform 37"/>
            <p:cNvSpPr>
              <a:spLocks/>
            </p:cNvSpPr>
            <p:nvPr/>
          </p:nvSpPr>
          <p:spPr bwMode="auto">
            <a:xfrm>
              <a:off x="394" y="2237"/>
              <a:ext cx="1443" cy="1188"/>
            </a:xfrm>
            <a:custGeom>
              <a:avLst/>
              <a:gdLst>
                <a:gd name="T0" fmla="*/ 476 w 1112"/>
                <a:gd name="T1" fmla="*/ 168 h 916"/>
                <a:gd name="T2" fmla="*/ 0 w 1112"/>
                <a:gd name="T3" fmla="*/ 400 h 916"/>
                <a:gd name="T4" fmla="*/ 608 w 1112"/>
                <a:gd name="T5" fmla="*/ 916 h 916"/>
                <a:gd name="T6" fmla="*/ 812 w 1112"/>
                <a:gd name="T7" fmla="*/ 424 h 916"/>
                <a:gd name="T8" fmla="*/ 1112 w 1112"/>
                <a:gd name="T9" fmla="*/ 0 h 916"/>
                <a:gd name="T10" fmla="*/ 476 w 1112"/>
                <a:gd name="T11" fmla="*/ 16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2" h="916">
                  <a:moveTo>
                    <a:pt x="476" y="168"/>
                  </a:moveTo>
                  <a:lnTo>
                    <a:pt x="0" y="400"/>
                  </a:lnTo>
                  <a:lnTo>
                    <a:pt x="608" y="916"/>
                  </a:lnTo>
                  <a:lnTo>
                    <a:pt x="812" y="424"/>
                  </a:lnTo>
                  <a:lnTo>
                    <a:pt x="1112" y="0"/>
                  </a:lnTo>
                  <a:lnTo>
                    <a:pt x="476" y="168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4" name="Freeform 38"/>
            <p:cNvSpPr>
              <a:spLocks/>
            </p:cNvSpPr>
            <p:nvPr/>
          </p:nvSpPr>
          <p:spPr bwMode="auto">
            <a:xfrm>
              <a:off x="388" y="2071"/>
              <a:ext cx="1449" cy="1198"/>
            </a:xfrm>
            <a:custGeom>
              <a:avLst/>
              <a:gdLst>
                <a:gd name="T0" fmla="*/ 0 w 1116"/>
                <a:gd name="T1" fmla="*/ 520 h 924"/>
                <a:gd name="T2" fmla="*/ 356 w 1116"/>
                <a:gd name="T3" fmla="*/ 0 h 924"/>
                <a:gd name="T4" fmla="*/ 1116 w 1116"/>
                <a:gd name="T5" fmla="*/ 140 h 924"/>
                <a:gd name="T6" fmla="*/ 960 w 1116"/>
                <a:gd name="T7" fmla="*/ 924 h 924"/>
                <a:gd name="T8" fmla="*/ 192 w 1116"/>
                <a:gd name="T9" fmla="*/ 916 h 924"/>
                <a:gd name="T10" fmla="*/ 92 w 1116"/>
                <a:gd name="T11" fmla="*/ 196 h 924"/>
                <a:gd name="T12" fmla="*/ 328 w 1116"/>
                <a:gd name="T13" fmla="*/ 636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6" h="924">
                  <a:moveTo>
                    <a:pt x="0" y="520"/>
                  </a:moveTo>
                  <a:lnTo>
                    <a:pt x="356" y="0"/>
                  </a:lnTo>
                  <a:lnTo>
                    <a:pt x="1116" y="140"/>
                  </a:lnTo>
                  <a:lnTo>
                    <a:pt x="960" y="924"/>
                  </a:lnTo>
                  <a:lnTo>
                    <a:pt x="192" y="916"/>
                  </a:lnTo>
                  <a:lnTo>
                    <a:pt x="92" y="196"/>
                  </a:lnTo>
                  <a:lnTo>
                    <a:pt x="328" y="63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5" name="Line 39"/>
            <p:cNvSpPr>
              <a:spLocks noChangeShapeType="1"/>
            </p:cNvSpPr>
            <p:nvPr/>
          </p:nvSpPr>
          <p:spPr bwMode="auto">
            <a:xfrm flipH="1">
              <a:off x="627" y="2896"/>
              <a:ext cx="166" cy="3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6" name="Line 40"/>
            <p:cNvSpPr>
              <a:spLocks noChangeShapeType="1"/>
            </p:cNvSpPr>
            <p:nvPr/>
          </p:nvSpPr>
          <p:spPr bwMode="auto">
            <a:xfrm>
              <a:off x="383" y="2771"/>
              <a:ext cx="426" cy="1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7" name="Line 41"/>
            <p:cNvSpPr>
              <a:spLocks noChangeShapeType="1"/>
            </p:cNvSpPr>
            <p:nvPr/>
          </p:nvSpPr>
          <p:spPr bwMode="auto">
            <a:xfrm>
              <a:off x="409" y="2751"/>
              <a:ext cx="239" cy="4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8" name="Line 42"/>
            <p:cNvSpPr>
              <a:spLocks noChangeShapeType="1"/>
            </p:cNvSpPr>
            <p:nvPr/>
          </p:nvSpPr>
          <p:spPr bwMode="auto">
            <a:xfrm>
              <a:off x="1463" y="2828"/>
              <a:ext cx="467" cy="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9" name="Line 43"/>
            <p:cNvSpPr>
              <a:spLocks noChangeShapeType="1"/>
            </p:cNvSpPr>
            <p:nvPr/>
          </p:nvSpPr>
          <p:spPr bwMode="auto">
            <a:xfrm>
              <a:off x="1479" y="2808"/>
              <a:ext cx="181" cy="4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60" name="Line 44"/>
            <p:cNvSpPr>
              <a:spLocks noChangeShapeType="1"/>
            </p:cNvSpPr>
            <p:nvPr/>
          </p:nvSpPr>
          <p:spPr bwMode="auto">
            <a:xfrm flipH="1">
              <a:off x="1619" y="2813"/>
              <a:ext cx="311" cy="4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621" name="Text Box 205"/>
          <p:cNvSpPr txBox="1">
            <a:spLocks noChangeArrowheads="1"/>
          </p:cNvSpPr>
          <p:nvPr/>
        </p:nvSpPr>
        <p:spPr bwMode="auto">
          <a:xfrm>
            <a:off x="415925" y="3448050"/>
            <a:ext cx="30924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/>
              <a:t>Covalent bonding</a:t>
            </a:r>
          </a:p>
          <a:p>
            <a:pPr algn="ctr"/>
            <a:r>
              <a:rPr lang="en-US"/>
              <a:t>Central force interactions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Bond-bending</a:t>
            </a:r>
            <a:r>
              <a:rPr lang="en-US" b="1"/>
              <a:t> </a:t>
            </a:r>
            <a:r>
              <a:rPr lang="en-US" b="1">
                <a:solidFill>
                  <a:srgbClr val="FF0000"/>
                </a:solidFill>
              </a:rPr>
              <a:t>interactions</a:t>
            </a:r>
            <a:endParaRPr lang="en-US" b="1"/>
          </a:p>
        </p:txBody>
      </p:sp>
      <p:sp>
        <p:nvSpPr>
          <p:cNvPr id="60622" name="Text Box 206"/>
          <p:cNvSpPr txBox="1">
            <a:spLocks noChangeArrowheads="1"/>
          </p:cNvSpPr>
          <p:nvPr/>
        </p:nvSpPr>
        <p:spPr bwMode="auto">
          <a:xfrm>
            <a:off x="622300" y="4705350"/>
            <a:ext cx="2359025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/>
              <a:t>Represented as a </a:t>
            </a:r>
          </a:p>
          <a:p>
            <a:pPr algn="ctr"/>
            <a:r>
              <a:rPr lang="en-US" sz="2000" b="1"/>
              <a:t>bar-joint network</a:t>
            </a:r>
            <a:endParaRPr lang="en-US" sz="2000" b="1">
              <a:solidFill>
                <a:srgbClr val="FF0000"/>
              </a:solidFill>
            </a:endParaRPr>
          </a:p>
          <a:p>
            <a:pPr algn="ctr"/>
            <a:r>
              <a:rPr lang="en-US" sz="2800" b="1">
                <a:solidFill>
                  <a:srgbClr val="FF0000"/>
                </a:solidFill>
              </a:rPr>
              <a:t>graph G</a:t>
            </a:r>
            <a:r>
              <a:rPr lang="en-US" sz="2800" b="1" baseline="30000">
                <a:solidFill>
                  <a:srgbClr val="FF0000"/>
                </a:solidFill>
              </a:rPr>
              <a:t>2</a:t>
            </a:r>
            <a:endParaRPr lang="en-US" sz="2800" b="1"/>
          </a:p>
        </p:txBody>
      </p:sp>
      <p:sp>
        <p:nvSpPr>
          <p:cNvPr id="60623" name="Text Box 207"/>
          <p:cNvSpPr txBox="1">
            <a:spLocks noChangeArrowheads="1"/>
          </p:cNvSpPr>
          <p:nvPr/>
        </p:nvSpPr>
        <p:spPr bwMode="auto">
          <a:xfrm>
            <a:off x="225425" y="5883275"/>
            <a:ext cx="3346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Jacobs, J. Phys. A 31, 6653 (1998)</a:t>
            </a:r>
          </a:p>
        </p:txBody>
      </p:sp>
      <p:sp>
        <p:nvSpPr>
          <p:cNvPr id="60625" name="Freeform 209"/>
          <p:cNvSpPr>
            <a:spLocks/>
          </p:cNvSpPr>
          <p:nvPr/>
        </p:nvSpPr>
        <p:spPr bwMode="auto">
          <a:xfrm>
            <a:off x="4089400" y="3200400"/>
            <a:ext cx="2794000" cy="1346200"/>
          </a:xfrm>
          <a:custGeom>
            <a:avLst/>
            <a:gdLst>
              <a:gd name="T0" fmla="*/ 0 w 1760"/>
              <a:gd name="T1" fmla="*/ 0 h 848"/>
              <a:gd name="T2" fmla="*/ 1760 w 1760"/>
              <a:gd name="T3" fmla="*/ 104 h 848"/>
              <a:gd name="T4" fmla="*/ 416 w 1760"/>
              <a:gd name="T5" fmla="*/ 848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60" h="848">
                <a:moveTo>
                  <a:pt x="0" y="0"/>
                </a:moveTo>
                <a:lnTo>
                  <a:pt x="1760" y="104"/>
                </a:lnTo>
                <a:lnTo>
                  <a:pt x="416" y="848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626" name="Line 210"/>
          <p:cNvSpPr>
            <a:spLocks noChangeShapeType="1"/>
          </p:cNvSpPr>
          <p:nvPr/>
        </p:nvSpPr>
        <p:spPr bwMode="auto">
          <a:xfrm>
            <a:off x="5207000" y="3619500"/>
            <a:ext cx="2171700" cy="965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627" name="Line 211"/>
          <p:cNvSpPr>
            <a:spLocks noChangeShapeType="1"/>
          </p:cNvSpPr>
          <p:nvPr/>
        </p:nvSpPr>
        <p:spPr bwMode="auto">
          <a:xfrm flipH="1">
            <a:off x="5194300" y="1854200"/>
            <a:ext cx="2730500" cy="17526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628" name="Line 212"/>
          <p:cNvSpPr>
            <a:spLocks noChangeShapeType="1"/>
          </p:cNvSpPr>
          <p:nvPr/>
        </p:nvSpPr>
        <p:spPr bwMode="auto">
          <a:xfrm flipH="1">
            <a:off x="4102100" y="1866900"/>
            <a:ext cx="3810000" cy="13335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The VPG is Isomorphic to the PG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Suppress fluctuations at the edge level</a:t>
            </a:r>
            <a:endParaRPr lang="en-US" sz="2000" b="1" dirty="0" smtClean="0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541" y="1372171"/>
            <a:ext cx="5532284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Virtual Pebble Game Implementation</a:t>
            </a:r>
          </a:p>
          <a:p>
            <a:pPr algn="ctr">
              <a:spcBef>
                <a:spcPts val="600"/>
              </a:spcBef>
            </a:pPr>
            <a:r>
              <a:rPr lang="en-US" sz="2000" b="1" dirty="0" smtClean="0"/>
              <a:t>(Body-bar graphs)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05608" y="2642503"/>
            <a:ext cx="775845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DOF (or pebbles) are now continuous variables (floats). 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Approximate floats using a finite level of precision.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Let 1 be represented using 100,000,000.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All edge capacities are rounded to the nearest 10</a:t>
            </a:r>
            <a:r>
              <a:rPr lang="en-US" sz="2400" baseline="30000" dirty="0" smtClean="0"/>
              <a:t>-8</a:t>
            </a:r>
            <a:r>
              <a:rPr lang="en-US" sz="2400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en-US" sz="2400" b="1" dirty="0" smtClean="0">
                <a:solidFill>
                  <a:srgbClr val="0000FF"/>
                </a:solidFill>
              </a:rPr>
              <a:t>Discrete operations are preserved. </a:t>
            </a:r>
          </a:p>
        </p:txBody>
      </p:sp>
    </p:spTree>
    <p:extLst>
      <p:ext uri="{BB962C8B-B14F-4D97-AF65-F5344CB8AC3E}">
        <p14:creationId xmlns:p14="http://schemas.microsoft.com/office/powerpoint/2010/main" val="3766387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61631"/>
            <a:ext cx="7103300" cy="4996837"/>
          </a:xfrm>
          <a:prstGeom prst="rect">
            <a:avLst/>
          </a:prstGeom>
        </p:spPr>
      </p:pic>
      <p:sp>
        <p:nvSpPr>
          <p:cNvPr id="6" name="Freeform 27"/>
          <p:cNvSpPr>
            <a:spLocks/>
          </p:cNvSpPr>
          <p:nvPr/>
        </p:nvSpPr>
        <p:spPr bwMode="auto">
          <a:xfrm rot="614467">
            <a:off x="4773473" y="2357607"/>
            <a:ext cx="1977239" cy="1656048"/>
          </a:xfrm>
          <a:custGeom>
            <a:avLst/>
            <a:gdLst>
              <a:gd name="T0" fmla="*/ 2147483647 w 1192"/>
              <a:gd name="T1" fmla="*/ 2147483647 h 1316"/>
              <a:gd name="T2" fmla="*/ 2147483647 w 1192"/>
              <a:gd name="T3" fmla="*/ 2147483647 h 1316"/>
              <a:gd name="T4" fmla="*/ 2147483647 w 1192"/>
              <a:gd name="T5" fmla="*/ 2147483647 h 1316"/>
              <a:gd name="T6" fmla="*/ 2147483647 w 1192"/>
              <a:gd name="T7" fmla="*/ 2147483647 h 1316"/>
              <a:gd name="T8" fmla="*/ 2147483647 w 1192"/>
              <a:gd name="T9" fmla="*/ 2147483647 h 1316"/>
              <a:gd name="T10" fmla="*/ 2147483647 w 1192"/>
              <a:gd name="T11" fmla="*/ 2147483647 h 1316"/>
              <a:gd name="T12" fmla="*/ 2147483647 w 1192"/>
              <a:gd name="T13" fmla="*/ 2147483647 h 1316"/>
              <a:gd name="T14" fmla="*/ 0 w 1192"/>
              <a:gd name="T15" fmla="*/ 2147483647 h 1316"/>
              <a:gd name="T16" fmla="*/ 2147483647 w 1192"/>
              <a:gd name="T17" fmla="*/ 2147483647 h 1316"/>
              <a:gd name="T18" fmla="*/ 2147483647 w 1192"/>
              <a:gd name="T19" fmla="*/ 2147483647 h 1316"/>
              <a:gd name="T20" fmla="*/ 2147483647 w 1192"/>
              <a:gd name="T21" fmla="*/ 2147483647 h 1316"/>
              <a:gd name="T22" fmla="*/ 2147483647 w 1192"/>
              <a:gd name="T23" fmla="*/ 2147483647 h 1316"/>
              <a:gd name="T24" fmla="*/ 2147483647 w 1192"/>
              <a:gd name="T25" fmla="*/ 2147483647 h 1316"/>
              <a:gd name="T26" fmla="*/ 2147483647 w 1192"/>
              <a:gd name="T27" fmla="*/ 2147483647 h 1316"/>
              <a:gd name="T28" fmla="*/ 2147483647 w 1192"/>
              <a:gd name="T29" fmla="*/ 2147483647 h 1316"/>
              <a:gd name="T30" fmla="*/ 2147483647 w 1192"/>
              <a:gd name="T31" fmla="*/ 2147483647 h 1316"/>
              <a:gd name="T32" fmla="*/ 2147483647 w 1192"/>
              <a:gd name="T33" fmla="*/ 2147483647 h 1316"/>
              <a:gd name="T34" fmla="*/ 2147483647 w 1192"/>
              <a:gd name="T35" fmla="*/ 2147483647 h 1316"/>
              <a:gd name="T36" fmla="*/ 2147483647 w 1192"/>
              <a:gd name="T37" fmla="*/ 2147483647 h 1316"/>
              <a:gd name="T38" fmla="*/ 2147483647 w 1192"/>
              <a:gd name="T39" fmla="*/ 2147483647 h 1316"/>
              <a:gd name="T40" fmla="*/ 2147483647 w 1192"/>
              <a:gd name="T41" fmla="*/ 2147483647 h 1316"/>
              <a:gd name="T42" fmla="*/ 2147483647 w 1192"/>
              <a:gd name="T43" fmla="*/ 2147483647 h 1316"/>
              <a:gd name="T44" fmla="*/ 2147483647 w 1192"/>
              <a:gd name="T45" fmla="*/ 2147483647 h 1316"/>
              <a:gd name="T46" fmla="*/ 2147483647 w 1192"/>
              <a:gd name="T47" fmla="*/ 2147483647 h 1316"/>
              <a:gd name="T48" fmla="*/ 2147483647 w 1192"/>
              <a:gd name="T49" fmla="*/ 2147483647 h 1316"/>
              <a:gd name="T50" fmla="*/ 2147483647 w 1192"/>
              <a:gd name="T51" fmla="*/ 2147483647 h 1316"/>
              <a:gd name="T52" fmla="*/ 2147483647 w 1192"/>
              <a:gd name="T53" fmla="*/ 2147483647 h 1316"/>
              <a:gd name="T54" fmla="*/ 2147483647 w 1192"/>
              <a:gd name="T55" fmla="*/ 2147483647 h 1316"/>
              <a:gd name="T56" fmla="*/ 2147483647 w 1192"/>
              <a:gd name="T57" fmla="*/ 2147483647 h 1316"/>
              <a:gd name="T58" fmla="*/ 2147483647 w 1192"/>
              <a:gd name="T59" fmla="*/ 2147483647 h 1316"/>
              <a:gd name="T60" fmla="*/ 2147483647 w 1192"/>
              <a:gd name="T61" fmla="*/ 2147483647 h 1316"/>
              <a:gd name="T62" fmla="*/ 2147483647 w 1192"/>
              <a:gd name="T63" fmla="*/ 2147483647 h 1316"/>
              <a:gd name="T64" fmla="*/ 2147483647 w 1192"/>
              <a:gd name="T65" fmla="*/ 2147483647 h 1316"/>
              <a:gd name="T66" fmla="*/ 2147483647 w 1192"/>
              <a:gd name="T67" fmla="*/ 2147483647 h 1316"/>
              <a:gd name="T68" fmla="*/ 2147483647 w 1192"/>
              <a:gd name="T69" fmla="*/ 2147483647 h 1316"/>
              <a:gd name="T70" fmla="*/ 2147483647 w 1192"/>
              <a:gd name="T71" fmla="*/ 2147483647 h 1316"/>
              <a:gd name="T72" fmla="*/ 2147483647 w 1192"/>
              <a:gd name="T73" fmla="*/ 2147483647 h 1316"/>
              <a:gd name="T74" fmla="*/ 2147483647 w 1192"/>
              <a:gd name="T75" fmla="*/ 2147483647 h 1316"/>
              <a:gd name="T76" fmla="*/ 2147483647 w 1192"/>
              <a:gd name="T77" fmla="*/ 2147483647 h 1316"/>
              <a:gd name="T78" fmla="*/ 2147483647 w 1192"/>
              <a:gd name="T79" fmla="*/ 2147483647 h 1316"/>
              <a:gd name="T80" fmla="*/ 2147483647 w 1192"/>
              <a:gd name="T81" fmla="*/ 2147483647 h 1316"/>
              <a:gd name="T82" fmla="*/ 2147483647 w 1192"/>
              <a:gd name="T83" fmla="*/ 2147483647 h 1316"/>
              <a:gd name="T84" fmla="*/ 2147483647 w 1192"/>
              <a:gd name="T85" fmla="*/ 2147483647 h 1316"/>
              <a:gd name="T86" fmla="*/ 2147483647 w 1192"/>
              <a:gd name="T87" fmla="*/ 2147483647 h 1316"/>
              <a:gd name="T88" fmla="*/ 2147483647 w 1192"/>
              <a:gd name="T89" fmla="*/ 2147483647 h 1316"/>
              <a:gd name="T90" fmla="*/ 2147483647 w 1192"/>
              <a:gd name="T91" fmla="*/ 2147483647 h 1316"/>
              <a:gd name="T92" fmla="*/ 2147483647 w 1192"/>
              <a:gd name="T93" fmla="*/ 2147483647 h 1316"/>
              <a:gd name="T94" fmla="*/ 2147483647 w 1192"/>
              <a:gd name="T95" fmla="*/ 2147483647 h 1316"/>
              <a:gd name="T96" fmla="*/ 2147483647 w 1192"/>
              <a:gd name="T97" fmla="*/ 2147483647 h 1316"/>
              <a:gd name="T98" fmla="*/ 2147483647 w 1192"/>
              <a:gd name="T99" fmla="*/ 2147483647 h 1316"/>
              <a:gd name="T100" fmla="*/ 2147483647 w 1192"/>
              <a:gd name="T101" fmla="*/ 2147483647 h 1316"/>
              <a:gd name="T102" fmla="*/ 2147483647 w 1192"/>
              <a:gd name="T103" fmla="*/ 2147483647 h 1316"/>
              <a:gd name="T104" fmla="*/ 2147483647 w 1192"/>
              <a:gd name="T105" fmla="*/ 2147483647 h 1316"/>
              <a:gd name="T106" fmla="*/ 2147483647 w 1192"/>
              <a:gd name="T107" fmla="*/ 2147483647 h 1316"/>
              <a:gd name="T108" fmla="*/ 2147483647 w 1192"/>
              <a:gd name="T109" fmla="*/ 2147483647 h 1316"/>
              <a:gd name="T110" fmla="*/ 2147483647 w 1192"/>
              <a:gd name="T111" fmla="*/ 2147483647 h 1316"/>
              <a:gd name="T112" fmla="*/ 2147483647 w 1192"/>
              <a:gd name="T113" fmla="*/ 2147483647 h 1316"/>
              <a:gd name="T114" fmla="*/ 2147483647 w 1192"/>
              <a:gd name="T115" fmla="*/ 2147483647 h 1316"/>
              <a:gd name="T116" fmla="*/ 2147483647 w 1192"/>
              <a:gd name="T117" fmla="*/ 2147483647 h 1316"/>
              <a:gd name="T118" fmla="*/ 2147483647 w 1192"/>
              <a:gd name="T119" fmla="*/ 2147483647 h 1316"/>
              <a:gd name="T120" fmla="*/ 2147483647 w 1192"/>
              <a:gd name="T121" fmla="*/ 0 h 1316"/>
              <a:gd name="T122" fmla="*/ 2147483647 w 1192"/>
              <a:gd name="T123" fmla="*/ 2147483647 h 131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192"/>
              <a:gd name="T187" fmla="*/ 0 h 1316"/>
              <a:gd name="T188" fmla="*/ 1192 w 1192"/>
              <a:gd name="T189" fmla="*/ 1316 h 131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192" h="1316">
                <a:moveTo>
                  <a:pt x="464" y="64"/>
                </a:moveTo>
                <a:cubicBezTo>
                  <a:pt x="433" y="74"/>
                  <a:pt x="407" y="94"/>
                  <a:pt x="376" y="104"/>
                </a:cubicBezTo>
                <a:cubicBezTo>
                  <a:pt x="339" y="116"/>
                  <a:pt x="301" y="124"/>
                  <a:pt x="264" y="136"/>
                </a:cubicBezTo>
                <a:cubicBezTo>
                  <a:pt x="259" y="144"/>
                  <a:pt x="255" y="153"/>
                  <a:pt x="248" y="160"/>
                </a:cubicBezTo>
                <a:cubicBezTo>
                  <a:pt x="241" y="167"/>
                  <a:pt x="229" y="168"/>
                  <a:pt x="224" y="176"/>
                </a:cubicBezTo>
                <a:cubicBezTo>
                  <a:pt x="197" y="219"/>
                  <a:pt x="214" y="240"/>
                  <a:pt x="176" y="272"/>
                </a:cubicBezTo>
                <a:cubicBezTo>
                  <a:pt x="124" y="316"/>
                  <a:pt x="50" y="316"/>
                  <a:pt x="16" y="384"/>
                </a:cubicBezTo>
                <a:cubicBezTo>
                  <a:pt x="10" y="395"/>
                  <a:pt x="3" y="430"/>
                  <a:pt x="0" y="440"/>
                </a:cubicBezTo>
                <a:cubicBezTo>
                  <a:pt x="3" y="472"/>
                  <a:pt x="2" y="504"/>
                  <a:pt x="8" y="536"/>
                </a:cubicBezTo>
                <a:cubicBezTo>
                  <a:pt x="27" y="639"/>
                  <a:pt x="141" y="654"/>
                  <a:pt x="224" y="664"/>
                </a:cubicBezTo>
                <a:cubicBezTo>
                  <a:pt x="184" y="823"/>
                  <a:pt x="234" y="661"/>
                  <a:pt x="184" y="760"/>
                </a:cubicBezTo>
                <a:cubicBezTo>
                  <a:pt x="144" y="841"/>
                  <a:pt x="133" y="944"/>
                  <a:pt x="120" y="1032"/>
                </a:cubicBezTo>
                <a:cubicBezTo>
                  <a:pt x="129" y="1174"/>
                  <a:pt x="97" y="1184"/>
                  <a:pt x="224" y="1168"/>
                </a:cubicBezTo>
                <a:cubicBezTo>
                  <a:pt x="242" y="1154"/>
                  <a:pt x="263" y="1143"/>
                  <a:pt x="280" y="1128"/>
                </a:cubicBezTo>
                <a:cubicBezTo>
                  <a:pt x="314" y="1099"/>
                  <a:pt x="327" y="1068"/>
                  <a:pt x="368" y="1048"/>
                </a:cubicBezTo>
                <a:cubicBezTo>
                  <a:pt x="373" y="1037"/>
                  <a:pt x="377" y="1026"/>
                  <a:pt x="384" y="1016"/>
                </a:cubicBezTo>
                <a:cubicBezTo>
                  <a:pt x="391" y="1007"/>
                  <a:pt x="403" y="1002"/>
                  <a:pt x="408" y="992"/>
                </a:cubicBezTo>
                <a:cubicBezTo>
                  <a:pt x="414" y="980"/>
                  <a:pt x="411" y="965"/>
                  <a:pt x="416" y="952"/>
                </a:cubicBezTo>
                <a:cubicBezTo>
                  <a:pt x="419" y="943"/>
                  <a:pt x="427" y="936"/>
                  <a:pt x="432" y="928"/>
                </a:cubicBezTo>
                <a:cubicBezTo>
                  <a:pt x="437" y="909"/>
                  <a:pt x="448" y="891"/>
                  <a:pt x="448" y="872"/>
                </a:cubicBezTo>
                <a:cubicBezTo>
                  <a:pt x="448" y="820"/>
                  <a:pt x="405" y="763"/>
                  <a:pt x="376" y="720"/>
                </a:cubicBezTo>
                <a:cubicBezTo>
                  <a:pt x="382" y="633"/>
                  <a:pt x="372" y="582"/>
                  <a:pt x="448" y="544"/>
                </a:cubicBezTo>
                <a:cubicBezTo>
                  <a:pt x="451" y="496"/>
                  <a:pt x="450" y="448"/>
                  <a:pt x="456" y="400"/>
                </a:cubicBezTo>
                <a:cubicBezTo>
                  <a:pt x="463" y="343"/>
                  <a:pt x="498" y="295"/>
                  <a:pt x="512" y="240"/>
                </a:cubicBezTo>
                <a:cubicBezTo>
                  <a:pt x="538" y="136"/>
                  <a:pt x="521" y="108"/>
                  <a:pt x="632" y="80"/>
                </a:cubicBezTo>
                <a:cubicBezTo>
                  <a:pt x="632" y="80"/>
                  <a:pt x="712" y="86"/>
                  <a:pt x="720" y="96"/>
                </a:cubicBezTo>
                <a:cubicBezTo>
                  <a:pt x="727" y="105"/>
                  <a:pt x="724" y="118"/>
                  <a:pt x="728" y="128"/>
                </a:cubicBezTo>
                <a:cubicBezTo>
                  <a:pt x="736" y="148"/>
                  <a:pt x="750" y="165"/>
                  <a:pt x="760" y="184"/>
                </a:cubicBezTo>
                <a:cubicBezTo>
                  <a:pt x="765" y="267"/>
                  <a:pt x="770" y="331"/>
                  <a:pt x="792" y="408"/>
                </a:cubicBezTo>
                <a:cubicBezTo>
                  <a:pt x="797" y="424"/>
                  <a:pt x="803" y="444"/>
                  <a:pt x="816" y="456"/>
                </a:cubicBezTo>
                <a:cubicBezTo>
                  <a:pt x="830" y="469"/>
                  <a:pt x="864" y="488"/>
                  <a:pt x="864" y="488"/>
                </a:cubicBezTo>
                <a:cubicBezTo>
                  <a:pt x="870" y="497"/>
                  <a:pt x="896" y="534"/>
                  <a:pt x="896" y="544"/>
                </a:cubicBezTo>
                <a:cubicBezTo>
                  <a:pt x="896" y="600"/>
                  <a:pt x="780" y="629"/>
                  <a:pt x="736" y="640"/>
                </a:cubicBezTo>
                <a:cubicBezTo>
                  <a:pt x="717" y="637"/>
                  <a:pt x="698" y="637"/>
                  <a:pt x="680" y="632"/>
                </a:cubicBezTo>
                <a:cubicBezTo>
                  <a:pt x="631" y="617"/>
                  <a:pt x="681" y="608"/>
                  <a:pt x="632" y="624"/>
                </a:cubicBezTo>
                <a:cubicBezTo>
                  <a:pt x="598" y="667"/>
                  <a:pt x="581" y="700"/>
                  <a:pt x="568" y="752"/>
                </a:cubicBezTo>
                <a:cubicBezTo>
                  <a:pt x="576" y="817"/>
                  <a:pt x="574" y="823"/>
                  <a:pt x="624" y="856"/>
                </a:cubicBezTo>
                <a:cubicBezTo>
                  <a:pt x="688" y="952"/>
                  <a:pt x="589" y="811"/>
                  <a:pt x="664" y="896"/>
                </a:cubicBezTo>
                <a:cubicBezTo>
                  <a:pt x="684" y="919"/>
                  <a:pt x="701" y="945"/>
                  <a:pt x="720" y="968"/>
                </a:cubicBezTo>
                <a:cubicBezTo>
                  <a:pt x="761" y="1018"/>
                  <a:pt x="780" y="1098"/>
                  <a:pt x="792" y="1160"/>
                </a:cubicBezTo>
                <a:cubicBezTo>
                  <a:pt x="781" y="1224"/>
                  <a:pt x="785" y="1239"/>
                  <a:pt x="736" y="1280"/>
                </a:cubicBezTo>
                <a:cubicBezTo>
                  <a:pt x="696" y="1313"/>
                  <a:pt x="730" y="1298"/>
                  <a:pt x="688" y="1312"/>
                </a:cubicBezTo>
                <a:cubicBezTo>
                  <a:pt x="669" y="1309"/>
                  <a:pt x="647" y="1316"/>
                  <a:pt x="632" y="1304"/>
                </a:cubicBezTo>
                <a:cubicBezTo>
                  <a:pt x="619" y="1294"/>
                  <a:pt x="625" y="1270"/>
                  <a:pt x="616" y="1256"/>
                </a:cubicBezTo>
                <a:cubicBezTo>
                  <a:pt x="594" y="1222"/>
                  <a:pt x="565" y="1204"/>
                  <a:pt x="528" y="1192"/>
                </a:cubicBezTo>
                <a:cubicBezTo>
                  <a:pt x="461" y="1200"/>
                  <a:pt x="442" y="1215"/>
                  <a:pt x="424" y="1144"/>
                </a:cubicBezTo>
                <a:cubicBezTo>
                  <a:pt x="427" y="1104"/>
                  <a:pt x="423" y="1063"/>
                  <a:pt x="432" y="1024"/>
                </a:cubicBezTo>
                <a:cubicBezTo>
                  <a:pt x="434" y="1015"/>
                  <a:pt x="479" y="942"/>
                  <a:pt x="488" y="928"/>
                </a:cubicBezTo>
                <a:cubicBezTo>
                  <a:pt x="499" y="884"/>
                  <a:pt x="498" y="866"/>
                  <a:pt x="520" y="832"/>
                </a:cubicBezTo>
                <a:cubicBezTo>
                  <a:pt x="547" y="789"/>
                  <a:pt x="566" y="791"/>
                  <a:pt x="608" y="768"/>
                </a:cubicBezTo>
                <a:cubicBezTo>
                  <a:pt x="724" y="704"/>
                  <a:pt x="749" y="726"/>
                  <a:pt x="912" y="720"/>
                </a:cubicBezTo>
                <a:cubicBezTo>
                  <a:pt x="965" y="713"/>
                  <a:pt x="988" y="721"/>
                  <a:pt x="1016" y="680"/>
                </a:cubicBezTo>
                <a:cubicBezTo>
                  <a:pt x="1013" y="669"/>
                  <a:pt x="1015" y="656"/>
                  <a:pt x="1008" y="648"/>
                </a:cubicBezTo>
                <a:cubicBezTo>
                  <a:pt x="995" y="632"/>
                  <a:pt x="933" y="605"/>
                  <a:pt x="912" y="600"/>
                </a:cubicBezTo>
                <a:cubicBezTo>
                  <a:pt x="863" y="551"/>
                  <a:pt x="785" y="557"/>
                  <a:pt x="720" y="552"/>
                </a:cubicBezTo>
                <a:cubicBezTo>
                  <a:pt x="640" y="432"/>
                  <a:pt x="752" y="368"/>
                  <a:pt x="848" y="336"/>
                </a:cubicBezTo>
                <a:cubicBezTo>
                  <a:pt x="875" y="327"/>
                  <a:pt x="900" y="295"/>
                  <a:pt x="928" y="288"/>
                </a:cubicBezTo>
                <a:cubicBezTo>
                  <a:pt x="951" y="282"/>
                  <a:pt x="976" y="283"/>
                  <a:pt x="1000" y="280"/>
                </a:cubicBezTo>
                <a:cubicBezTo>
                  <a:pt x="1035" y="228"/>
                  <a:pt x="999" y="167"/>
                  <a:pt x="968" y="120"/>
                </a:cubicBezTo>
                <a:cubicBezTo>
                  <a:pt x="971" y="101"/>
                  <a:pt x="968" y="81"/>
                  <a:pt x="976" y="64"/>
                </a:cubicBezTo>
                <a:cubicBezTo>
                  <a:pt x="999" y="19"/>
                  <a:pt x="1066" y="30"/>
                  <a:pt x="1096" y="0"/>
                </a:cubicBezTo>
                <a:lnTo>
                  <a:pt x="1192" y="8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3715553" y="2880831"/>
            <a:ext cx="990600" cy="471487"/>
            <a:chOff x="2297" y="2608"/>
            <a:chExt cx="1143" cy="297"/>
          </a:xfrm>
        </p:grpSpPr>
        <p:sp>
          <p:nvSpPr>
            <p:cNvPr id="9" name="Freeform 31"/>
            <p:cNvSpPr>
              <a:spLocks/>
            </p:cNvSpPr>
            <p:nvPr/>
          </p:nvSpPr>
          <p:spPr bwMode="auto">
            <a:xfrm>
              <a:off x="2312" y="2608"/>
              <a:ext cx="1128" cy="112"/>
            </a:xfrm>
            <a:custGeom>
              <a:avLst/>
              <a:gdLst>
                <a:gd name="T0" fmla="*/ 0 w 1128"/>
                <a:gd name="T1" fmla="*/ 112 h 112"/>
                <a:gd name="T2" fmla="*/ 1128 w 1128"/>
                <a:gd name="T3" fmla="*/ 112 h 112"/>
                <a:gd name="T4" fmla="*/ 952 w 1128"/>
                <a:gd name="T5" fmla="*/ 0 h 112"/>
                <a:gd name="T6" fmla="*/ 0 60000 65536"/>
                <a:gd name="T7" fmla="*/ 0 60000 65536"/>
                <a:gd name="T8" fmla="*/ 0 60000 65536"/>
                <a:gd name="T9" fmla="*/ 0 w 1128"/>
                <a:gd name="T10" fmla="*/ 0 h 112"/>
                <a:gd name="T11" fmla="*/ 1128 w 1128"/>
                <a:gd name="T12" fmla="*/ 112 h 1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28" h="112">
                  <a:moveTo>
                    <a:pt x="0" y="112"/>
                  </a:moveTo>
                  <a:lnTo>
                    <a:pt x="1128" y="112"/>
                  </a:lnTo>
                  <a:lnTo>
                    <a:pt x="95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10" name="Freeform 32"/>
            <p:cNvSpPr>
              <a:spLocks/>
            </p:cNvSpPr>
            <p:nvPr/>
          </p:nvSpPr>
          <p:spPr bwMode="auto">
            <a:xfrm flipH="1" flipV="1">
              <a:off x="2297" y="2793"/>
              <a:ext cx="1128" cy="112"/>
            </a:xfrm>
            <a:custGeom>
              <a:avLst/>
              <a:gdLst>
                <a:gd name="T0" fmla="*/ 0 w 1128"/>
                <a:gd name="T1" fmla="*/ 112 h 112"/>
                <a:gd name="T2" fmla="*/ 1128 w 1128"/>
                <a:gd name="T3" fmla="*/ 112 h 112"/>
                <a:gd name="T4" fmla="*/ 952 w 1128"/>
                <a:gd name="T5" fmla="*/ 0 h 112"/>
                <a:gd name="T6" fmla="*/ 0 60000 65536"/>
                <a:gd name="T7" fmla="*/ 0 60000 65536"/>
                <a:gd name="T8" fmla="*/ 0 60000 65536"/>
                <a:gd name="T9" fmla="*/ 0 w 1128"/>
                <a:gd name="T10" fmla="*/ 0 h 112"/>
                <a:gd name="T11" fmla="*/ 1128 w 1128"/>
                <a:gd name="T12" fmla="*/ 112 h 1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28" h="112">
                  <a:moveTo>
                    <a:pt x="0" y="112"/>
                  </a:moveTo>
                  <a:lnTo>
                    <a:pt x="1128" y="112"/>
                  </a:lnTo>
                  <a:lnTo>
                    <a:pt x="95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rgbClr val="000000"/>
                </a:solidFill>
                <a:latin typeface="Calibri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328333" y="4100031"/>
            <a:ext cx="1176867" cy="707886"/>
            <a:chOff x="2328333" y="4038600"/>
            <a:chExt cx="1176867" cy="707886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 flipV="1">
              <a:off x="2328333" y="4724400"/>
              <a:ext cx="1176867" cy="423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8040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2362200" y="4038600"/>
              <a:ext cx="1143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smtClean="0">
                  <a:solidFill>
                    <a:srgbClr val="008040"/>
                  </a:solidFill>
                  <a:latin typeface="Comic Sans MS"/>
                  <a:cs typeface="Comic Sans MS"/>
                </a:rPr>
                <a:t>native basin</a:t>
              </a:r>
            </a:p>
          </p:txBody>
        </p:sp>
      </p:grpSp>
      <p:sp>
        <p:nvSpPr>
          <p:cNvPr id="13" name="Rectangle 1034"/>
          <p:cNvSpPr>
            <a:spLocks noChangeArrowheads="1"/>
          </p:cNvSpPr>
          <p:nvPr/>
        </p:nvSpPr>
        <p:spPr bwMode="auto">
          <a:xfrm>
            <a:off x="0" y="0"/>
            <a:ext cx="9144000" cy="10541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Ensemble Based </a:t>
            </a:r>
            <a:r>
              <a:rPr lang="en-US" sz="2400" b="1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Methods Probe Fluctuations</a:t>
            </a:r>
          </a:p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Native state fluctuations reflect properties of network rigidity</a:t>
            </a:r>
            <a:endParaRPr lang="en-US" sz="2000" b="1" dirty="0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84297">
            <a:off x="1942098" y="2596280"/>
            <a:ext cx="1898185" cy="138741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59189" y="155520"/>
            <a:ext cx="8371263" cy="1622108"/>
            <a:chOff x="259189" y="155520"/>
            <a:chExt cx="8371263" cy="1622108"/>
          </a:xfrm>
        </p:grpSpPr>
        <p:sp>
          <p:nvSpPr>
            <p:cNvPr id="4" name="Rectangle 3"/>
            <p:cNvSpPr/>
            <p:nvPr/>
          </p:nvSpPr>
          <p:spPr bwMode="auto">
            <a:xfrm>
              <a:off x="1149075" y="155520"/>
              <a:ext cx="2600554" cy="414720"/>
            </a:xfrm>
            <a:prstGeom prst="rect">
              <a:avLst/>
            </a:prstGeom>
            <a:noFill/>
            <a:ln w="190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42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59189" y="302399"/>
              <a:ext cx="8371263" cy="1475229"/>
              <a:chOff x="259189" y="302399"/>
              <a:chExt cx="8371263" cy="1475229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045398" y="1100520"/>
                <a:ext cx="7585054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none" dirty="0" smtClean="0">
                    <a:solidFill>
                      <a:srgbClr val="0000FF"/>
                    </a:solidFill>
                  </a:rPr>
                  <a:t>Use known X-ra</a:t>
                </a:r>
                <a:r>
                  <a:rPr lang="en-US" sz="2000" b="1" dirty="0" smtClean="0">
                    <a:solidFill>
                      <a:srgbClr val="0000FF"/>
                    </a:solidFill>
                  </a:rPr>
                  <a:t>y crystal structure as a geometrical template</a:t>
                </a:r>
              </a:p>
              <a:p>
                <a:r>
                  <a:rPr lang="en-US" u="none" dirty="0" smtClean="0">
                    <a:solidFill>
                      <a:srgbClr val="FF0000"/>
                    </a:solidFill>
                  </a:rPr>
                  <a:t>Perturb structure by breaking native state H-bonds (random dilution)</a:t>
                </a:r>
              </a:p>
            </p:txBody>
          </p:sp>
          <p:sp>
            <p:nvSpPr>
              <p:cNvPr id="5" name="Curved Right Arrow 4"/>
              <p:cNvSpPr/>
              <p:nvPr/>
            </p:nvSpPr>
            <p:spPr bwMode="auto">
              <a:xfrm>
                <a:off x="259189" y="302399"/>
                <a:ext cx="838047" cy="1364613"/>
              </a:xfrm>
              <a:prstGeom prst="curvedRightArrow">
                <a:avLst/>
              </a:prstGeom>
              <a:solidFill>
                <a:srgbClr val="FFFF00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4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360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242888" y="1856011"/>
            <a:ext cx="8728075" cy="4505325"/>
            <a:chOff x="105" y="1208"/>
            <a:chExt cx="5498" cy="2838"/>
          </a:xfrm>
        </p:grpSpPr>
        <p:pic>
          <p:nvPicPr>
            <p:cNvPr id="94211" name="Picture 32" descr="DCM_246_clust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0" y="1717"/>
              <a:ext cx="1463" cy="1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12" name="Picture 40" descr="DCM_461_clust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" y="1713"/>
              <a:ext cx="1478" cy="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4213" name="Group 20"/>
            <p:cNvGrpSpPr>
              <a:grpSpLocks/>
            </p:cNvGrpSpPr>
            <p:nvPr/>
          </p:nvGrpSpPr>
          <p:grpSpPr bwMode="auto">
            <a:xfrm>
              <a:off x="648" y="2553"/>
              <a:ext cx="1089" cy="593"/>
              <a:chOff x="568" y="2353"/>
              <a:chExt cx="1089" cy="593"/>
            </a:xfrm>
          </p:grpSpPr>
          <p:grpSp>
            <p:nvGrpSpPr>
              <p:cNvPr id="94236" name="Group 21"/>
              <p:cNvGrpSpPr>
                <a:grpSpLocks/>
              </p:cNvGrpSpPr>
              <p:nvPr/>
            </p:nvGrpSpPr>
            <p:grpSpPr bwMode="auto">
              <a:xfrm>
                <a:off x="664" y="2520"/>
                <a:ext cx="936" cy="408"/>
                <a:chOff x="776" y="2480"/>
                <a:chExt cx="936" cy="408"/>
              </a:xfrm>
            </p:grpSpPr>
            <p:sp>
              <p:nvSpPr>
                <p:cNvPr id="94239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776" y="2480"/>
                  <a:ext cx="936" cy="40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94240" name="AutoShape 23"/>
                <p:cNvSpPr>
                  <a:spLocks noChangeArrowheads="1"/>
                </p:cNvSpPr>
                <p:nvPr/>
              </p:nvSpPr>
              <p:spPr bwMode="auto">
                <a:xfrm>
                  <a:off x="1112" y="2672"/>
                  <a:ext cx="352" cy="18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6600"/>
                </a:solidFill>
                <a:ln w="9525">
                  <a:solidFill>
                    <a:srgbClr val="0066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94237" name="Text Box 24"/>
              <p:cNvSpPr txBox="1">
                <a:spLocks noChangeArrowheads="1"/>
              </p:cNvSpPr>
              <p:nvPr/>
            </p:nvSpPr>
            <p:spPr bwMode="auto">
              <a:xfrm>
                <a:off x="568" y="2696"/>
                <a:ext cx="24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2000" b="1" smtClean="0">
                    <a:solidFill>
                      <a:srgbClr val="000099"/>
                    </a:solidFill>
                  </a:rPr>
                  <a:t>H</a:t>
                </a:r>
              </a:p>
            </p:txBody>
          </p:sp>
          <p:sp>
            <p:nvSpPr>
              <p:cNvPr id="94238" name="Text Box 25"/>
              <p:cNvSpPr txBox="1">
                <a:spLocks noChangeArrowheads="1"/>
              </p:cNvSpPr>
              <p:nvPr/>
            </p:nvSpPr>
            <p:spPr bwMode="auto">
              <a:xfrm>
                <a:off x="1193" y="2353"/>
                <a:ext cx="46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2000" b="1" smtClean="0">
                    <a:solidFill>
                      <a:srgbClr val="000099"/>
                    </a:solidFill>
                  </a:rPr>
                  <a:t>-TS</a:t>
                </a:r>
              </a:p>
            </p:txBody>
          </p:sp>
        </p:grpSp>
        <p:grpSp>
          <p:nvGrpSpPr>
            <p:cNvPr id="94214" name="Group 26"/>
            <p:cNvGrpSpPr>
              <a:grpSpLocks/>
            </p:cNvGrpSpPr>
            <p:nvPr/>
          </p:nvGrpSpPr>
          <p:grpSpPr bwMode="auto">
            <a:xfrm>
              <a:off x="3987" y="2527"/>
              <a:ext cx="1120" cy="583"/>
              <a:chOff x="4122" y="2138"/>
              <a:chExt cx="1120" cy="583"/>
            </a:xfrm>
          </p:grpSpPr>
          <p:grpSp>
            <p:nvGrpSpPr>
              <p:cNvPr id="94231" name="Group 27"/>
              <p:cNvGrpSpPr>
                <a:grpSpLocks/>
              </p:cNvGrpSpPr>
              <p:nvPr/>
            </p:nvGrpSpPr>
            <p:grpSpPr bwMode="auto">
              <a:xfrm>
                <a:off x="4129" y="2313"/>
                <a:ext cx="936" cy="408"/>
                <a:chOff x="2833" y="2849"/>
                <a:chExt cx="936" cy="408"/>
              </a:xfrm>
            </p:grpSpPr>
            <p:sp>
              <p:nvSpPr>
                <p:cNvPr id="94234" name="Line 28"/>
                <p:cNvSpPr>
                  <a:spLocks noChangeShapeType="1"/>
                </p:cNvSpPr>
                <p:nvPr/>
              </p:nvSpPr>
              <p:spPr bwMode="auto">
                <a:xfrm>
                  <a:off x="2833" y="2849"/>
                  <a:ext cx="936" cy="40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94235" name="AutoShape 29"/>
                <p:cNvSpPr>
                  <a:spLocks noChangeArrowheads="1"/>
                </p:cNvSpPr>
                <p:nvPr/>
              </p:nvSpPr>
              <p:spPr bwMode="auto">
                <a:xfrm>
                  <a:off x="3105" y="3057"/>
                  <a:ext cx="352" cy="18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6600"/>
                </a:solidFill>
                <a:ln w="9525">
                  <a:solidFill>
                    <a:srgbClr val="0066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94232" name="Text Box 30"/>
              <p:cNvSpPr txBox="1">
                <a:spLocks noChangeArrowheads="1"/>
              </p:cNvSpPr>
              <p:nvPr/>
            </p:nvSpPr>
            <p:spPr bwMode="auto">
              <a:xfrm>
                <a:off x="4794" y="2450"/>
                <a:ext cx="44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2000" b="1" smtClean="0">
                    <a:solidFill>
                      <a:srgbClr val="CC0000"/>
                    </a:solidFill>
                  </a:rPr>
                  <a:t>-TS</a:t>
                </a:r>
              </a:p>
            </p:txBody>
          </p:sp>
          <p:sp>
            <p:nvSpPr>
              <p:cNvPr id="94233" name="Text Box 31"/>
              <p:cNvSpPr txBox="1">
                <a:spLocks noChangeArrowheads="1"/>
              </p:cNvSpPr>
              <p:nvPr/>
            </p:nvSpPr>
            <p:spPr bwMode="auto">
              <a:xfrm>
                <a:off x="4122" y="2138"/>
                <a:ext cx="24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2000" b="1" smtClean="0">
                    <a:solidFill>
                      <a:srgbClr val="CC0000"/>
                    </a:solidFill>
                  </a:rPr>
                  <a:t>H</a:t>
                </a:r>
              </a:p>
            </p:txBody>
          </p:sp>
        </p:grpSp>
        <p:pic>
          <p:nvPicPr>
            <p:cNvPr id="94215" name="Picture 33" descr="DCM_266_clust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4" y="1700"/>
              <a:ext cx="1489" cy="1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4216" name="Group 34"/>
            <p:cNvGrpSpPr>
              <a:grpSpLocks/>
            </p:cNvGrpSpPr>
            <p:nvPr/>
          </p:nvGrpSpPr>
          <p:grpSpPr bwMode="auto">
            <a:xfrm>
              <a:off x="2280" y="2684"/>
              <a:ext cx="1200" cy="424"/>
              <a:chOff x="2289" y="2489"/>
              <a:chExt cx="1200" cy="424"/>
            </a:xfrm>
          </p:grpSpPr>
          <p:grpSp>
            <p:nvGrpSpPr>
              <p:cNvPr id="94226" name="Group 35"/>
              <p:cNvGrpSpPr>
                <a:grpSpLocks/>
              </p:cNvGrpSpPr>
              <p:nvPr/>
            </p:nvGrpSpPr>
            <p:grpSpPr bwMode="auto">
              <a:xfrm>
                <a:off x="2337" y="2713"/>
                <a:ext cx="1064" cy="200"/>
                <a:chOff x="1825" y="2705"/>
                <a:chExt cx="1064" cy="200"/>
              </a:xfrm>
            </p:grpSpPr>
            <p:sp>
              <p:nvSpPr>
                <p:cNvPr id="94229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825" y="2705"/>
                  <a:ext cx="106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94230" name="AutoShape 37"/>
                <p:cNvSpPr>
                  <a:spLocks noChangeArrowheads="1"/>
                </p:cNvSpPr>
                <p:nvPr/>
              </p:nvSpPr>
              <p:spPr bwMode="auto">
                <a:xfrm>
                  <a:off x="2161" y="2721"/>
                  <a:ext cx="352" cy="18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6600"/>
                </a:solidFill>
                <a:ln w="9525">
                  <a:solidFill>
                    <a:srgbClr val="0066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94227" name="Text Box 38"/>
              <p:cNvSpPr txBox="1">
                <a:spLocks noChangeArrowheads="1"/>
              </p:cNvSpPr>
              <p:nvPr/>
            </p:nvSpPr>
            <p:spPr bwMode="auto">
              <a:xfrm>
                <a:off x="2289" y="2489"/>
                <a:ext cx="24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2000" b="1" smtClean="0">
                    <a:solidFill>
                      <a:srgbClr val="CC0099"/>
                    </a:solidFill>
                  </a:rPr>
                  <a:t>H</a:t>
                </a:r>
              </a:p>
            </p:txBody>
          </p:sp>
          <p:sp>
            <p:nvSpPr>
              <p:cNvPr id="94228" name="Text Box 39"/>
              <p:cNvSpPr txBox="1">
                <a:spLocks noChangeArrowheads="1"/>
              </p:cNvSpPr>
              <p:nvPr/>
            </p:nvSpPr>
            <p:spPr bwMode="auto">
              <a:xfrm>
                <a:off x="3089" y="2489"/>
                <a:ext cx="40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2000" b="1" smtClean="0">
                    <a:solidFill>
                      <a:srgbClr val="FF33CC"/>
                    </a:solidFill>
                  </a:rPr>
                  <a:t>-</a:t>
                </a:r>
                <a:r>
                  <a:rPr lang="en-US" sz="2000" b="1" smtClean="0">
                    <a:solidFill>
                      <a:srgbClr val="CC0099"/>
                    </a:solidFill>
                  </a:rPr>
                  <a:t>TS</a:t>
                </a:r>
              </a:p>
            </p:txBody>
          </p:sp>
        </p:grpSp>
        <p:sp>
          <p:nvSpPr>
            <p:cNvPr id="94217" name="Line 41"/>
            <p:cNvSpPr>
              <a:spLocks noChangeShapeType="1"/>
            </p:cNvSpPr>
            <p:nvPr/>
          </p:nvSpPr>
          <p:spPr bwMode="auto">
            <a:xfrm>
              <a:off x="105" y="1574"/>
              <a:ext cx="5489" cy="0"/>
            </a:xfrm>
            <a:prstGeom prst="line">
              <a:avLst/>
            </a:prstGeom>
            <a:noFill/>
            <a:ln w="63500">
              <a:solidFill>
                <a:srgbClr val="993366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4218" name="Text Box 42"/>
            <p:cNvSpPr txBox="1">
              <a:spLocks noChangeArrowheads="1"/>
            </p:cNvSpPr>
            <p:nvPr/>
          </p:nvSpPr>
          <p:spPr bwMode="auto">
            <a:xfrm>
              <a:off x="209" y="1344"/>
              <a:ext cx="10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 smtClean="0">
                  <a:solidFill>
                    <a:srgbClr val="000000"/>
                  </a:solidFill>
                </a:rPr>
                <a:t>Globally Rigid</a:t>
              </a:r>
            </a:p>
          </p:txBody>
        </p:sp>
        <p:sp>
          <p:nvSpPr>
            <p:cNvPr id="94219" name="Text Box 43"/>
            <p:cNvSpPr txBox="1">
              <a:spLocks noChangeArrowheads="1"/>
            </p:cNvSpPr>
            <p:nvPr/>
          </p:nvSpPr>
          <p:spPr bwMode="auto">
            <a:xfrm>
              <a:off x="4346" y="1349"/>
              <a:ext cx="11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 smtClean="0">
                  <a:solidFill>
                    <a:srgbClr val="000000"/>
                  </a:solidFill>
                </a:rPr>
                <a:t>Globally Flexible</a:t>
              </a:r>
            </a:p>
          </p:txBody>
        </p:sp>
        <p:sp>
          <p:nvSpPr>
            <p:cNvPr id="94220" name="Line 44"/>
            <p:cNvSpPr>
              <a:spLocks noChangeShapeType="1"/>
            </p:cNvSpPr>
            <p:nvPr/>
          </p:nvSpPr>
          <p:spPr bwMode="auto">
            <a:xfrm>
              <a:off x="105" y="3658"/>
              <a:ext cx="5424" cy="0"/>
            </a:xfrm>
            <a:prstGeom prst="line">
              <a:avLst/>
            </a:prstGeom>
            <a:noFill/>
            <a:ln w="63500">
              <a:solidFill>
                <a:srgbClr val="0000FF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4221" name="Text Box 45"/>
            <p:cNvSpPr txBox="1">
              <a:spLocks noChangeArrowheads="1"/>
            </p:cNvSpPr>
            <p:nvPr/>
          </p:nvSpPr>
          <p:spPr bwMode="auto">
            <a:xfrm>
              <a:off x="233" y="3167"/>
              <a:ext cx="153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 b="1" smtClean="0">
                  <a:solidFill>
                    <a:srgbClr val="0000FF"/>
                  </a:solidFill>
                </a:rPr>
                <a:t>STABLE</a:t>
              </a:r>
              <a:r>
                <a:rPr lang="en-US" sz="1800" smtClean="0">
                  <a:solidFill>
                    <a:srgbClr val="000000"/>
                  </a:solidFill>
                </a:rPr>
                <a:t> representing the native state (</a:t>
              </a:r>
              <a:r>
                <a:rPr lang="en-US" sz="1800" b="1" smtClean="0">
                  <a:solidFill>
                    <a:srgbClr val="000000"/>
                  </a:solidFill>
                </a:rPr>
                <a:t>NS</a:t>
              </a:r>
              <a:r>
                <a:rPr lang="en-US" sz="1800" smtClean="0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94222" name="Text Box 46"/>
            <p:cNvSpPr txBox="1">
              <a:spLocks noChangeArrowheads="1"/>
            </p:cNvSpPr>
            <p:nvPr/>
          </p:nvSpPr>
          <p:spPr bwMode="auto">
            <a:xfrm>
              <a:off x="3850" y="3181"/>
              <a:ext cx="161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 b="1" smtClean="0">
                  <a:solidFill>
                    <a:srgbClr val="C12533"/>
                  </a:solidFill>
                </a:rPr>
                <a:t>STABLE</a:t>
              </a:r>
              <a:r>
                <a:rPr lang="en-US" sz="1800" smtClean="0">
                  <a:solidFill>
                    <a:srgbClr val="000000"/>
                  </a:solidFill>
                </a:rPr>
                <a:t> representing the unfolded state (</a:t>
              </a:r>
              <a:r>
                <a:rPr lang="en-US" sz="1800" b="1" smtClean="0">
                  <a:solidFill>
                    <a:srgbClr val="000000"/>
                  </a:solidFill>
                </a:rPr>
                <a:t>US</a:t>
              </a:r>
              <a:r>
                <a:rPr lang="en-US" sz="1800" smtClean="0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94223" name="Text Box 47"/>
            <p:cNvSpPr txBox="1">
              <a:spLocks noChangeArrowheads="1"/>
            </p:cNvSpPr>
            <p:nvPr/>
          </p:nvSpPr>
          <p:spPr bwMode="auto">
            <a:xfrm>
              <a:off x="1949" y="3158"/>
              <a:ext cx="180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 b="1" smtClean="0">
                  <a:solidFill>
                    <a:srgbClr val="FF00FF"/>
                  </a:solidFill>
                </a:rPr>
                <a:t>UNSTABLE</a:t>
              </a:r>
              <a:r>
                <a:rPr lang="en-US" sz="1800" smtClean="0">
                  <a:solidFill>
                    <a:srgbClr val="000000"/>
                  </a:solidFill>
                </a:rPr>
                <a:t> representing the transition state (</a:t>
              </a:r>
              <a:r>
                <a:rPr lang="en-US" sz="1800" b="1" smtClean="0">
                  <a:solidFill>
                    <a:srgbClr val="000000"/>
                  </a:solidFill>
                </a:rPr>
                <a:t>TS</a:t>
              </a:r>
              <a:r>
                <a:rPr lang="en-US" sz="1800" smtClean="0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94224" name="Text Box 49"/>
            <p:cNvSpPr txBox="1">
              <a:spLocks noChangeArrowheads="1"/>
            </p:cNvSpPr>
            <p:nvPr/>
          </p:nvSpPr>
          <p:spPr bwMode="auto">
            <a:xfrm>
              <a:off x="1584" y="3681"/>
              <a:ext cx="259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smtClean="0">
                  <a:solidFill>
                    <a:srgbClr val="0000FF"/>
                  </a:solidFill>
                </a:rPr>
                <a:t>THERMODYNAMICS</a:t>
              </a:r>
            </a:p>
          </p:txBody>
        </p:sp>
        <p:sp>
          <p:nvSpPr>
            <p:cNvPr id="94225" name="Text Box 51"/>
            <p:cNvSpPr txBox="1">
              <a:spLocks noChangeArrowheads="1"/>
            </p:cNvSpPr>
            <p:nvPr/>
          </p:nvSpPr>
          <p:spPr bwMode="auto">
            <a:xfrm>
              <a:off x="2049" y="1208"/>
              <a:ext cx="166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smtClean="0">
                  <a:solidFill>
                    <a:srgbClr val="A3445F"/>
                  </a:solidFill>
                </a:rPr>
                <a:t>MECHANICS</a:t>
              </a:r>
            </a:p>
          </p:txBody>
        </p:sp>
      </p:grpSp>
      <p:sp>
        <p:nvSpPr>
          <p:cNvPr id="94210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Linking Mechanics Directly with Thermodynamics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Network rigidity is regarded as an underlying mechanical interaction</a:t>
            </a:r>
            <a:endParaRPr lang="en-US" sz="2000" b="1" smtClean="0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4953000" y="1143000"/>
            <a:ext cx="4038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en-US" sz="1400" kern="0" dirty="0">
                <a:solidFill>
                  <a:sysClr val="windowText" lastClr="000000"/>
                </a:solidFill>
                <a:latin typeface="Calibri"/>
              </a:rPr>
              <a:t>Jacobs &amp; </a:t>
            </a:r>
            <a:r>
              <a:rPr lang="en-US" sz="1400" kern="0" dirty="0" err="1">
                <a:solidFill>
                  <a:sysClr val="windowText" lastClr="000000"/>
                </a:solidFill>
                <a:latin typeface="Calibri"/>
              </a:rPr>
              <a:t>Dallakyan</a:t>
            </a:r>
            <a:r>
              <a:rPr lang="en-US" sz="1400" kern="0" dirty="0">
                <a:solidFill>
                  <a:sysClr val="windowText" lastClr="000000"/>
                </a:solidFill>
                <a:latin typeface="Calibri"/>
              </a:rPr>
              <a:t> (2005) </a:t>
            </a:r>
            <a:r>
              <a:rPr lang="en-US" sz="1400" i="1" kern="0" dirty="0">
                <a:solidFill>
                  <a:sysClr val="windowText" lastClr="000000"/>
                </a:solidFill>
                <a:latin typeface="Calibri"/>
              </a:rPr>
              <a:t>Biophysical J.</a:t>
            </a:r>
            <a:r>
              <a:rPr lang="en-US" sz="1400" kern="0" dirty="0">
                <a:solidFill>
                  <a:sysClr val="windowText" lastClr="000000"/>
                </a:solidFill>
                <a:latin typeface="Calibri"/>
              </a:rPr>
              <a:t> 88:903</a:t>
            </a:r>
          </a:p>
          <a:p>
            <a:pPr defTabSz="914400">
              <a:defRPr/>
            </a:pPr>
            <a:r>
              <a:rPr lang="da-DK" sz="1400" kern="0" baseline="-25000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da-DK" sz="1400" kern="0" dirty="0" err="1">
                <a:solidFill>
                  <a:sysClr val="windowText" lastClr="000000"/>
                </a:solidFill>
                <a:latin typeface="Calibri"/>
              </a:rPr>
              <a:t>Livesay</a:t>
            </a:r>
            <a:r>
              <a:rPr lang="da-DK" sz="1400" kern="0" dirty="0">
                <a:solidFill>
                  <a:sysClr val="windowText" lastClr="000000"/>
                </a:solidFill>
                <a:latin typeface="Calibri"/>
              </a:rPr>
              <a:t> et al. (2004</a:t>
            </a:r>
            <a:r>
              <a:rPr lang="da-DK" sz="1400" i="1" kern="0" dirty="0">
                <a:solidFill>
                  <a:sysClr val="windowText" lastClr="000000"/>
                </a:solidFill>
                <a:latin typeface="Calibri"/>
              </a:rPr>
              <a:t>) FEBS Letters</a:t>
            </a:r>
            <a:r>
              <a:rPr lang="da-DK" sz="1400" kern="0" dirty="0">
                <a:solidFill>
                  <a:sysClr val="windowText" lastClr="000000"/>
                </a:solidFill>
                <a:latin typeface="Calibri"/>
              </a:rPr>
              <a:t> 576:468</a:t>
            </a:r>
            <a:endParaRPr lang="en-US" kern="0" dirty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1641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Sub-ensembles of constraint networks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Rigidity properties change depending on number of H-bonds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95326" y="1166695"/>
            <a:ext cx="8505360" cy="1296132"/>
            <a:chOff x="369156" y="1402983"/>
            <a:chExt cx="8505360" cy="1296132"/>
          </a:xfrm>
        </p:grpSpPr>
        <p:sp>
          <p:nvSpPr>
            <p:cNvPr id="7" name="TextBox 6"/>
            <p:cNvSpPr txBox="1"/>
            <p:nvPr/>
          </p:nvSpPr>
          <p:spPr>
            <a:xfrm>
              <a:off x="369156" y="1402983"/>
              <a:ext cx="8505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Total number of constraints  =   covalent bond constraints   +   H-bond constraints</a:t>
              </a:r>
              <a:endPara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75529" y="2052784"/>
              <a:ext cx="15053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solidFill>
                    <a:srgbClr val="FF0000"/>
                  </a:solidFill>
                  <a:latin typeface="Arial"/>
                  <a:ea typeface="ＭＳ Ｐゴシック"/>
                  <a:cs typeface="ＭＳ Ｐゴシック"/>
                </a:rPr>
                <a:t>Fluctuating</a:t>
              </a:r>
            </a:p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solidFill>
                    <a:srgbClr val="FF0000"/>
                  </a:solidFill>
                  <a:latin typeface="Arial"/>
                  <a:ea typeface="ＭＳ Ｐゴシック"/>
                  <a:cs typeface="ＭＳ Ｐゴシック"/>
                </a:rPr>
                <a:t>(ON or OFF)</a:t>
              </a:r>
              <a:endParaRPr lang="en-US" b="1" dirty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05696" y="2052784"/>
              <a:ext cx="1505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solidFill>
                    <a:srgbClr val="0000FF"/>
                  </a:solidFill>
                  <a:latin typeface="Arial"/>
                  <a:ea typeface="ＭＳ Ｐゴシック"/>
                  <a:cs typeface="ＭＳ Ｐゴシック"/>
                </a:rPr>
                <a:t>Quenched</a:t>
              </a:r>
            </a:p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solidFill>
                    <a:srgbClr val="0000FF"/>
                  </a:solidFill>
                  <a:latin typeface="Arial"/>
                  <a:ea typeface="ＭＳ Ｐゴシック"/>
                  <a:cs typeface="ＭＳ Ｐゴシック"/>
                </a:rPr>
                <a:t>(always ON)</a:t>
              </a:r>
              <a:endParaRPr lang="en-US" b="1" dirty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0" name="Left Brace 9"/>
            <p:cNvSpPr/>
            <p:nvPr/>
          </p:nvSpPr>
          <p:spPr bwMode="auto">
            <a:xfrm rot="16200000">
              <a:off x="7464339" y="827158"/>
              <a:ext cx="531585" cy="2052509"/>
            </a:xfrm>
            <a:prstGeom prst="leftBrace">
              <a:avLst>
                <a:gd name="adj1" fmla="val 44449"/>
                <a:gd name="adj2" fmla="val 50000"/>
              </a:avLst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1" name="Left Brace 10"/>
            <p:cNvSpPr/>
            <p:nvPr/>
          </p:nvSpPr>
          <p:spPr bwMode="auto">
            <a:xfrm rot="16200000">
              <a:off x="4695667" y="480152"/>
              <a:ext cx="531585" cy="2746523"/>
            </a:xfrm>
            <a:prstGeom prst="leftBrace">
              <a:avLst>
                <a:gd name="adj1" fmla="val 44449"/>
                <a:gd name="adj2" fmla="val 50000"/>
              </a:avLst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305191" y="2569670"/>
            <a:ext cx="783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3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00</a:t>
            </a:r>
            <a:endParaRPr lang="en-US" sz="2800" baseline="-2500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5329" y="2643518"/>
            <a:ext cx="5111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 </a:t>
            </a:r>
            <a:r>
              <a:rPr lang="en-US" i="1" u="sng" dirty="0" smtClean="0">
                <a:solidFill>
                  <a:srgbClr val="008000"/>
                </a:solidFill>
                <a:latin typeface="Arial"/>
                <a:ea typeface="ＭＳ Ｐゴシック"/>
                <a:cs typeface="ＭＳ Ｐゴシック"/>
              </a:rPr>
              <a:t>typical</a:t>
            </a:r>
            <a:r>
              <a:rPr lang="en-US" dirty="0" smtClean="0">
                <a:solidFill>
                  <a:srgbClr val="008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value for maximum number of H-bonds</a:t>
            </a:r>
            <a:endParaRPr lang="en-US" sz="280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5795" y="1860795"/>
            <a:ext cx="2618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N</a:t>
            </a:r>
            <a:r>
              <a:rPr lang="en-US" sz="2800" baseline="-250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= </a:t>
            </a:r>
            <a:r>
              <a:rPr lang="en-US" sz="2800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N</a:t>
            </a:r>
            <a:r>
              <a:rPr lang="en-US" sz="2800" baseline="-25000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CB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+ </a:t>
            </a:r>
            <a:r>
              <a:rPr lang="en-US" sz="2800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N</a:t>
            </a:r>
            <a:r>
              <a:rPr lang="en-US" sz="2800" baseline="-25000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HB</a:t>
            </a:r>
            <a:endParaRPr lang="en-US" sz="2800" baseline="-25000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920694"/>
              </p:ext>
            </p:extLst>
          </p:nvPr>
        </p:nvGraphicFramePr>
        <p:xfrm>
          <a:off x="329903" y="3215024"/>
          <a:ext cx="2682412" cy="1201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7" name="Equation" r:id="rId3" imgW="1219200" imgH="546100" progId="Equation.3">
                  <p:embed/>
                </p:oleObj>
              </mc:Choice>
              <mc:Fallback>
                <p:oleObj name="Equation" r:id="rId3" imgW="12192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903" y="3215024"/>
                        <a:ext cx="2682412" cy="1201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278110" y="3419331"/>
            <a:ext cx="55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Binomial coefficients give the number of distinct constraint networks with N</a:t>
            </a:r>
            <a:r>
              <a:rPr lang="en-US" sz="2000" baseline="-250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HB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H-bonds present.</a:t>
            </a:r>
            <a:endParaRPr lang="en-US" sz="200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274140"/>
              </p:ext>
            </p:extLst>
          </p:nvPr>
        </p:nvGraphicFramePr>
        <p:xfrm>
          <a:off x="5257344" y="2539520"/>
          <a:ext cx="1111250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Equation" r:id="rId5" imgW="419100" imgH="215900" progId="Equation.3">
                  <p:embed/>
                </p:oleObj>
              </mc:Choice>
              <mc:Fallback>
                <p:oleObj name="Equation" r:id="rId5" imgW="419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7344" y="2539520"/>
                        <a:ext cx="1111250" cy="573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275410" y="4282303"/>
            <a:ext cx="8451442" cy="901347"/>
            <a:chOff x="275410" y="4282303"/>
            <a:chExt cx="8451442" cy="901347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428220" y="5065492"/>
              <a:ext cx="8298632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83611334"/>
                </p:ext>
              </p:extLst>
            </p:nvPr>
          </p:nvGraphicFramePr>
          <p:xfrm>
            <a:off x="7888614" y="4282303"/>
            <a:ext cx="808038" cy="573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9" name="Equation" r:id="rId7" imgW="304800" imgH="215900" progId="Equation.3">
                    <p:embed/>
                  </p:oleObj>
                </mc:Choice>
                <mc:Fallback>
                  <p:oleObj name="Equation" r:id="rId7" imgW="304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888614" y="4282303"/>
                          <a:ext cx="808038" cy="5730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" name="Straight Connector 23"/>
            <p:cNvCxnSpPr/>
            <p:nvPr/>
          </p:nvCxnSpPr>
          <p:spPr bwMode="auto">
            <a:xfrm>
              <a:off x="8313398" y="4888286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442987" y="4888286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275410" y="4390956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0</a:t>
              </a:r>
              <a:endParaRPr lang="en-US" sz="28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cxnSp>
        <p:nvCxnSpPr>
          <p:cNvPr id="23" name="Straight Connector 22"/>
          <p:cNvCxnSpPr/>
          <p:nvPr/>
        </p:nvCxnSpPr>
        <p:spPr bwMode="auto">
          <a:xfrm>
            <a:off x="2454942" y="4904876"/>
            <a:ext cx="0" cy="29536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>
            <a:off x="4589441" y="4904876"/>
            <a:ext cx="0" cy="29536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>
            <a:off x="6709615" y="4904876"/>
            <a:ext cx="0" cy="29536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7659111" y="5159038"/>
            <a:ext cx="1313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# H-bonds</a:t>
            </a:r>
            <a:endParaRPr lang="en-US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29496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Sub-ensembles of constraint networks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Rigidity properties change depending on number of H-bonds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4297" y="1281445"/>
            <a:ext cx="824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60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How to estimate average graph rigidity properties in each sub-ensemble</a:t>
            </a:r>
            <a:r>
              <a:rPr lang="en-US" b="1" dirty="0" smtClean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?</a:t>
            </a:r>
            <a:endParaRPr lang="en-US" b="1" dirty="0">
              <a:solidFill>
                <a:srgbClr val="0000FF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275410" y="2325941"/>
            <a:ext cx="8451442" cy="3888503"/>
            <a:chOff x="275410" y="1758930"/>
            <a:chExt cx="8451442" cy="3888503"/>
          </a:xfrm>
        </p:grpSpPr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3079230"/>
                </p:ext>
              </p:extLst>
            </p:nvPr>
          </p:nvGraphicFramePr>
          <p:xfrm>
            <a:off x="7888614" y="1758930"/>
            <a:ext cx="808038" cy="573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9" name="Equation" r:id="rId3" imgW="304800" imgH="215900" progId="Equation.3">
                    <p:embed/>
                  </p:oleObj>
                </mc:Choice>
                <mc:Fallback>
                  <p:oleObj name="Equation" r:id="rId3" imgW="304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888614" y="1758930"/>
                          <a:ext cx="808038" cy="5730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" name="Straight Connector 23"/>
            <p:cNvCxnSpPr/>
            <p:nvPr/>
          </p:nvCxnSpPr>
          <p:spPr bwMode="auto">
            <a:xfrm>
              <a:off x="8313398" y="2364913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2454942" y="2364913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275410" y="1867583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0</a:t>
              </a:r>
              <a:endParaRPr lang="en-US" sz="28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 bwMode="auto">
            <a:xfrm>
              <a:off x="4589441" y="2364913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6709615" y="2364913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42987" y="2364913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4299466" y="1806418"/>
              <a:ext cx="577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N</a:t>
              </a:r>
              <a:r>
                <a:rPr lang="en-US" sz="2800" baseline="-250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2</a:t>
              </a:r>
              <a:endParaRPr lang="en-US" sz="2800" baseline="-250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34943" y="1806418"/>
              <a:ext cx="577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N</a:t>
              </a:r>
              <a:r>
                <a:rPr lang="en-US" sz="2800" baseline="-250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3</a:t>
              </a:r>
              <a:endParaRPr lang="en-US" sz="2800" baseline="-250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64969" y="1806418"/>
              <a:ext cx="577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N</a:t>
              </a:r>
              <a:r>
                <a:rPr lang="en-US" sz="2800" baseline="-250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1</a:t>
              </a:r>
              <a:endParaRPr lang="en-US" sz="2800" baseline="-250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pic>
          <p:nvPicPr>
            <p:cNvPr id="39" name="Picture 38" descr="DCM_246_clust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989" y="2793744"/>
              <a:ext cx="1841500" cy="133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4281857" y="4317978"/>
              <a:ext cx="615553" cy="1209350"/>
            </a:xfrm>
            <a:prstGeom prst="rect">
              <a:avLst/>
            </a:prstGeom>
            <a:noFill/>
          </p:spPr>
          <p:txBody>
            <a:bodyPr vert="wordArtVert" wrap="none" rtlCol="0" anchor="t" anchorCtr="1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 smtClean="0">
                  <a:solidFill>
                    <a:prstClr val="black"/>
                  </a:solidFill>
                  <a:latin typeface="Arial"/>
                  <a:ea typeface="ＭＳ Ｐゴシック"/>
                  <a:cs typeface="Arial"/>
                </a:rPr>
                <a:t>+ . . .</a:t>
              </a:r>
              <a:endParaRPr lang="en-US" sz="2800" b="1" dirty="0">
                <a:solidFill>
                  <a:prstClr val="black"/>
                </a:solidFill>
                <a:latin typeface="Arial"/>
                <a:ea typeface="ＭＳ Ｐゴシック"/>
                <a:cs typeface="Arial"/>
              </a:endParaRPr>
            </a:p>
          </p:txBody>
        </p:sp>
        <p:pic>
          <p:nvPicPr>
            <p:cNvPr id="42" name="Picture 77" descr="DCM_461_cluste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8806" y="2794210"/>
              <a:ext cx="1847850" cy="1398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70" descr="DCM_266_cluster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7305" y="2811461"/>
              <a:ext cx="1897063" cy="141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6402371" y="4317978"/>
              <a:ext cx="615553" cy="1209350"/>
            </a:xfrm>
            <a:prstGeom prst="rect">
              <a:avLst/>
            </a:prstGeom>
            <a:noFill/>
          </p:spPr>
          <p:txBody>
            <a:bodyPr vert="wordArtVert" wrap="none" rtlCol="0" anchor="t" anchorCtr="1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 smtClean="0">
                  <a:solidFill>
                    <a:prstClr val="black"/>
                  </a:solidFill>
                  <a:latin typeface="Arial"/>
                  <a:ea typeface="ＭＳ Ｐゴシック"/>
                  <a:cs typeface="Arial"/>
                </a:rPr>
                <a:t>+ . . .</a:t>
              </a:r>
              <a:endParaRPr lang="en-US" sz="2800" b="1" dirty="0">
                <a:solidFill>
                  <a:prstClr val="black"/>
                </a:solidFill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150002" y="4317978"/>
              <a:ext cx="615553" cy="1209350"/>
            </a:xfrm>
            <a:prstGeom prst="rect">
              <a:avLst/>
            </a:prstGeom>
            <a:noFill/>
          </p:spPr>
          <p:txBody>
            <a:bodyPr vert="wordArtVert" wrap="none" rtlCol="0" anchor="t" anchorCtr="1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 smtClean="0">
                  <a:solidFill>
                    <a:prstClr val="black"/>
                  </a:solidFill>
                  <a:latin typeface="Arial"/>
                  <a:ea typeface="ＭＳ Ｐゴシック"/>
                  <a:cs typeface="Arial"/>
                </a:rPr>
                <a:t>+ . . .</a:t>
              </a:r>
              <a:endParaRPr lang="en-US" sz="2800" b="1" dirty="0">
                <a:solidFill>
                  <a:prstClr val="black"/>
                </a:solidFill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3628682" y="2540212"/>
              <a:ext cx="1916398" cy="3107221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5749200" y="2540212"/>
              <a:ext cx="1916398" cy="3107221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1496831" y="2540212"/>
              <a:ext cx="1916398" cy="310722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>
              <a:off x="428220" y="2542119"/>
              <a:ext cx="8298632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57" name="TextBox 56"/>
          <p:cNvSpPr txBox="1"/>
          <p:nvPr/>
        </p:nvSpPr>
        <p:spPr>
          <a:xfrm>
            <a:off x="7659111" y="3202707"/>
            <a:ext cx="1313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# H-bonds</a:t>
            </a:r>
            <a:endParaRPr lang="en-US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41460509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Sub-ensembles of constraint networks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Rigidity properties change depending on number of H-bonds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275410" y="2325941"/>
            <a:ext cx="8451442" cy="3888503"/>
            <a:chOff x="275410" y="1758930"/>
            <a:chExt cx="8451442" cy="3888503"/>
          </a:xfrm>
        </p:grpSpPr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724270"/>
                </p:ext>
              </p:extLst>
            </p:nvPr>
          </p:nvGraphicFramePr>
          <p:xfrm>
            <a:off x="7888614" y="1758930"/>
            <a:ext cx="808038" cy="573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7" name="Equation" r:id="rId3" imgW="304800" imgH="215900" progId="Equation.3">
                    <p:embed/>
                  </p:oleObj>
                </mc:Choice>
                <mc:Fallback>
                  <p:oleObj name="Equation" r:id="rId3" imgW="304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888614" y="1758930"/>
                          <a:ext cx="808038" cy="5730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" name="Straight Connector 23"/>
            <p:cNvCxnSpPr/>
            <p:nvPr/>
          </p:nvCxnSpPr>
          <p:spPr bwMode="auto">
            <a:xfrm>
              <a:off x="8313398" y="2364913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2454942" y="2364913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275410" y="1867583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0</a:t>
              </a:r>
              <a:endParaRPr lang="en-US" sz="28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 bwMode="auto">
            <a:xfrm>
              <a:off x="4589441" y="2364913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6709615" y="2364913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42987" y="2364913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4299466" y="1806418"/>
              <a:ext cx="577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N</a:t>
              </a:r>
              <a:r>
                <a:rPr lang="en-US" sz="2800" baseline="-250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2</a:t>
              </a:r>
              <a:endParaRPr lang="en-US" sz="2800" baseline="-250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34943" y="1806418"/>
              <a:ext cx="577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N</a:t>
              </a:r>
              <a:r>
                <a:rPr lang="en-US" sz="2800" baseline="-250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3</a:t>
              </a:r>
              <a:endParaRPr lang="en-US" sz="2800" baseline="-250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64969" y="1806418"/>
              <a:ext cx="577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N</a:t>
              </a:r>
              <a:r>
                <a:rPr lang="en-US" sz="2800" baseline="-250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1</a:t>
              </a:r>
              <a:endParaRPr lang="en-US" sz="2800" baseline="-250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pic>
          <p:nvPicPr>
            <p:cNvPr id="39" name="Picture 38" descr="DCM_246_clust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989" y="2793744"/>
              <a:ext cx="1841500" cy="133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4281857" y="4317978"/>
              <a:ext cx="615553" cy="1209350"/>
            </a:xfrm>
            <a:prstGeom prst="rect">
              <a:avLst/>
            </a:prstGeom>
            <a:noFill/>
          </p:spPr>
          <p:txBody>
            <a:bodyPr vert="wordArtVert" wrap="none" rtlCol="0" anchor="t" anchorCtr="1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 smtClean="0">
                  <a:solidFill>
                    <a:prstClr val="black"/>
                  </a:solidFill>
                  <a:latin typeface="Arial"/>
                  <a:ea typeface="ＭＳ Ｐゴシック"/>
                  <a:cs typeface="Arial"/>
                </a:rPr>
                <a:t>+ . . .</a:t>
              </a:r>
              <a:endParaRPr lang="en-US" sz="2800" b="1" dirty="0">
                <a:solidFill>
                  <a:prstClr val="black"/>
                </a:solidFill>
                <a:latin typeface="Arial"/>
                <a:ea typeface="ＭＳ Ｐゴシック"/>
                <a:cs typeface="Arial"/>
              </a:endParaRPr>
            </a:p>
          </p:txBody>
        </p:sp>
        <p:pic>
          <p:nvPicPr>
            <p:cNvPr id="42" name="Picture 77" descr="DCM_461_cluste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8806" y="2794210"/>
              <a:ext cx="1847850" cy="1398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70" descr="DCM_266_cluster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7305" y="2811461"/>
              <a:ext cx="1897063" cy="141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6402371" y="4317978"/>
              <a:ext cx="615553" cy="1209350"/>
            </a:xfrm>
            <a:prstGeom prst="rect">
              <a:avLst/>
            </a:prstGeom>
            <a:noFill/>
          </p:spPr>
          <p:txBody>
            <a:bodyPr vert="wordArtVert" wrap="none" rtlCol="0" anchor="t" anchorCtr="1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 smtClean="0">
                  <a:solidFill>
                    <a:prstClr val="black"/>
                  </a:solidFill>
                  <a:latin typeface="Arial"/>
                  <a:ea typeface="ＭＳ Ｐゴシック"/>
                  <a:cs typeface="Arial"/>
                </a:rPr>
                <a:t>+ . . .</a:t>
              </a:r>
              <a:endParaRPr lang="en-US" sz="2800" b="1" dirty="0">
                <a:solidFill>
                  <a:prstClr val="black"/>
                </a:solidFill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150002" y="4317978"/>
              <a:ext cx="615553" cy="1209350"/>
            </a:xfrm>
            <a:prstGeom prst="rect">
              <a:avLst/>
            </a:prstGeom>
            <a:noFill/>
          </p:spPr>
          <p:txBody>
            <a:bodyPr vert="wordArtVert" wrap="none" rtlCol="0" anchor="t" anchorCtr="1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 smtClean="0">
                  <a:solidFill>
                    <a:prstClr val="black"/>
                  </a:solidFill>
                  <a:latin typeface="Arial"/>
                  <a:ea typeface="ＭＳ Ｐゴシック"/>
                  <a:cs typeface="Arial"/>
                </a:rPr>
                <a:t>+ . . .</a:t>
              </a:r>
              <a:endParaRPr lang="en-US" sz="2800" b="1" dirty="0">
                <a:solidFill>
                  <a:prstClr val="black"/>
                </a:solidFill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3628682" y="2540212"/>
              <a:ext cx="1916398" cy="3107221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5749200" y="2540212"/>
              <a:ext cx="1916398" cy="3107221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1496831" y="2540212"/>
              <a:ext cx="1916398" cy="310722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>
              <a:off x="428220" y="2542119"/>
              <a:ext cx="8298632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1" name="TextBox 30"/>
          <p:cNvSpPr txBox="1"/>
          <p:nvPr/>
        </p:nvSpPr>
        <p:spPr>
          <a:xfrm>
            <a:off x="544297" y="1281445"/>
            <a:ext cx="824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60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How to estimate average graph rigidity properties in each sub-ensemble</a:t>
            </a:r>
            <a:r>
              <a:rPr lang="en-US" b="1" dirty="0" smtClean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?</a:t>
            </a:r>
            <a:endParaRPr lang="en-US" b="1" dirty="0">
              <a:solidFill>
                <a:srgbClr val="0000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4300" y="1689694"/>
            <a:ext cx="800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60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Method 1:</a:t>
            </a:r>
            <a:r>
              <a:rPr lang="en-US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Maxwell Constraint Counting</a:t>
            </a: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(estimates number of DOF only)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659111" y="3202712"/>
            <a:ext cx="1313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# H-bonds</a:t>
            </a:r>
            <a:endParaRPr lang="en-US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2702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Sub-ensembles of constraint networks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Rigidity properties change depending on number of H-bonds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4297" y="1281445"/>
            <a:ext cx="824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60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How to estimate average graph rigidity properties in each sub-ensemble</a:t>
            </a:r>
            <a:r>
              <a:rPr lang="en-US" b="1" dirty="0" smtClean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?</a:t>
            </a:r>
            <a:endParaRPr lang="en-US" b="1" dirty="0">
              <a:solidFill>
                <a:srgbClr val="0000FF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275410" y="2325941"/>
            <a:ext cx="8451442" cy="3888503"/>
            <a:chOff x="275410" y="1758930"/>
            <a:chExt cx="8451442" cy="3888503"/>
          </a:xfrm>
        </p:grpSpPr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69888513"/>
                </p:ext>
              </p:extLst>
            </p:nvPr>
          </p:nvGraphicFramePr>
          <p:xfrm>
            <a:off x="7888614" y="1758930"/>
            <a:ext cx="808038" cy="573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3" name="Equation" r:id="rId3" imgW="304800" imgH="215900" progId="Equation.3">
                    <p:embed/>
                  </p:oleObj>
                </mc:Choice>
                <mc:Fallback>
                  <p:oleObj name="Equation" r:id="rId3" imgW="304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888614" y="1758930"/>
                          <a:ext cx="808038" cy="5730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" name="Straight Connector 23"/>
            <p:cNvCxnSpPr/>
            <p:nvPr/>
          </p:nvCxnSpPr>
          <p:spPr bwMode="auto">
            <a:xfrm>
              <a:off x="8313398" y="2364913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2454942" y="2364913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275410" y="1867583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0</a:t>
              </a:r>
              <a:endParaRPr lang="en-US" sz="28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 bwMode="auto">
            <a:xfrm>
              <a:off x="4589441" y="2364913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6709615" y="2364913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42987" y="2364913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4299466" y="1806418"/>
              <a:ext cx="577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N</a:t>
              </a:r>
              <a:r>
                <a:rPr lang="en-US" sz="2800" baseline="-250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2</a:t>
              </a:r>
              <a:endParaRPr lang="en-US" sz="2800" baseline="-250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34943" y="1806418"/>
              <a:ext cx="577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N</a:t>
              </a:r>
              <a:r>
                <a:rPr lang="en-US" sz="2800" baseline="-250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3</a:t>
              </a:r>
              <a:endParaRPr lang="en-US" sz="2800" baseline="-250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64969" y="1806418"/>
              <a:ext cx="577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N</a:t>
              </a:r>
              <a:r>
                <a:rPr lang="en-US" sz="2800" baseline="-250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1</a:t>
              </a:r>
              <a:endParaRPr lang="en-US" sz="2800" baseline="-250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pic>
          <p:nvPicPr>
            <p:cNvPr id="39" name="Picture 38" descr="DCM_246_clust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989" y="2793744"/>
              <a:ext cx="1841500" cy="133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4281857" y="4317978"/>
              <a:ext cx="615553" cy="1209350"/>
            </a:xfrm>
            <a:prstGeom prst="rect">
              <a:avLst/>
            </a:prstGeom>
            <a:noFill/>
          </p:spPr>
          <p:txBody>
            <a:bodyPr vert="wordArtVert" wrap="none" rtlCol="0" anchor="t" anchorCtr="1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 smtClean="0">
                  <a:solidFill>
                    <a:prstClr val="black"/>
                  </a:solidFill>
                  <a:latin typeface="Arial"/>
                  <a:ea typeface="ＭＳ Ｐゴシック"/>
                  <a:cs typeface="Arial"/>
                </a:rPr>
                <a:t>+ . . .</a:t>
              </a:r>
              <a:endParaRPr lang="en-US" sz="2800" b="1" dirty="0">
                <a:solidFill>
                  <a:prstClr val="black"/>
                </a:solidFill>
                <a:latin typeface="Arial"/>
                <a:ea typeface="ＭＳ Ｐゴシック"/>
                <a:cs typeface="Arial"/>
              </a:endParaRPr>
            </a:p>
          </p:txBody>
        </p:sp>
        <p:pic>
          <p:nvPicPr>
            <p:cNvPr id="42" name="Picture 77" descr="DCM_461_cluste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8806" y="2794210"/>
              <a:ext cx="1847850" cy="1398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70" descr="DCM_266_cluster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7305" y="2811461"/>
              <a:ext cx="1897063" cy="141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6402371" y="4317978"/>
              <a:ext cx="615553" cy="1209350"/>
            </a:xfrm>
            <a:prstGeom prst="rect">
              <a:avLst/>
            </a:prstGeom>
            <a:noFill/>
          </p:spPr>
          <p:txBody>
            <a:bodyPr vert="wordArtVert" wrap="none" rtlCol="0" anchor="t" anchorCtr="1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 smtClean="0">
                  <a:solidFill>
                    <a:prstClr val="black"/>
                  </a:solidFill>
                  <a:latin typeface="Arial"/>
                  <a:ea typeface="ＭＳ Ｐゴシック"/>
                  <a:cs typeface="Arial"/>
                </a:rPr>
                <a:t>+ . . .</a:t>
              </a:r>
              <a:endParaRPr lang="en-US" sz="2800" b="1" dirty="0">
                <a:solidFill>
                  <a:prstClr val="black"/>
                </a:solidFill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150002" y="4317978"/>
              <a:ext cx="615553" cy="1209350"/>
            </a:xfrm>
            <a:prstGeom prst="rect">
              <a:avLst/>
            </a:prstGeom>
            <a:noFill/>
          </p:spPr>
          <p:txBody>
            <a:bodyPr vert="wordArtVert" wrap="none" rtlCol="0" anchor="t" anchorCtr="1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 smtClean="0">
                  <a:solidFill>
                    <a:prstClr val="black"/>
                  </a:solidFill>
                  <a:latin typeface="Arial"/>
                  <a:ea typeface="ＭＳ Ｐゴシック"/>
                  <a:cs typeface="Arial"/>
                </a:rPr>
                <a:t>+ . . .</a:t>
              </a:r>
              <a:endParaRPr lang="en-US" sz="2800" b="1" dirty="0">
                <a:solidFill>
                  <a:prstClr val="black"/>
                </a:solidFill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3628682" y="2540212"/>
              <a:ext cx="1916398" cy="3107221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5749200" y="2540212"/>
              <a:ext cx="1916398" cy="3107221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1496831" y="2540212"/>
              <a:ext cx="1916398" cy="310722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>
              <a:off x="428220" y="2542119"/>
              <a:ext cx="8298632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56" name="TextBox 55"/>
          <p:cNvSpPr txBox="1"/>
          <p:nvPr/>
        </p:nvSpPr>
        <p:spPr>
          <a:xfrm>
            <a:off x="544300" y="1689694"/>
            <a:ext cx="714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60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Method 2: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Monte Carlo sampling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(typically run 200 pebble games)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659111" y="3202707"/>
            <a:ext cx="1313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# H-bonds</a:t>
            </a:r>
            <a:endParaRPr lang="en-US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6618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Sub-ensembles of constraint networks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Rigidity properties change depending on number of H-bonds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275410" y="2325941"/>
            <a:ext cx="8451442" cy="3888503"/>
            <a:chOff x="275410" y="1758930"/>
            <a:chExt cx="8451442" cy="3888503"/>
          </a:xfrm>
        </p:grpSpPr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2511458"/>
                </p:ext>
              </p:extLst>
            </p:nvPr>
          </p:nvGraphicFramePr>
          <p:xfrm>
            <a:off x="7888614" y="1758930"/>
            <a:ext cx="808038" cy="573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1" name="Equation" r:id="rId3" imgW="304800" imgH="215900" progId="Equation.3">
                    <p:embed/>
                  </p:oleObj>
                </mc:Choice>
                <mc:Fallback>
                  <p:oleObj name="Equation" r:id="rId3" imgW="304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888614" y="1758930"/>
                          <a:ext cx="808038" cy="5730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" name="Straight Connector 23"/>
            <p:cNvCxnSpPr/>
            <p:nvPr/>
          </p:nvCxnSpPr>
          <p:spPr bwMode="auto">
            <a:xfrm>
              <a:off x="8313398" y="2364913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2454942" y="2364913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275410" y="1867583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0</a:t>
              </a:r>
              <a:endParaRPr lang="en-US" sz="28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 bwMode="auto">
            <a:xfrm>
              <a:off x="4589441" y="2364913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6709615" y="2364913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42987" y="2364913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4299466" y="1806418"/>
              <a:ext cx="577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N</a:t>
              </a:r>
              <a:r>
                <a:rPr lang="en-US" sz="2800" baseline="-250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2</a:t>
              </a:r>
              <a:endParaRPr lang="en-US" sz="2800" baseline="-250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34943" y="1806418"/>
              <a:ext cx="577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N</a:t>
              </a:r>
              <a:r>
                <a:rPr lang="en-US" sz="2800" baseline="-250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3</a:t>
              </a:r>
              <a:endParaRPr lang="en-US" sz="2800" baseline="-250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64969" y="1806418"/>
              <a:ext cx="577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N</a:t>
              </a:r>
              <a:r>
                <a:rPr lang="en-US" sz="2800" baseline="-250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1</a:t>
              </a:r>
              <a:endParaRPr lang="en-US" sz="2800" baseline="-250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pic>
          <p:nvPicPr>
            <p:cNvPr id="39" name="Picture 38" descr="DCM_246_clust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989" y="2793744"/>
              <a:ext cx="1841500" cy="133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4281857" y="4317978"/>
              <a:ext cx="615553" cy="1209350"/>
            </a:xfrm>
            <a:prstGeom prst="rect">
              <a:avLst/>
            </a:prstGeom>
            <a:noFill/>
          </p:spPr>
          <p:txBody>
            <a:bodyPr vert="wordArtVert" wrap="none" rtlCol="0" anchor="t" anchorCtr="1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 smtClean="0">
                  <a:solidFill>
                    <a:prstClr val="black"/>
                  </a:solidFill>
                  <a:latin typeface="Arial"/>
                  <a:ea typeface="ＭＳ Ｐゴシック"/>
                  <a:cs typeface="Arial"/>
                </a:rPr>
                <a:t>+ . . .</a:t>
              </a:r>
              <a:endParaRPr lang="en-US" sz="2800" b="1" dirty="0">
                <a:solidFill>
                  <a:prstClr val="black"/>
                </a:solidFill>
                <a:latin typeface="Arial"/>
                <a:ea typeface="ＭＳ Ｐゴシック"/>
                <a:cs typeface="Arial"/>
              </a:endParaRPr>
            </a:p>
          </p:txBody>
        </p:sp>
        <p:pic>
          <p:nvPicPr>
            <p:cNvPr id="42" name="Picture 77" descr="DCM_461_cluste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8806" y="2794210"/>
              <a:ext cx="1847850" cy="1398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70" descr="DCM_266_cluster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7305" y="2811461"/>
              <a:ext cx="1897063" cy="141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6402371" y="4317978"/>
              <a:ext cx="615553" cy="1209350"/>
            </a:xfrm>
            <a:prstGeom prst="rect">
              <a:avLst/>
            </a:prstGeom>
            <a:noFill/>
          </p:spPr>
          <p:txBody>
            <a:bodyPr vert="wordArtVert" wrap="none" rtlCol="0" anchor="t" anchorCtr="1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 smtClean="0">
                  <a:solidFill>
                    <a:prstClr val="black"/>
                  </a:solidFill>
                  <a:latin typeface="Arial"/>
                  <a:ea typeface="ＭＳ Ｐゴシック"/>
                  <a:cs typeface="Arial"/>
                </a:rPr>
                <a:t>+ . . .</a:t>
              </a:r>
              <a:endParaRPr lang="en-US" sz="2800" b="1" dirty="0">
                <a:solidFill>
                  <a:prstClr val="black"/>
                </a:solidFill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150002" y="4317978"/>
              <a:ext cx="615553" cy="1209350"/>
            </a:xfrm>
            <a:prstGeom prst="rect">
              <a:avLst/>
            </a:prstGeom>
            <a:noFill/>
          </p:spPr>
          <p:txBody>
            <a:bodyPr vert="wordArtVert" wrap="none" rtlCol="0" anchor="t" anchorCtr="1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 smtClean="0">
                  <a:solidFill>
                    <a:prstClr val="black"/>
                  </a:solidFill>
                  <a:latin typeface="Arial"/>
                  <a:ea typeface="ＭＳ Ｐゴシック"/>
                  <a:cs typeface="Arial"/>
                </a:rPr>
                <a:t>+ . . .</a:t>
              </a:r>
              <a:endParaRPr lang="en-US" sz="2800" b="1" dirty="0">
                <a:solidFill>
                  <a:prstClr val="black"/>
                </a:solidFill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3628682" y="2540212"/>
              <a:ext cx="1916398" cy="3107221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5749200" y="2540212"/>
              <a:ext cx="1916398" cy="3107221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1496831" y="2540212"/>
              <a:ext cx="1916398" cy="310722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>
              <a:off x="428220" y="2542119"/>
              <a:ext cx="8298632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1" name="TextBox 30"/>
          <p:cNvSpPr txBox="1"/>
          <p:nvPr/>
        </p:nvSpPr>
        <p:spPr>
          <a:xfrm>
            <a:off x="544297" y="1281445"/>
            <a:ext cx="824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60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How to estimate average graph rigidity properties in each sub-ensemble</a:t>
            </a:r>
            <a:r>
              <a:rPr lang="en-US" b="1" dirty="0" smtClean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?</a:t>
            </a:r>
            <a:endParaRPr lang="en-US" b="1" dirty="0">
              <a:solidFill>
                <a:srgbClr val="0000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4300" y="1689694"/>
            <a:ext cx="755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60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Method 3: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Virtual Pebble Game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(estimates all graph rigidity properties)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659111" y="3202712"/>
            <a:ext cx="1313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# H-bonds</a:t>
            </a:r>
            <a:endParaRPr lang="en-US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74148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Maxwell Constraint Counting (MCC)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Mean field approximation based on an effective </a:t>
            </a:r>
            <a:r>
              <a:rPr lang="en-US" sz="2000" b="1" dirty="0">
                <a:solidFill>
                  <a:srgbClr val="FFFF00"/>
                </a:solidFill>
                <a:cs typeface="ＭＳ Ｐゴシック" charset="0"/>
                <a:sym typeface="Symbol" charset="0"/>
              </a:rPr>
              <a:t>m</a:t>
            </a:r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edium approximation 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grpSp>
        <p:nvGrpSpPr>
          <p:cNvPr id="58" name="Group 11"/>
          <p:cNvGrpSpPr>
            <a:grpSpLocks/>
          </p:cNvGrpSpPr>
          <p:nvPr/>
        </p:nvGrpSpPr>
        <p:grpSpPr bwMode="auto">
          <a:xfrm>
            <a:off x="2287188" y="3377495"/>
            <a:ext cx="3568700" cy="2219325"/>
            <a:chOff x="3408" y="840"/>
            <a:chExt cx="2248" cy="1398"/>
          </a:xfrm>
        </p:grpSpPr>
        <p:grpSp>
          <p:nvGrpSpPr>
            <p:cNvPr id="60" name="Group 13"/>
            <p:cNvGrpSpPr>
              <a:grpSpLocks/>
            </p:cNvGrpSpPr>
            <p:nvPr/>
          </p:nvGrpSpPr>
          <p:grpSpPr bwMode="auto">
            <a:xfrm>
              <a:off x="3570" y="840"/>
              <a:ext cx="2086" cy="1398"/>
              <a:chOff x="3570" y="840"/>
              <a:chExt cx="2086" cy="1398"/>
            </a:xfrm>
          </p:grpSpPr>
          <p:sp>
            <p:nvSpPr>
              <p:cNvPr id="66" name="Line 14"/>
              <p:cNvSpPr>
                <a:spLocks noChangeShapeType="1"/>
              </p:cNvSpPr>
              <p:nvPr/>
            </p:nvSpPr>
            <p:spPr bwMode="auto">
              <a:xfrm flipV="1">
                <a:off x="3656" y="840"/>
                <a:ext cx="0" cy="118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67" name="Line 15"/>
              <p:cNvSpPr>
                <a:spLocks noChangeShapeType="1"/>
              </p:cNvSpPr>
              <p:nvPr/>
            </p:nvSpPr>
            <p:spPr bwMode="auto">
              <a:xfrm>
                <a:off x="3656" y="2024"/>
                <a:ext cx="196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68" name="Line 16"/>
              <p:cNvSpPr>
                <a:spLocks noChangeShapeType="1"/>
              </p:cNvSpPr>
              <p:nvPr/>
            </p:nvSpPr>
            <p:spPr bwMode="auto">
              <a:xfrm>
                <a:off x="4104" y="1980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69" name="Line 17"/>
              <p:cNvSpPr>
                <a:spLocks noChangeShapeType="1"/>
              </p:cNvSpPr>
              <p:nvPr/>
            </p:nvSpPr>
            <p:spPr bwMode="auto">
              <a:xfrm>
                <a:off x="4556" y="1980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70" name="Line 18"/>
              <p:cNvSpPr>
                <a:spLocks noChangeShapeType="1"/>
              </p:cNvSpPr>
              <p:nvPr/>
            </p:nvSpPr>
            <p:spPr bwMode="auto">
              <a:xfrm>
                <a:off x="5000" y="197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71" name="Line 19"/>
              <p:cNvSpPr>
                <a:spLocks noChangeShapeType="1"/>
              </p:cNvSpPr>
              <p:nvPr/>
            </p:nvSpPr>
            <p:spPr bwMode="auto">
              <a:xfrm>
                <a:off x="5452" y="1972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72" name="Line 20"/>
              <p:cNvSpPr>
                <a:spLocks noChangeShapeType="1"/>
              </p:cNvSpPr>
              <p:nvPr/>
            </p:nvSpPr>
            <p:spPr bwMode="auto">
              <a:xfrm>
                <a:off x="3660" y="1980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73" name="Text Box 21"/>
              <p:cNvSpPr txBox="1">
                <a:spLocks noChangeArrowheads="1"/>
              </p:cNvSpPr>
              <p:nvPr/>
            </p:nvSpPr>
            <p:spPr bwMode="auto">
              <a:xfrm>
                <a:off x="3570" y="2044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>
                    <a:solidFill>
                      <a:srgbClr val="000000"/>
                    </a:solidFill>
                  </a:rPr>
                  <a:t>0</a:t>
                </a: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Text Box 22"/>
              <p:cNvSpPr txBox="1">
                <a:spLocks noChangeArrowheads="1"/>
              </p:cNvSpPr>
              <p:nvPr/>
            </p:nvSpPr>
            <p:spPr bwMode="auto">
              <a:xfrm>
                <a:off x="3934" y="2044"/>
                <a:ext cx="34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25%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Text Box 23"/>
              <p:cNvSpPr txBox="1">
                <a:spLocks noChangeArrowheads="1"/>
              </p:cNvSpPr>
              <p:nvPr/>
            </p:nvSpPr>
            <p:spPr bwMode="auto">
              <a:xfrm>
                <a:off x="4386" y="2044"/>
                <a:ext cx="34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50%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Text Box 24"/>
              <p:cNvSpPr txBox="1">
                <a:spLocks noChangeArrowheads="1"/>
              </p:cNvSpPr>
              <p:nvPr/>
            </p:nvSpPr>
            <p:spPr bwMode="auto">
              <a:xfrm>
                <a:off x="4830" y="2044"/>
                <a:ext cx="34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75%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Text Box 25"/>
              <p:cNvSpPr txBox="1">
                <a:spLocks noChangeArrowheads="1"/>
              </p:cNvSpPr>
              <p:nvPr/>
            </p:nvSpPr>
            <p:spPr bwMode="auto">
              <a:xfrm>
                <a:off x="5250" y="2044"/>
                <a:ext cx="406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100%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Line 26"/>
              <p:cNvSpPr>
                <a:spLocks noChangeShapeType="1"/>
              </p:cNvSpPr>
              <p:nvPr/>
            </p:nvSpPr>
            <p:spPr bwMode="auto">
              <a:xfrm flipH="1">
                <a:off x="3616" y="972"/>
                <a:ext cx="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79" name="Line 27"/>
              <p:cNvSpPr>
                <a:spLocks noChangeShapeType="1"/>
              </p:cNvSpPr>
              <p:nvPr/>
            </p:nvSpPr>
            <p:spPr bwMode="auto">
              <a:xfrm flipH="1">
                <a:off x="3616" y="1236"/>
                <a:ext cx="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0" name="Line 28"/>
              <p:cNvSpPr>
                <a:spLocks noChangeShapeType="1"/>
              </p:cNvSpPr>
              <p:nvPr/>
            </p:nvSpPr>
            <p:spPr bwMode="auto">
              <a:xfrm flipH="1">
                <a:off x="3616" y="1504"/>
                <a:ext cx="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1" name="Line 29"/>
              <p:cNvSpPr>
                <a:spLocks noChangeShapeType="1"/>
              </p:cNvSpPr>
              <p:nvPr/>
            </p:nvSpPr>
            <p:spPr bwMode="auto">
              <a:xfrm flipH="1">
                <a:off x="3616" y="1764"/>
                <a:ext cx="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2" name="Line 30"/>
              <p:cNvSpPr>
                <a:spLocks noChangeShapeType="1"/>
              </p:cNvSpPr>
              <p:nvPr/>
            </p:nvSpPr>
            <p:spPr bwMode="auto">
              <a:xfrm flipH="1">
                <a:off x="3616" y="2016"/>
                <a:ext cx="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  <p:sp>
          <p:nvSpPr>
            <p:cNvPr id="61" name="Line 31"/>
            <p:cNvSpPr>
              <a:spLocks noChangeShapeType="1"/>
            </p:cNvSpPr>
            <p:nvPr/>
          </p:nvSpPr>
          <p:spPr bwMode="auto">
            <a:xfrm>
              <a:off x="3652" y="968"/>
              <a:ext cx="1208" cy="1053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62" name="Line 32"/>
            <p:cNvSpPr>
              <a:spLocks noChangeShapeType="1"/>
            </p:cNvSpPr>
            <p:nvPr/>
          </p:nvSpPr>
          <p:spPr bwMode="auto">
            <a:xfrm>
              <a:off x="4860" y="2024"/>
              <a:ext cx="592" cy="0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63" name="Line 33"/>
            <p:cNvSpPr>
              <a:spLocks noChangeShapeType="1"/>
            </p:cNvSpPr>
            <p:nvPr/>
          </p:nvSpPr>
          <p:spPr bwMode="auto">
            <a:xfrm>
              <a:off x="4860" y="1692"/>
              <a:ext cx="0" cy="2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64" name="Text Box 34"/>
            <p:cNvSpPr txBox="1">
              <a:spLocks noChangeArrowheads="1"/>
            </p:cNvSpPr>
            <p:nvPr/>
          </p:nvSpPr>
          <p:spPr bwMode="auto">
            <a:xfrm>
              <a:off x="4670" y="1283"/>
              <a:ext cx="847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>
                  <a:solidFill>
                    <a:srgbClr val="0000FF"/>
                  </a:solidFill>
                </a:rPr>
                <a:t>Rigidity Transition</a:t>
              </a:r>
            </a:p>
          </p:txBody>
        </p:sp>
        <p:sp>
          <p:nvSpPr>
            <p:cNvPr id="65" name="Text Box 35"/>
            <p:cNvSpPr txBox="1">
              <a:spLocks noChangeArrowheads="1"/>
            </p:cNvSpPr>
            <p:nvPr/>
          </p:nvSpPr>
          <p:spPr bwMode="auto">
            <a:xfrm rot="-5400000">
              <a:off x="3314" y="1383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>
                  <a:solidFill>
                    <a:srgbClr val="000000"/>
                  </a:solidFill>
                </a:rPr>
                <a:t>DOF</a:t>
              </a: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381589" y="5713037"/>
            <a:ext cx="842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MCC assumes all constraints are independent until the entire network is globally rigid, at which point all additional constraints are redundant. </a:t>
            </a:r>
            <a:endParaRPr lang="en-US" b="1" dirty="0">
              <a:solidFill>
                <a:srgbClr val="0000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68917" y="5067214"/>
            <a:ext cx="263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As H-bonds are added</a:t>
            </a:r>
            <a:endParaRPr lang="en-US" b="1" dirty="0">
              <a:solidFill>
                <a:srgbClr val="8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5129147" y="3334026"/>
            <a:ext cx="1856070" cy="186880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4060992" y="3120741"/>
            <a:ext cx="329802" cy="190000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3008442" y="3082247"/>
            <a:ext cx="309433" cy="98969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Oval 22"/>
          <p:cNvSpPr/>
          <p:nvPr/>
        </p:nvSpPr>
        <p:spPr bwMode="auto">
          <a:xfrm>
            <a:off x="4364992" y="5046976"/>
            <a:ext cx="76362" cy="7636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6" name="Oval 85"/>
          <p:cNvSpPr/>
          <p:nvPr/>
        </p:nvSpPr>
        <p:spPr bwMode="auto">
          <a:xfrm>
            <a:off x="5047736" y="5220741"/>
            <a:ext cx="76362" cy="7636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7" name="Oval 86"/>
          <p:cNvSpPr/>
          <p:nvPr/>
        </p:nvSpPr>
        <p:spPr bwMode="auto">
          <a:xfrm>
            <a:off x="3294780" y="4109984"/>
            <a:ext cx="76362" cy="7636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75410" y="1067176"/>
            <a:ext cx="8696831" cy="2441146"/>
            <a:chOff x="275410" y="1067176"/>
            <a:chExt cx="8696831" cy="2441146"/>
          </a:xfrm>
        </p:grpSpPr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4032866"/>
                </p:ext>
              </p:extLst>
            </p:nvPr>
          </p:nvGraphicFramePr>
          <p:xfrm>
            <a:off x="7888614" y="1067176"/>
            <a:ext cx="808038" cy="573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5" name="Equation" r:id="rId3" imgW="304800" imgH="215900" progId="Equation.3">
                    <p:embed/>
                  </p:oleObj>
                </mc:Choice>
                <mc:Fallback>
                  <p:oleObj name="Equation" r:id="rId3" imgW="304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888614" y="1067176"/>
                          <a:ext cx="808038" cy="5730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" name="Straight Connector 23"/>
            <p:cNvCxnSpPr/>
            <p:nvPr/>
          </p:nvCxnSpPr>
          <p:spPr bwMode="auto">
            <a:xfrm>
              <a:off x="8313398" y="1673159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2454942" y="1673159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275410" y="1175829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0</a:t>
              </a:r>
              <a:endParaRPr lang="en-US" sz="28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 bwMode="auto">
            <a:xfrm>
              <a:off x="4589441" y="1673159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6709615" y="1673159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42987" y="1673159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4299466" y="1114664"/>
              <a:ext cx="577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N</a:t>
              </a:r>
              <a:r>
                <a:rPr lang="en-US" sz="2800" baseline="-250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2</a:t>
              </a:r>
              <a:endParaRPr lang="en-US" sz="2800" baseline="-250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34943" y="1114664"/>
              <a:ext cx="577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N</a:t>
              </a:r>
              <a:r>
                <a:rPr lang="en-US" sz="2800" baseline="-250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3</a:t>
              </a:r>
              <a:endParaRPr lang="en-US" sz="2800" baseline="-250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64969" y="1114664"/>
              <a:ext cx="577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N</a:t>
              </a:r>
              <a:r>
                <a:rPr lang="en-US" sz="2800" baseline="-250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1</a:t>
              </a:r>
              <a:endParaRPr lang="en-US" sz="2800" baseline="-250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pic>
          <p:nvPicPr>
            <p:cNvPr id="39" name="Picture 38" descr="DCM_246_clust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989" y="2079317"/>
              <a:ext cx="1841500" cy="133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" name="Straight Arrow Connector 16"/>
            <p:cNvCxnSpPr/>
            <p:nvPr/>
          </p:nvCxnSpPr>
          <p:spPr bwMode="auto">
            <a:xfrm>
              <a:off x="428220" y="1850365"/>
              <a:ext cx="8298632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8" name="TextBox 87"/>
            <p:cNvSpPr txBox="1"/>
            <p:nvPr/>
          </p:nvSpPr>
          <p:spPr>
            <a:xfrm>
              <a:off x="7659111" y="1948455"/>
              <a:ext cx="1313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solidFill>
                    <a:srgbClr val="FF0000"/>
                  </a:solidFill>
                  <a:latin typeface="Arial"/>
                  <a:ea typeface="ＭＳ Ｐゴシック"/>
                  <a:cs typeface="ＭＳ Ｐゴシック"/>
                </a:rPr>
                <a:t># H-bonds</a:t>
              </a:r>
              <a:endParaRPr lang="en-US" b="1" dirty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pic>
          <p:nvPicPr>
            <p:cNvPr id="54" name="Picture 77" descr="DCM_461_cluste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8806" y="2079783"/>
              <a:ext cx="1847850" cy="1398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70" descr="DCM_266_cluster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7305" y="2097034"/>
              <a:ext cx="1897063" cy="141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064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81589" y="5713037"/>
            <a:ext cx="842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MCC assumes all constraints are independent until the entire network is globally rigid, at which point all additional constraints are redundant. </a:t>
            </a:r>
            <a:endParaRPr lang="en-US" b="1" dirty="0">
              <a:solidFill>
                <a:srgbClr val="0000FF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75410" y="1067176"/>
            <a:ext cx="8451442" cy="2441146"/>
            <a:chOff x="275410" y="2688821"/>
            <a:chExt cx="8451442" cy="2441146"/>
          </a:xfrm>
        </p:grpSpPr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60171202"/>
                </p:ext>
              </p:extLst>
            </p:nvPr>
          </p:nvGraphicFramePr>
          <p:xfrm>
            <a:off x="7888614" y="2688821"/>
            <a:ext cx="808038" cy="573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9" name="Equation" r:id="rId3" imgW="304800" imgH="215900" progId="Equation.3">
                    <p:embed/>
                  </p:oleObj>
                </mc:Choice>
                <mc:Fallback>
                  <p:oleObj name="Equation" r:id="rId3" imgW="304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888614" y="2688821"/>
                          <a:ext cx="808038" cy="5730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" name="Straight Connector 23"/>
            <p:cNvCxnSpPr/>
            <p:nvPr/>
          </p:nvCxnSpPr>
          <p:spPr bwMode="auto">
            <a:xfrm>
              <a:off x="8313398" y="3294804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2454942" y="3294804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275410" y="2797474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0</a:t>
              </a:r>
              <a:endParaRPr lang="en-US" sz="28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 bwMode="auto">
            <a:xfrm>
              <a:off x="4589441" y="3294804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6709615" y="3294804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42987" y="3294804"/>
              <a:ext cx="0" cy="2953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4299466" y="2736309"/>
              <a:ext cx="577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N</a:t>
              </a:r>
              <a:r>
                <a:rPr lang="en-US" sz="2800" baseline="-250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2</a:t>
              </a:r>
              <a:endParaRPr lang="en-US" sz="2800" baseline="-250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34943" y="2736309"/>
              <a:ext cx="577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N</a:t>
              </a:r>
              <a:r>
                <a:rPr lang="en-US" sz="2800" baseline="-250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3</a:t>
              </a:r>
              <a:endParaRPr lang="en-US" sz="2800" baseline="-250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64969" y="2736309"/>
              <a:ext cx="577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N</a:t>
              </a:r>
              <a:r>
                <a:rPr lang="en-US" sz="2800" baseline="-25000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1</a:t>
              </a:r>
              <a:endParaRPr lang="en-US" sz="2800" baseline="-250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pic>
          <p:nvPicPr>
            <p:cNvPr id="39" name="Picture 38" descr="DCM_246_clust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989" y="3700962"/>
              <a:ext cx="1841500" cy="133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77" descr="DCM_461_cluste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8806" y="3701428"/>
              <a:ext cx="1847850" cy="1398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70" descr="DCM_266_cluster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7305" y="3718679"/>
              <a:ext cx="1897063" cy="141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" name="Straight Arrow Connector 16"/>
            <p:cNvCxnSpPr/>
            <p:nvPr/>
          </p:nvCxnSpPr>
          <p:spPr bwMode="auto">
            <a:xfrm>
              <a:off x="428220" y="3472010"/>
              <a:ext cx="8298632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Maxwell Constraint Counting (MCC)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Suppress constraint fluctuations globally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1589" y="3582238"/>
            <a:ext cx="8421802" cy="3054129"/>
            <a:chOff x="381589" y="3582238"/>
            <a:chExt cx="8421802" cy="3054129"/>
          </a:xfrm>
        </p:grpSpPr>
        <p:grpSp>
          <p:nvGrpSpPr>
            <p:cNvPr id="3" name="Group 2"/>
            <p:cNvGrpSpPr/>
            <p:nvPr/>
          </p:nvGrpSpPr>
          <p:grpSpPr>
            <a:xfrm>
              <a:off x="1544390" y="3582238"/>
              <a:ext cx="6062712" cy="1833983"/>
              <a:chOff x="1544390" y="3582238"/>
              <a:chExt cx="6062712" cy="1833983"/>
            </a:xfrm>
          </p:grpSpPr>
          <p:sp>
            <p:nvSpPr>
              <p:cNvPr id="9" name="Freeform 8"/>
              <p:cNvSpPr/>
              <p:nvPr/>
            </p:nvSpPr>
            <p:spPr>
              <a:xfrm>
                <a:off x="3749438" y="4083006"/>
                <a:ext cx="1747389" cy="1333215"/>
              </a:xfrm>
              <a:custGeom>
                <a:avLst/>
                <a:gdLst>
                  <a:gd name="connsiteX0" fmla="*/ 1703161 w 1747389"/>
                  <a:gd name="connsiteY0" fmla="*/ 139008 h 1333215"/>
                  <a:gd name="connsiteX1" fmla="*/ 1703161 w 1747389"/>
                  <a:gd name="connsiteY1" fmla="*/ 139008 h 1333215"/>
                  <a:gd name="connsiteX2" fmla="*/ 1583116 w 1747389"/>
                  <a:gd name="connsiteY2" fmla="*/ 145327 h 1333215"/>
                  <a:gd name="connsiteX3" fmla="*/ 1387252 w 1747389"/>
                  <a:gd name="connsiteY3" fmla="*/ 132690 h 1333215"/>
                  <a:gd name="connsiteX4" fmla="*/ 1368297 w 1747389"/>
                  <a:gd name="connsiteY4" fmla="*/ 126371 h 1333215"/>
                  <a:gd name="connsiteX5" fmla="*/ 1349343 w 1747389"/>
                  <a:gd name="connsiteY5" fmla="*/ 88460 h 1333215"/>
                  <a:gd name="connsiteX6" fmla="*/ 1336706 w 1747389"/>
                  <a:gd name="connsiteY6" fmla="*/ 75823 h 1333215"/>
                  <a:gd name="connsiteX7" fmla="*/ 1298797 w 1747389"/>
                  <a:gd name="connsiteY7" fmla="*/ 63186 h 1333215"/>
                  <a:gd name="connsiteX8" fmla="*/ 1273525 w 1747389"/>
                  <a:gd name="connsiteY8" fmla="*/ 69504 h 1333215"/>
                  <a:gd name="connsiteX9" fmla="*/ 1254570 w 1747389"/>
                  <a:gd name="connsiteY9" fmla="*/ 75823 h 1333215"/>
                  <a:gd name="connsiteX10" fmla="*/ 1185070 w 1747389"/>
                  <a:gd name="connsiteY10" fmla="*/ 94779 h 1333215"/>
                  <a:gd name="connsiteX11" fmla="*/ 1159797 w 1747389"/>
                  <a:gd name="connsiteY11" fmla="*/ 88460 h 1333215"/>
                  <a:gd name="connsiteX12" fmla="*/ 1121888 w 1747389"/>
                  <a:gd name="connsiteY12" fmla="*/ 63186 h 1333215"/>
                  <a:gd name="connsiteX13" fmla="*/ 1109252 w 1747389"/>
                  <a:gd name="connsiteY13" fmla="*/ 44230 h 1333215"/>
                  <a:gd name="connsiteX14" fmla="*/ 1090297 w 1747389"/>
                  <a:gd name="connsiteY14" fmla="*/ 12637 h 1333215"/>
                  <a:gd name="connsiteX15" fmla="*/ 1052388 w 1747389"/>
                  <a:gd name="connsiteY15" fmla="*/ 0 h 1333215"/>
                  <a:gd name="connsiteX16" fmla="*/ 1020797 w 1747389"/>
                  <a:gd name="connsiteY16" fmla="*/ 6319 h 1333215"/>
                  <a:gd name="connsiteX17" fmla="*/ 982888 w 1747389"/>
                  <a:gd name="connsiteY17" fmla="*/ 31593 h 1333215"/>
                  <a:gd name="connsiteX18" fmla="*/ 982888 w 1747389"/>
                  <a:gd name="connsiteY18" fmla="*/ 94779 h 1333215"/>
                  <a:gd name="connsiteX19" fmla="*/ 1001842 w 1747389"/>
                  <a:gd name="connsiteY19" fmla="*/ 101097 h 1333215"/>
                  <a:gd name="connsiteX20" fmla="*/ 976570 w 1747389"/>
                  <a:gd name="connsiteY20" fmla="*/ 145327 h 1333215"/>
                  <a:gd name="connsiteX21" fmla="*/ 938661 w 1747389"/>
                  <a:gd name="connsiteY21" fmla="*/ 157964 h 1333215"/>
                  <a:gd name="connsiteX22" fmla="*/ 913388 w 1747389"/>
                  <a:gd name="connsiteY22" fmla="*/ 151646 h 1333215"/>
                  <a:gd name="connsiteX23" fmla="*/ 900751 w 1747389"/>
                  <a:gd name="connsiteY23" fmla="*/ 113734 h 1333215"/>
                  <a:gd name="connsiteX24" fmla="*/ 843888 w 1747389"/>
                  <a:gd name="connsiteY24" fmla="*/ 126371 h 1333215"/>
                  <a:gd name="connsiteX25" fmla="*/ 818615 w 1747389"/>
                  <a:gd name="connsiteY25" fmla="*/ 139008 h 1333215"/>
                  <a:gd name="connsiteX26" fmla="*/ 787024 w 1747389"/>
                  <a:gd name="connsiteY26" fmla="*/ 145327 h 1333215"/>
                  <a:gd name="connsiteX27" fmla="*/ 768069 w 1747389"/>
                  <a:gd name="connsiteY27" fmla="*/ 151646 h 1333215"/>
                  <a:gd name="connsiteX28" fmla="*/ 761751 w 1747389"/>
                  <a:gd name="connsiteY28" fmla="*/ 50549 h 1333215"/>
                  <a:gd name="connsiteX29" fmla="*/ 723842 w 1747389"/>
                  <a:gd name="connsiteY29" fmla="*/ 56867 h 1333215"/>
                  <a:gd name="connsiteX30" fmla="*/ 698569 w 1747389"/>
                  <a:gd name="connsiteY30" fmla="*/ 69504 h 1333215"/>
                  <a:gd name="connsiteX31" fmla="*/ 648024 w 1747389"/>
                  <a:gd name="connsiteY31" fmla="*/ 82142 h 1333215"/>
                  <a:gd name="connsiteX32" fmla="*/ 622751 w 1747389"/>
                  <a:gd name="connsiteY32" fmla="*/ 113734 h 1333215"/>
                  <a:gd name="connsiteX33" fmla="*/ 597478 w 1747389"/>
                  <a:gd name="connsiteY33" fmla="*/ 208513 h 1333215"/>
                  <a:gd name="connsiteX34" fmla="*/ 578524 w 1747389"/>
                  <a:gd name="connsiteY34" fmla="*/ 214831 h 1333215"/>
                  <a:gd name="connsiteX35" fmla="*/ 477433 w 1747389"/>
                  <a:gd name="connsiteY35" fmla="*/ 221150 h 1333215"/>
                  <a:gd name="connsiteX36" fmla="*/ 471115 w 1747389"/>
                  <a:gd name="connsiteY36" fmla="*/ 202194 h 1333215"/>
                  <a:gd name="connsiteX37" fmla="*/ 439524 w 1747389"/>
                  <a:gd name="connsiteY37" fmla="*/ 183238 h 1333215"/>
                  <a:gd name="connsiteX38" fmla="*/ 433205 w 1747389"/>
                  <a:gd name="connsiteY38" fmla="*/ 202194 h 1333215"/>
                  <a:gd name="connsiteX39" fmla="*/ 458478 w 1747389"/>
                  <a:gd name="connsiteY39" fmla="*/ 233787 h 1333215"/>
                  <a:gd name="connsiteX40" fmla="*/ 471115 w 1747389"/>
                  <a:gd name="connsiteY40" fmla="*/ 246424 h 1333215"/>
                  <a:gd name="connsiteX41" fmla="*/ 439524 w 1747389"/>
                  <a:gd name="connsiteY41" fmla="*/ 379114 h 1333215"/>
                  <a:gd name="connsiteX42" fmla="*/ 426887 w 1747389"/>
                  <a:gd name="connsiteY42" fmla="*/ 366476 h 1333215"/>
                  <a:gd name="connsiteX43" fmla="*/ 420569 w 1747389"/>
                  <a:gd name="connsiteY43" fmla="*/ 347521 h 1333215"/>
                  <a:gd name="connsiteX44" fmla="*/ 414251 w 1747389"/>
                  <a:gd name="connsiteY44" fmla="*/ 322247 h 1333215"/>
                  <a:gd name="connsiteX45" fmla="*/ 395296 w 1747389"/>
                  <a:gd name="connsiteY45" fmla="*/ 315928 h 1333215"/>
                  <a:gd name="connsiteX46" fmla="*/ 382660 w 1747389"/>
                  <a:gd name="connsiteY46" fmla="*/ 296972 h 1333215"/>
                  <a:gd name="connsiteX47" fmla="*/ 370023 w 1747389"/>
                  <a:gd name="connsiteY47" fmla="*/ 284335 h 1333215"/>
                  <a:gd name="connsiteX48" fmla="*/ 344751 w 1747389"/>
                  <a:gd name="connsiteY48" fmla="*/ 252742 h 1333215"/>
                  <a:gd name="connsiteX49" fmla="*/ 306842 w 1747389"/>
                  <a:gd name="connsiteY49" fmla="*/ 240105 h 1333215"/>
                  <a:gd name="connsiteX50" fmla="*/ 275251 w 1747389"/>
                  <a:gd name="connsiteY50" fmla="*/ 221150 h 1333215"/>
                  <a:gd name="connsiteX51" fmla="*/ 249978 w 1747389"/>
                  <a:gd name="connsiteY51" fmla="*/ 233787 h 1333215"/>
                  <a:gd name="connsiteX52" fmla="*/ 237341 w 1747389"/>
                  <a:gd name="connsiteY52" fmla="*/ 252742 h 1333215"/>
                  <a:gd name="connsiteX53" fmla="*/ 212069 w 1747389"/>
                  <a:gd name="connsiteY53" fmla="*/ 259061 h 1333215"/>
                  <a:gd name="connsiteX54" fmla="*/ 199432 w 1747389"/>
                  <a:gd name="connsiteY54" fmla="*/ 296972 h 1333215"/>
                  <a:gd name="connsiteX55" fmla="*/ 193114 w 1747389"/>
                  <a:gd name="connsiteY55" fmla="*/ 315928 h 1333215"/>
                  <a:gd name="connsiteX56" fmla="*/ 167841 w 1747389"/>
                  <a:gd name="connsiteY56" fmla="*/ 353839 h 1333215"/>
                  <a:gd name="connsiteX57" fmla="*/ 155205 w 1747389"/>
                  <a:gd name="connsiteY57" fmla="*/ 391751 h 1333215"/>
                  <a:gd name="connsiteX58" fmla="*/ 161523 w 1747389"/>
                  <a:gd name="connsiteY58" fmla="*/ 417025 h 1333215"/>
                  <a:gd name="connsiteX59" fmla="*/ 174160 w 1747389"/>
                  <a:gd name="connsiteY59" fmla="*/ 429662 h 1333215"/>
                  <a:gd name="connsiteX60" fmla="*/ 186796 w 1747389"/>
                  <a:gd name="connsiteY60" fmla="*/ 448618 h 1333215"/>
                  <a:gd name="connsiteX61" fmla="*/ 167841 w 1747389"/>
                  <a:gd name="connsiteY61" fmla="*/ 486529 h 1333215"/>
                  <a:gd name="connsiteX62" fmla="*/ 129932 w 1747389"/>
                  <a:gd name="connsiteY62" fmla="*/ 499166 h 1333215"/>
                  <a:gd name="connsiteX63" fmla="*/ 110978 w 1747389"/>
                  <a:gd name="connsiteY63" fmla="*/ 505485 h 1333215"/>
                  <a:gd name="connsiteX64" fmla="*/ 73069 w 1747389"/>
                  <a:gd name="connsiteY64" fmla="*/ 499166 h 1333215"/>
                  <a:gd name="connsiteX65" fmla="*/ 60432 w 1747389"/>
                  <a:gd name="connsiteY65" fmla="*/ 486529 h 1333215"/>
                  <a:gd name="connsiteX66" fmla="*/ 35159 w 1747389"/>
                  <a:gd name="connsiteY66" fmla="*/ 454936 h 1333215"/>
                  <a:gd name="connsiteX67" fmla="*/ 16205 w 1747389"/>
                  <a:gd name="connsiteY67" fmla="*/ 562352 h 1333215"/>
                  <a:gd name="connsiteX68" fmla="*/ 22523 w 1747389"/>
                  <a:gd name="connsiteY68" fmla="*/ 581307 h 1333215"/>
                  <a:gd name="connsiteX69" fmla="*/ 60432 w 1747389"/>
                  <a:gd name="connsiteY69" fmla="*/ 593944 h 1333215"/>
                  <a:gd name="connsiteX70" fmla="*/ 79387 w 1747389"/>
                  <a:gd name="connsiteY70" fmla="*/ 600263 h 1333215"/>
                  <a:gd name="connsiteX71" fmla="*/ 98341 w 1747389"/>
                  <a:gd name="connsiteY71" fmla="*/ 606581 h 1333215"/>
                  <a:gd name="connsiteX72" fmla="*/ 117296 w 1747389"/>
                  <a:gd name="connsiteY72" fmla="*/ 789819 h 1333215"/>
                  <a:gd name="connsiteX73" fmla="*/ 148887 w 1747389"/>
                  <a:gd name="connsiteY73" fmla="*/ 821412 h 1333215"/>
                  <a:gd name="connsiteX74" fmla="*/ 268932 w 1747389"/>
                  <a:gd name="connsiteY74" fmla="*/ 840368 h 1333215"/>
                  <a:gd name="connsiteX75" fmla="*/ 306842 w 1747389"/>
                  <a:gd name="connsiteY75" fmla="*/ 846686 h 1333215"/>
                  <a:gd name="connsiteX76" fmla="*/ 357387 w 1747389"/>
                  <a:gd name="connsiteY76" fmla="*/ 853005 h 1333215"/>
                  <a:gd name="connsiteX77" fmla="*/ 395296 w 1747389"/>
                  <a:gd name="connsiteY77" fmla="*/ 865642 h 1333215"/>
                  <a:gd name="connsiteX78" fmla="*/ 414251 w 1747389"/>
                  <a:gd name="connsiteY78" fmla="*/ 878279 h 1333215"/>
                  <a:gd name="connsiteX79" fmla="*/ 439524 w 1747389"/>
                  <a:gd name="connsiteY79" fmla="*/ 884598 h 1333215"/>
                  <a:gd name="connsiteX80" fmla="*/ 527978 w 1747389"/>
                  <a:gd name="connsiteY80" fmla="*/ 897235 h 1333215"/>
                  <a:gd name="connsiteX81" fmla="*/ 610115 w 1747389"/>
                  <a:gd name="connsiteY81" fmla="*/ 890916 h 1333215"/>
                  <a:gd name="connsiteX82" fmla="*/ 629069 w 1747389"/>
                  <a:gd name="connsiteY82" fmla="*/ 884598 h 1333215"/>
                  <a:gd name="connsiteX83" fmla="*/ 666978 w 1747389"/>
                  <a:gd name="connsiteY83" fmla="*/ 890916 h 1333215"/>
                  <a:gd name="connsiteX84" fmla="*/ 679615 w 1747389"/>
                  <a:gd name="connsiteY84" fmla="*/ 903553 h 1333215"/>
                  <a:gd name="connsiteX85" fmla="*/ 685933 w 1747389"/>
                  <a:gd name="connsiteY85" fmla="*/ 922509 h 1333215"/>
                  <a:gd name="connsiteX86" fmla="*/ 692251 w 1747389"/>
                  <a:gd name="connsiteY86" fmla="*/ 947783 h 1333215"/>
                  <a:gd name="connsiteX87" fmla="*/ 698569 w 1747389"/>
                  <a:gd name="connsiteY87" fmla="*/ 966739 h 1333215"/>
                  <a:gd name="connsiteX88" fmla="*/ 711206 w 1747389"/>
                  <a:gd name="connsiteY88" fmla="*/ 1017287 h 1333215"/>
                  <a:gd name="connsiteX89" fmla="*/ 704888 w 1747389"/>
                  <a:gd name="connsiteY89" fmla="*/ 1143658 h 1333215"/>
                  <a:gd name="connsiteX90" fmla="*/ 698569 w 1747389"/>
                  <a:gd name="connsiteY90" fmla="*/ 1175251 h 1333215"/>
                  <a:gd name="connsiteX91" fmla="*/ 685933 w 1747389"/>
                  <a:gd name="connsiteY91" fmla="*/ 1194207 h 1333215"/>
                  <a:gd name="connsiteX92" fmla="*/ 679615 w 1747389"/>
                  <a:gd name="connsiteY92" fmla="*/ 1213163 h 1333215"/>
                  <a:gd name="connsiteX93" fmla="*/ 685933 w 1747389"/>
                  <a:gd name="connsiteY93" fmla="*/ 1288985 h 1333215"/>
                  <a:gd name="connsiteX94" fmla="*/ 692251 w 1747389"/>
                  <a:gd name="connsiteY94" fmla="*/ 1307941 h 1333215"/>
                  <a:gd name="connsiteX95" fmla="*/ 704888 w 1747389"/>
                  <a:gd name="connsiteY95" fmla="*/ 1320578 h 1333215"/>
                  <a:gd name="connsiteX96" fmla="*/ 723842 w 1747389"/>
                  <a:gd name="connsiteY96" fmla="*/ 1326897 h 1333215"/>
                  <a:gd name="connsiteX97" fmla="*/ 774388 w 1747389"/>
                  <a:gd name="connsiteY97" fmla="*/ 1333215 h 1333215"/>
                  <a:gd name="connsiteX98" fmla="*/ 850206 w 1747389"/>
                  <a:gd name="connsiteY98" fmla="*/ 1320578 h 1333215"/>
                  <a:gd name="connsiteX99" fmla="*/ 869160 w 1747389"/>
                  <a:gd name="connsiteY99" fmla="*/ 1314259 h 1333215"/>
                  <a:gd name="connsiteX100" fmla="*/ 881797 w 1747389"/>
                  <a:gd name="connsiteY100" fmla="*/ 1295304 h 1333215"/>
                  <a:gd name="connsiteX101" fmla="*/ 900751 w 1747389"/>
                  <a:gd name="connsiteY101" fmla="*/ 1276348 h 1333215"/>
                  <a:gd name="connsiteX102" fmla="*/ 957615 w 1747389"/>
                  <a:gd name="connsiteY102" fmla="*/ 1232118 h 1333215"/>
                  <a:gd name="connsiteX103" fmla="*/ 951297 w 1747389"/>
                  <a:gd name="connsiteY103" fmla="*/ 1143658 h 1333215"/>
                  <a:gd name="connsiteX104" fmla="*/ 944979 w 1747389"/>
                  <a:gd name="connsiteY104" fmla="*/ 1124703 h 1333215"/>
                  <a:gd name="connsiteX105" fmla="*/ 938661 w 1747389"/>
                  <a:gd name="connsiteY105" fmla="*/ 1099429 h 1333215"/>
                  <a:gd name="connsiteX106" fmla="*/ 932342 w 1747389"/>
                  <a:gd name="connsiteY106" fmla="*/ 1080473 h 1333215"/>
                  <a:gd name="connsiteX107" fmla="*/ 913388 w 1747389"/>
                  <a:gd name="connsiteY107" fmla="*/ 1010969 h 1333215"/>
                  <a:gd name="connsiteX108" fmla="*/ 907070 w 1747389"/>
                  <a:gd name="connsiteY108" fmla="*/ 992013 h 1333215"/>
                  <a:gd name="connsiteX109" fmla="*/ 944979 w 1747389"/>
                  <a:gd name="connsiteY109" fmla="*/ 897235 h 1333215"/>
                  <a:gd name="connsiteX110" fmla="*/ 963933 w 1747389"/>
                  <a:gd name="connsiteY110" fmla="*/ 884598 h 1333215"/>
                  <a:gd name="connsiteX111" fmla="*/ 1001842 w 1747389"/>
                  <a:gd name="connsiteY111" fmla="*/ 871961 h 1333215"/>
                  <a:gd name="connsiteX112" fmla="*/ 1065024 w 1747389"/>
                  <a:gd name="connsiteY112" fmla="*/ 821412 h 1333215"/>
                  <a:gd name="connsiteX113" fmla="*/ 1083979 w 1747389"/>
                  <a:gd name="connsiteY113" fmla="*/ 808775 h 1333215"/>
                  <a:gd name="connsiteX114" fmla="*/ 1128206 w 1747389"/>
                  <a:gd name="connsiteY114" fmla="*/ 815094 h 1333215"/>
                  <a:gd name="connsiteX115" fmla="*/ 1153479 w 1747389"/>
                  <a:gd name="connsiteY115" fmla="*/ 846686 h 1333215"/>
                  <a:gd name="connsiteX116" fmla="*/ 1172434 w 1747389"/>
                  <a:gd name="connsiteY116" fmla="*/ 890916 h 1333215"/>
                  <a:gd name="connsiteX117" fmla="*/ 1178752 w 1747389"/>
                  <a:gd name="connsiteY117" fmla="*/ 909872 h 1333215"/>
                  <a:gd name="connsiteX118" fmla="*/ 1222979 w 1747389"/>
                  <a:gd name="connsiteY118" fmla="*/ 960420 h 1333215"/>
                  <a:gd name="connsiteX119" fmla="*/ 1273525 w 1747389"/>
                  <a:gd name="connsiteY119" fmla="*/ 998332 h 1333215"/>
                  <a:gd name="connsiteX120" fmla="*/ 1286161 w 1747389"/>
                  <a:gd name="connsiteY120" fmla="*/ 1017287 h 1333215"/>
                  <a:gd name="connsiteX121" fmla="*/ 1298797 w 1747389"/>
                  <a:gd name="connsiteY121" fmla="*/ 1055199 h 1333215"/>
                  <a:gd name="connsiteX122" fmla="*/ 1305116 w 1747389"/>
                  <a:gd name="connsiteY122" fmla="*/ 1074154 h 1333215"/>
                  <a:gd name="connsiteX123" fmla="*/ 1324070 w 1747389"/>
                  <a:gd name="connsiteY123" fmla="*/ 1080473 h 1333215"/>
                  <a:gd name="connsiteX124" fmla="*/ 1343025 w 1747389"/>
                  <a:gd name="connsiteY124" fmla="*/ 1067836 h 1333215"/>
                  <a:gd name="connsiteX125" fmla="*/ 1349343 w 1747389"/>
                  <a:gd name="connsiteY125" fmla="*/ 1048880 h 1333215"/>
                  <a:gd name="connsiteX126" fmla="*/ 1374616 w 1747389"/>
                  <a:gd name="connsiteY126" fmla="*/ 1017287 h 1333215"/>
                  <a:gd name="connsiteX127" fmla="*/ 1393570 w 1747389"/>
                  <a:gd name="connsiteY127" fmla="*/ 960420 h 1333215"/>
                  <a:gd name="connsiteX128" fmla="*/ 1399888 w 1747389"/>
                  <a:gd name="connsiteY128" fmla="*/ 941465 h 1333215"/>
                  <a:gd name="connsiteX129" fmla="*/ 1418843 w 1747389"/>
                  <a:gd name="connsiteY129" fmla="*/ 935146 h 1333215"/>
                  <a:gd name="connsiteX130" fmla="*/ 1437798 w 1747389"/>
                  <a:gd name="connsiteY130" fmla="*/ 922509 h 1333215"/>
                  <a:gd name="connsiteX131" fmla="*/ 1557843 w 1747389"/>
                  <a:gd name="connsiteY131" fmla="*/ 916191 h 1333215"/>
                  <a:gd name="connsiteX132" fmla="*/ 1595752 w 1747389"/>
                  <a:gd name="connsiteY132" fmla="*/ 897235 h 1333215"/>
                  <a:gd name="connsiteX133" fmla="*/ 1608389 w 1747389"/>
                  <a:gd name="connsiteY133" fmla="*/ 884598 h 1333215"/>
                  <a:gd name="connsiteX134" fmla="*/ 1658934 w 1747389"/>
                  <a:gd name="connsiteY134" fmla="*/ 846686 h 1333215"/>
                  <a:gd name="connsiteX135" fmla="*/ 1677889 w 1747389"/>
                  <a:gd name="connsiteY135" fmla="*/ 789819 h 1333215"/>
                  <a:gd name="connsiteX136" fmla="*/ 1684207 w 1747389"/>
                  <a:gd name="connsiteY136" fmla="*/ 770864 h 1333215"/>
                  <a:gd name="connsiteX137" fmla="*/ 1684207 w 1747389"/>
                  <a:gd name="connsiteY137" fmla="*/ 676086 h 1333215"/>
                  <a:gd name="connsiteX138" fmla="*/ 1709480 w 1747389"/>
                  <a:gd name="connsiteY138" fmla="*/ 650811 h 1333215"/>
                  <a:gd name="connsiteX139" fmla="*/ 1734752 w 1747389"/>
                  <a:gd name="connsiteY139" fmla="*/ 612900 h 1333215"/>
                  <a:gd name="connsiteX140" fmla="*/ 1747389 w 1747389"/>
                  <a:gd name="connsiteY140" fmla="*/ 593944 h 1333215"/>
                  <a:gd name="connsiteX141" fmla="*/ 1741071 w 1747389"/>
                  <a:gd name="connsiteY141" fmla="*/ 435981 h 1333215"/>
                  <a:gd name="connsiteX142" fmla="*/ 1734752 w 1747389"/>
                  <a:gd name="connsiteY142" fmla="*/ 417025 h 1333215"/>
                  <a:gd name="connsiteX143" fmla="*/ 1728434 w 1747389"/>
                  <a:gd name="connsiteY143" fmla="*/ 379114 h 1333215"/>
                  <a:gd name="connsiteX144" fmla="*/ 1722116 w 1747389"/>
                  <a:gd name="connsiteY144" fmla="*/ 347521 h 1333215"/>
                  <a:gd name="connsiteX145" fmla="*/ 1709480 w 1747389"/>
                  <a:gd name="connsiteY145" fmla="*/ 145327 h 1333215"/>
                  <a:gd name="connsiteX146" fmla="*/ 1703161 w 1747389"/>
                  <a:gd name="connsiteY146" fmla="*/ 139008 h 1333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</a:cxnLst>
                <a:rect l="l" t="t" r="r" b="b"/>
                <a:pathLst>
                  <a:path w="1747389" h="1333215">
                    <a:moveTo>
                      <a:pt x="1703161" y="139008"/>
                    </a:moveTo>
                    <a:lnTo>
                      <a:pt x="1703161" y="139008"/>
                    </a:lnTo>
                    <a:cubicBezTo>
                      <a:pt x="1663146" y="141114"/>
                      <a:pt x="1623186" y="145327"/>
                      <a:pt x="1583116" y="145327"/>
                    </a:cubicBezTo>
                    <a:cubicBezTo>
                      <a:pt x="1493042" y="145327"/>
                      <a:pt x="1454117" y="151795"/>
                      <a:pt x="1387252" y="132690"/>
                    </a:cubicBezTo>
                    <a:cubicBezTo>
                      <a:pt x="1380848" y="130860"/>
                      <a:pt x="1374615" y="128477"/>
                      <a:pt x="1368297" y="126371"/>
                    </a:cubicBezTo>
                    <a:cubicBezTo>
                      <a:pt x="1361624" y="106352"/>
                      <a:pt x="1363339" y="105957"/>
                      <a:pt x="1349343" y="88460"/>
                    </a:cubicBezTo>
                    <a:cubicBezTo>
                      <a:pt x="1345622" y="83808"/>
                      <a:pt x="1342034" y="78487"/>
                      <a:pt x="1336706" y="75823"/>
                    </a:cubicBezTo>
                    <a:cubicBezTo>
                      <a:pt x="1324792" y="69866"/>
                      <a:pt x="1298797" y="63186"/>
                      <a:pt x="1298797" y="63186"/>
                    </a:cubicBezTo>
                    <a:cubicBezTo>
                      <a:pt x="1290373" y="65292"/>
                      <a:pt x="1281874" y="67118"/>
                      <a:pt x="1273525" y="69504"/>
                    </a:cubicBezTo>
                    <a:cubicBezTo>
                      <a:pt x="1267121" y="71334"/>
                      <a:pt x="1260995" y="74070"/>
                      <a:pt x="1254570" y="75823"/>
                    </a:cubicBezTo>
                    <a:cubicBezTo>
                      <a:pt x="1176186" y="97202"/>
                      <a:pt x="1228699" y="80234"/>
                      <a:pt x="1185070" y="94779"/>
                    </a:cubicBezTo>
                    <a:cubicBezTo>
                      <a:pt x="1176646" y="92673"/>
                      <a:pt x="1167564" y="92344"/>
                      <a:pt x="1159797" y="88460"/>
                    </a:cubicBezTo>
                    <a:cubicBezTo>
                      <a:pt x="1146213" y="81668"/>
                      <a:pt x="1121888" y="63186"/>
                      <a:pt x="1121888" y="63186"/>
                    </a:cubicBezTo>
                    <a:cubicBezTo>
                      <a:pt x="1117676" y="56867"/>
                      <a:pt x="1112648" y="51022"/>
                      <a:pt x="1109252" y="44230"/>
                    </a:cubicBezTo>
                    <a:cubicBezTo>
                      <a:pt x="1102048" y="29821"/>
                      <a:pt x="1106749" y="20864"/>
                      <a:pt x="1090297" y="12637"/>
                    </a:cubicBezTo>
                    <a:cubicBezTo>
                      <a:pt x="1078384" y="6680"/>
                      <a:pt x="1052388" y="0"/>
                      <a:pt x="1052388" y="0"/>
                    </a:cubicBezTo>
                    <a:cubicBezTo>
                      <a:pt x="1041858" y="2106"/>
                      <a:pt x="1030573" y="1875"/>
                      <a:pt x="1020797" y="6319"/>
                    </a:cubicBezTo>
                    <a:cubicBezTo>
                      <a:pt x="1006971" y="12604"/>
                      <a:pt x="982888" y="31593"/>
                      <a:pt x="982888" y="31593"/>
                    </a:cubicBezTo>
                    <a:cubicBezTo>
                      <a:pt x="975108" y="54937"/>
                      <a:pt x="968368" y="65737"/>
                      <a:pt x="982888" y="94779"/>
                    </a:cubicBezTo>
                    <a:cubicBezTo>
                      <a:pt x="985866" y="100736"/>
                      <a:pt x="995524" y="98991"/>
                      <a:pt x="1001842" y="101097"/>
                    </a:cubicBezTo>
                    <a:cubicBezTo>
                      <a:pt x="995959" y="130514"/>
                      <a:pt x="1003099" y="133536"/>
                      <a:pt x="976570" y="145327"/>
                    </a:cubicBezTo>
                    <a:cubicBezTo>
                      <a:pt x="964398" y="150737"/>
                      <a:pt x="938661" y="157964"/>
                      <a:pt x="938661" y="157964"/>
                    </a:cubicBezTo>
                    <a:cubicBezTo>
                      <a:pt x="930237" y="155858"/>
                      <a:pt x="919039" y="158239"/>
                      <a:pt x="913388" y="151646"/>
                    </a:cubicBezTo>
                    <a:cubicBezTo>
                      <a:pt x="904719" y="141532"/>
                      <a:pt x="900751" y="113734"/>
                      <a:pt x="900751" y="113734"/>
                    </a:cubicBezTo>
                    <a:cubicBezTo>
                      <a:pt x="881797" y="117946"/>
                      <a:pt x="862446" y="120661"/>
                      <a:pt x="843888" y="126371"/>
                    </a:cubicBezTo>
                    <a:cubicBezTo>
                      <a:pt x="834886" y="129141"/>
                      <a:pt x="827550" y="136029"/>
                      <a:pt x="818615" y="139008"/>
                    </a:cubicBezTo>
                    <a:cubicBezTo>
                      <a:pt x="808427" y="142404"/>
                      <a:pt x="797442" y="142722"/>
                      <a:pt x="787024" y="145327"/>
                    </a:cubicBezTo>
                    <a:cubicBezTo>
                      <a:pt x="780563" y="146943"/>
                      <a:pt x="774387" y="149540"/>
                      <a:pt x="768069" y="151646"/>
                    </a:cubicBezTo>
                    <a:cubicBezTo>
                      <a:pt x="765963" y="117947"/>
                      <a:pt x="776029" y="81146"/>
                      <a:pt x="761751" y="50549"/>
                    </a:cubicBezTo>
                    <a:cubicBezTo>
                      <a:pt x="756334" y="38940"/>
                      <a:pt x="736112" y="53186"/>
                      <a:pt x="723842" y="56867"/>
                    </a:cubicBezTo>
                    <a:cubicBezTo>
                      <a:pt x="714820" y="59574"/>
                      <a:pt x="707226" y="65794"/>
                      <a:pt x="698569" y="69504"/>
                    </a:cubicBezTo>
                    <a:cubicBezTo>
                      <a:pt x="681567" y="76791"/>
                      <a:pt x="666571" y="78432"/>
                      <a:pt x="648024" y="82142"/>
                    </a:cubicBezTo>
                    <a:cubicBezTo>
                      <a:pt x="640438" y="89728"/>
                      <a:pt x="625408" y="103106"/>
                      <a:pt x="622751" y="113734"/>
                    </a:cubicBezTo>
                    <a:cubicBezTo>
                      <a:pt x="616881" y="137215"/>
                      <a:pt x="628053" y="190167"/>
                      <a:pt x="597478" y="208513"/>
                    </a:cubicBezTo>
                    <a:cubicBezTo>
                      <a:pt x="591767" y="211940"/>
                      <a:pt x="584842" y="212725"/>
                      <a:pt x="578524" y="214831"/>
                    </a:cubicBezTo>
                    <a:cubicBezTo>
                      <a:pt x="547917" y="245438"/>
                      <a:pt x="557278" y="242443"/>
                      <a:pt x="477433" y="221150"/>
                    </a:cubicBezTo>
                    <a:cubicBezTo>
                      <a:pt x="470998" y="219434"/>
                      <a:pt x="474542" y="207905"/>
                      <a:pt x="471115" y="202194"/>
                    </a:cubicBezTo>
                    <a:cubicBezTo>
                      <a:pt x="462443" y="187740"/>
                      <a:pt x="454432" y="188208"/>
                      <a:pt x="439524" y="183238"/>
                    </a:cubicBezTo>
                    <a:cubicBezTo>
                      <a:pt x="437418" y="189557"/>
                      <a:pt x="433205" y="195534"/>
                      <a:pt x="433205" y="202194"/>
                    </a:cubicBezTo>
                    <a:cubicBezTo>
                      <a:pt x="433205" y="224242"/>
                      <a:pt x="443924" y="222143"/>
                      <a:pt x="458478" y="233787"/>
                    </a:cubicBezTo>
                    <a:cubicBezTo>
                      <a:pt x="463130" y="237509"/>
                      <a:pt x="466903" y="242212"/>
                      <a:pt x="471115" y="246424"/>
                    </a:cubicBezTo>
                    <a:cubicBezTo>
                      <a:pt x="466876" y="343917"/>
                      <a:pt x="507681" y="424556"/>
                      <a:pt x="439524" y="379114"/>
                    </a:cubicBezTo>
                    <a:cubicBezTo>
                      <a:pt x="434567" y="375809"/>
                      <a:pt x="431099" y="370689"/>
                      <a:pt x="426887" y="366476"/>
                    </a:cubicBezTo>
                    <a:cubicBezTo>
                      <a:pt x="424781" y="360158"/>
                      <a:pt x="422399" y="353925"/>
                      <a:pt x="420569" y="347521"/>
                    </a:cubicBezTo>
                    <a:cubicBezTo>
                      <a:pt x="418183" y="339171"/>
                      <a:pt x="419676" y="329028"/>
                      <a:pt x="414251" y="322247"/>
                    </a:cubicBezTo>
                    <a:cubicBezTo>
                      <a:pt x="410091" y="317046"/>
                      <a:pt x="401614" y="318034"/>
                      <a:pt x="395296" y="315928"/>
                    </a:cubicBezTo>
                    <a:cubicBezTo>
                      <a:pt x="391084" y="309609"/>
                      <a:pt x="387404" y="302902"/>
                      <a:pt x="382660" y="296972"/>
                    </a:cubicBezTo>
                    <a:cubicBezTo>
                      <a:pt x="378939" y="292320"/>
                      <a:pt x="373088" y="289443"/>
                      <a:pt x="370023" y="284335"/>
                    </a:cubicBezTo>
                    <a:cubicBezTo>
                      <a:pt x="355698" y="260460"/>
                      <a:pt x="375638" y="266471"/>
                      <a:pt x="344751" y="252742"/>
                    </a:cubicBezTo>
                    <a:cubicBezTo>
                      <a:pt x="332579" y="247332"/>
                      <a:pt x="306842" y="240105"/>
                      <a:pt x="306842" y="240105"/>
                    </a:cubicBezTo>
                    <a:cubicBezTo>
                      <a:pt x="298667" y="231930"/>
                      <a:pt x="289604" y="219099"/>
                      <a:pt x="275251" y="221150"/>
                    </a:cubicBezTo>
                    <a:cubicBezTo>
                      <a:pt x="265927" y="222482"/>
                      <a:pt x="258402" y="229575"/>
                      <a:pt x="249978" y="233787"/>
                    </a:cubicBezTo>
                    <a:cubicBezTo>
                      <a:pt x="245766" y="240105"/>
                      <a:pt x="243659" y="248530"/>
                      <a:pt x="237341" y="252742"/>
                    </a:cubicBezTo>
                    <a:cubicBezTo>
                      <a:pt x="230116" y="257559"/>
                      <a:pt x="217720" y="252468"/>
                      <a:pt x="212069" y="259061"/>
                    </a:cubicBezTo>
                    <a:cubicBezTo>
                      <a:pt x="203400" y="269175"/>
                      <a:pt x="203644" y="284335"/>
                      <a:pt x="199432" y="296972"/>
                    </a:cubicBezTo>
                    <a:cubicBezTo>
                      <a:pt x="197326" y="303291"/>
                      <a:pt x="196808" y="310386"/>
                      <a:pt x="193114" y="315928"/>
                    </a:cubicBezTo>
                    <a:lnTo>
                      <a:pt x="167841" y="353839"/>
                    </a:lnTo>
                    <a:cubicBezTo>
                      <a:pt x="163629" y="366476"/>
                      <a:pt x="151974" y="378828"/>
                      <a:pt x="155205" y="391751"/>
                    </a:cubicBezTo>
                    <a:cubicBezTo>
                      <a:pt x="157311" y="400176"/>
                      <a:pt x="157640" y="409258"/>
                      <a:pt x="161523" y="417025"/>
                    </a:cubicBezTo>
                    <a:cubicBezTo>
                      <a:pt x="164187" y="422353"/>
                      <a:pt x="170439" y="425010"/>
                      <a:pt x="174160" y="429662"/>
                    </a:cubicBezTo>
                    <a:cubicBezTo>
                      <a:pt x="178904" y="435592"/>
                      <a:pt x="182584" y="442299"/>
                      <a:pt x="186796" y="448618"/>
                    </a:cubicBezTo>
                    <a:cubicBezTo>
                      <a:pt x="182943" y="464031"/>
                      <a:pt x="183936" y="478481"/>
                      <a:pt x="167841" y="486529"/>
                    </a:cubicBezTo>
                    <a:cubicBezTo>
                      <a:pt x="155927" y="492486"/>
                      <a:pt x="142568" y="494954"/>
                      <a:pt x="129932" y="499166"/>
                    </a:cubicBezTo>
                    <a:lnTo>
                      <a:pt x="110978" y="505485"/>
                    </a:lnTo>
                    <a:cubicBezTo>
                      <a:pt x="98342" y="503379"/>
                      <a:pt x="85064" y="503664"/>
                      <a:pt x="73069" y="499166"/>
                    </a:cubicBezTo>
                    <a:cubicBezTo>
                      <a:pt x="67491" y="497074"/>
                      <a:pt x="64153" y="491181"/>
                      <a:pt x="60432" y="486529"/>
                    </a:cubicBezTo>
                    <a:cubicBezTo>
                      <a:pt x="28550" y="446675"/>
                      <a:pt x="65671" y="485448"/>
                      <a:pt x="35159" y="454936"/>
                    </a:cubicBezTo>
                    <a:cubicBezTo>
                      <a:pt x="-21693" y="469151"/>
                      <a:pt x="4772" y="453732"/>
                      <a:pt x="16205" y="562352"/>
                    </a:cubicBezTo>
                    <a:cubicBezTo>
                      <a:pt x="16902" y="568975"/>
                      <a:pt x="17104" y="577436"/>
                      <a:pt x="22523" y="581307"/>
                    </a:cubicBezTo>
                    <a:cubicBezTo>
                      <a:pt x="33362" y="589049"/>
                      <a:pt x="47796" y="589732"/>
                      <a:pt x="60432" y="593944"/>
                    </a:cubicBezTo>
                    <a:lnTo>
                      <a:pt x="79387" y="600263"/>
                    </a:lnTo>
                    <a:lnTo>
                      <a:pt x="98341" y="606581"/>
                    </a:lnTo>
                    <a:cubicBezTo>
                      <a:pt x="146580" y="678941"/>
                      <a:pt x="73130" y="561612"/>
                      <a:pt x="117296" y="789819"/>
                    </a:cubicBezTo>
                    <a:cubicBezTo>
                      <a:pt x="120126" y="804440"/>
                      <a:pt x="134759" y="816702"/>
                      <a:pt x="148887" y="821412"/>
                    </a:cubicBezTo>
                    <a:cubicBezTo>
                      <a:pt x="212846" y="842733"/>
                      <a:pt x="173515" y="833027"/>
                      <a:pt x="268932" y="840368"/>
                    </a:cubicBezTo>
                    <a:cubicBezTo>
                      <a:pt x="281569" y="842474"/>
                      <a:pt x="294160" y="844874"/>
                      <a:pt x="306842" y="846686"/>
                    </a:cubicBezTo>
                    <a:cubicBezTo>
                      <a:pt x="323651" y="849087"/>
                      <a:pt x="340784" y="849447"/>
                      <a:pt x="357387" y="853005"/>
                    </a:cubicBezTo>
                    <a:cubicBezTo>
                      <a:pt x="370411" y="855796"/>
                      <a:pt x="395296" y="865642"/>
                      <a:pt x="395296" y="865642"/>
                    </a:cubicBezTo>
                    <a:cubicBezTo>
                      <a:pt x="401614" y="869854"/>
                      <a:pt x="407271" y="875288"/>
                      <a:pt x="414251" y="878279"/>
                    </a:cubicBezTo>
                    <a:cubicBezTo>
                      <a:pt x="422232" y="881700"/>
                      <a:pt x="431174" y="882212"/>
                      <a:pt x="439524" y="884598"/>
                    </a:cubicBezTo>
                    <a:cubicBezTo>
                      <a:pt x="490571" y="899184"/>
                      <a:pt x="416832" y="887130"/>
                      <a:pt x="527978" y="897235"/>
                    </a:cubicBezTo>
                    <a:cubicBezTo>
                      <a:pt x="555357" y="895129"/>
                      <a:pt x="582867" y="894322"/>
                      <a:pt x="610115" y="890916"/>
                    </a:cubicBezTo>
                    <a:cubicBezTo>
                      <a:pt x="616723" y="890090"/>
                      <a:pt x="622409" y="884598"/>
                      <a:pt x="629069" y="884598"/>
                    </a:cubicBezTo>
                    <a:cubicBezTo>
                      <a:pt x="641880" y="884598"/>
                      <a:pt x="654342" y="888810"/>
                      <a:pt x="666978" y="890916"/>
                    </a:cubicBezTo>
                    <a:cubicBezTo>
                      <a:pt x="671190" y="895128"/>
                      <a:pt x="676550" y="898445"/>
                      <a:pt x="679615" y="903553"/>
                    </a:cubicBezTo>
                    <a:cubicBezTo>
                      <a:pt x="683042" y="909264"/>
                      <a:pt x="684103" y="916105"/>
                      <a:pt x="685933" y="922509"/>
                    </a:cubicBezTo>
                    <a:cubicBezTo>
                      <a:pt x="688318" y="930859"/>
                      <a:pt x="689866" y="939433"/>
                      <a:pt x="692251" y="947783"/>
                    </a:cubicBezTo>
                    <a:cubicBezTo>
                      <a:pt x="694081" y="954187"/>
                      <a:pt x="696817" y="960313"/>
                      <a:pt x="698569" y="966739"/>
                    </a:cubicBezTo>
                    <a:cubicBezTo>
                      <a:pt x="703139" y="983495"/>
                      <a:pt x="711206" y="1017287"/>
                      <a:pt x="711206" y="1017287"/>
                    </a:cubicBezTo>
                    <a:cubicBezTo>
                      <a:pt x="709100" y="1059411"/>
                      <a:pt x="708251" y="1101616"/>
                      <a:pt x="704888" y="1143658"/>
                    </a:cubicBezTo>
                    <a:cubicBezTo>
                      <a:pt x="704032" y="1154363"/>
                      <a:pt x="702340" y="1165195"/>
                      <a:pt x="698569" y="1175251"/>
                    </a:cubicBezTo>
                    <a:cubicBezTo>
                      <a:pt x="695903" y="1182361"/>
                      <a:pt x="689329" y="1187415"/>
                      <a:pt x="685933" y="1194207"/>
                    </a:cubicBezTo>
                    <a:cubicBezTo>
                      <a:pt x="682955" y="1200164"/>
                      <a:pt x="681721" y="1206844"/>
                      <a:pt x="679615" y="1213163"/>
                    </a:cubicBezTo>
                    <a:cubicBezTo>
                      <a:pt x="681721" y="1238437"/>
                      <a:pt x="682581" y="1263846"/>
                      <a:pt x="685933" y="1288985"/>
                    </a:cubicBezTo>
                    <a:cubicBezTo>
                      <a:pt x="686813" y="1295587"/>
                      <a:pt x="688824" y="1302230"/>
                      <a:pt x="692251" y="1307941"/>
                    </a:cubicBezTo>
                    <a:cubicBezTo>
                      <a:pt x="695316" y="1313049"/>
                      <a:pt x="699780" y="1317513"/>
                      <a:pt x="704888" y="1320578"/>
                    </a:cubicBezTo>
                    <a:cubicBezTo>
                      <a:pt x="710599" y="1324005"/>
                      <a:pt x="717290" y="1325706"/>
                      <a:pt x="723842" y="1326897"/>
                    </a:cubicBezTo>
                    <a:cubicBezTo>
                      <a:pt x="740548" y="1329935"/>
                      <a:pt x="757539" y="1331109"/>
                      <a:pt x="774388" y="1333215"/>
                    </a:cubicBezTo>
                    <a:cubicBezTo>
                      <a:pt x="799661" y="1329003"/>
                      <a:pt x="825082" y="1325603"/>
                      <a:pt x="850206" y="1320578"/>
                    </a:cubicBezTo>
                    <a:cubicBezTo>
                      <a:pt x="856737" y="1319272"/>
                      <a:pt x="863960" y="1318420"/>
                      <a:pt x="869160" y="1314259"/>
                    </a:cubicBezTo>
                    <a:cubicBezTo>
                      <a:pt x="875090" y="1309515"/>
                      <a:pt x="876936" y="1301138"/>
                      <a:pt x="881797" y="1295304"/>
                    </a:cubicBezTo>
                    <a:cubicBezTo>
                      <a:pt x="887517" y="1288439"/>
                      <a:pt x="893698" y="1281834"/>
                      <a:pt x="900751" y="1276348"/>
                    </a:cubicBezTo>
                    <a:cubicBezTo>
                      <a:pt x="968767" y="1223444"/>
                      <a:pt x="914584" y="1275154"/>
                      <a:pt x="957615" y="1232118"/>
                    </a:cubicBezTo>
                    <a:cubicBezTo>
                      <a:pt x="955509" y="1202631"/>
                      <a:pt x="954751" y="1173017"/>
                      <a:pt x="951297" y="1143658"/>
                    </a:cubicBezTo>
                    <a:cubicBezTo>
                      <a:pt x="950519" y="1137044"/>
                      <a:pt x="946809" y="1131107"/>
                      <a:pt x="944979" y="1124703"/>
                    </a:cubicBezTo>
                    <a:cubicBezTo>
                      <a:pt x="942593" y="1116353"/>
                      <a:pt x="941047" y="1107779"/>
                      <a:pt x="938661" y="1099429"/>
                    </a:cubicBezTo>
                    <a:cubicBezTo>
                      <a:pt x="936831" y="1093025"/>
                      <a:pt x="933957" y="1086935"/>
                      <a:pt x="932342" y="1080473"/>
                    </a:cubicBezTo>
                    <a:cubicBezTo>
                      <a:pt x="914476" y="1009009"/>
                      <a:pt x="940503" y="1092321"/>
                      <a:pt x="913388" y="1010969"/>
                    </a:cubicBezTo>
                    <a:lnTo>
                      <a:pt x="907070" y="992013"/>
                    </a:lnTo>
                    <a:cubicBezTo>
                      <a:pt x="912507" y="937643"/>
                      <a:pt x="900084" y="927167"/>
                      <a:pt x="944979" y="897235"/>
                    </a:cubicBezTo>
                    <a:cubicBezTo>
                      <a:pt x="951297" y="893023"/>
                      <a:pt x="956994" y="887682"/>
                      <a:pt x="963933" y="884598"/>
                    </a:cubicBezTo>
                    <a:cubicBezTo>
                      <a:pt x="976105" y="879188"/>
                      <a:pt x="1001842" y="871961"/>
                      <a:pt x="1001842" y="871961"/>
                    </a:cubicBezTo>
                    <a:cubicBezTo>
                      <a:pt x="1037853" y="835947"/>
                      <a:pt x="1017203" y="853294"/>
                      <a:pt x="1065024" y="821412"/>
                    </a:cubicBezTo>
                    <a:lnTo>
                      <a:pt x="1083979" y="808775"/>
                    </a:lnTo>
                    <a:cubicBezTo>
                      <a:pt x="1098721" y="810881"/>
                      <a:pt x="1114078" y="810384"/>
                      <a:pt x="1128206" y="815094"/>
                    </a:cubicBezTo>
                    <a:cubicBezTo>
                      <a:pt x="1135924" y="817667"/>
                      <a:pt x="1150654" y="842448"/>
                      <a:pt x="1153479" y="846686"/>
                    </a:cubicBezTo>
                    <a:cubicBezTo>
                      <a:pt x="1166629" y="899291"/>
                      <a:pt x="1150616" y="847279"/>
                      <a:pt x="1172434" y="890916"/>
                    </a:cubicBezTo>
                    <a:cubicBezTo>
                      <a:pt x="1175413" y="896873"/>
                      <a:pt x="1175774" y="903915"/>
                      <a:pt x="1178752" y="909872"/>
                    </a:cubicBezTo>
                    <a:cubicBezTo>
                      <a:pt x="1187101" y="926573"/>
                      <a:pt x="1210624" y="952183"/>
                      <a:pt x="1222979" y="960420"/>
                    </a:cubicBezTo>
                    <a:cubicBezTo>
                      <a:pt x="1240299" y="971968"/>
                      <a:pt x="1260169" y="981637"/>
                      <a:pt x="1273525" y="998332"/>
                    </a:cubicBezTo>
                    <a:cubicBezTo>
                      <a:pt x="1278269" y="1004262"/>
                      <a:pt x="1281949" y="1010969"/>
                      <a:pt x="1286161" y="1017287"/>
                    </a:cubicBezTo>
                    <a:lnTo>
                      <a:pt x="1298797" y="1055199"/>
                    </a:lnTo>
                    <a:cubicBezTo>
                      <a:pt x="1300903" y="1061517"/>
                      <a:pt x="1298798" y="1072048"/>
                      <a:pt x="1305116" y="1074154"/>
                    </a:cubicBezTo>
                    <a:lnTo>
                      <a:pt x="1324070" y="1080473"/>
                    </a:lnTo>
                    <a:cubicBezTo>
                      <a:pt x="1330388" y="1076261"/>
                      <a:pt x="1338281" y="1073766"/>
                      <a:pt x="1343025" y="1067836"/>
                    </a:cubicBezTo>
                    <a:cubicBezTo>
                      <a:pt x="1347186" y="1062635"/>
                      <a:pt x="1346365" y="1054837"/>
                      <a:pt x="1349343" y="1048880"/>
                    </a:cubicBezTo>
                    <a:cubicBezTo>
                      <a:pt x="1357313" y="1032940"/>
                      <a:pt x="1362863" y="1029041"/>
                      <a:pt x="1374616" y="1017287"/>
                    </a:cubicBezTo>
                    <a:lnTo>
                      <a:pt x="1393570" y="960420"/>
                    </a:lnTo>
                    <a:cubicBezTo>
                      <a:pt x="1395676" y="954102"/>
                      <a:pt x="1393570" y="943571"/>
                      <a:pt x="1399888" y="941465"/>
                    </a:cubicBezTo>
                    <a:cubicBezTo>
                      <a:pt x="1406206" y="939359"/>
                      <a:pt x="1412886" y="938125"/>
                      <a:pt x="1418843" y="935146"/>
                    </a:cubicBezTo>
                    <a:cubicBezTo>
                      <a:pt x="1425635" y="931750"/>
                      <a:pt x="1430274" y="923535"/>
                      <a:pt x="1437798" y="922509"/>
                    </a:cubicBezTo>
                    <a:cubicBezTo>
                      <a:pt x="1477501" y="917095"/>
                      <a:pt x="1517828" y="918297"/>
                      <a:pt x="1557843" y="916191"/>
                    </a:cubicBezTo>
                    <a:cubicBezTo>
                      <a:pt x="1577864" y="909517"/>
                      <a:pt x="1578254" y="911234"/>
                      <a:pt x="1595752" y="897235"/>
                    </a:cubicBezTo>
                    <a:cubicBezTo>
                      <a:pt x="1600404" y="893513"/>
                      <a:pt x="1603623" y="888172"/>
                      <a:pt x="1608389" y="884598"/>
                    </a:cubicBezTo>
                    <a:cubicBezTo>
                      <a:pt x="1665535" y="841737"/>
                      <a:pt x="1629958" y="875666"/>
                      <a:pt x="1658934" y="846686"/>
                    </a:cubicBezTo>
                    <a:lnTo>
                      <a:pt x="1677889" y="789819"/>
                    </a:lnTo>
                    <a:lnTo>
                      <a:pt x="1684207" y="770864"/>
                    </a:lnTo>
                    <a:cubicBezTo>
                      <a:pt x="1680720" y="742968"/>
                      <a:pt x="1671385" y="704297"/>
                      <a:pt x="1684207" y="676086"/>
                    </a:cubicBezTo>
                    <a:cubicBezTo>
                      <a:pt x="1689137" y="665240"/>
                      <a:pt x="1702872" y="660725"/>
                      <a:pt x="1709480" y="650811"/>
                    </a:cubicBezTo>
                    <a:lnTo>
                      <a:pt x="1734752" y="612900"/>
                    </a:lnTo>
                    <a:lnTo>
                      <a:pt x="1747389" y="593944"/>
                    </a:lnTo>
                    <a:cubicBezTo>
                      <a:pt x="1745283" y="541290"/>
                      <a:pt x="1744825" y="488544"/>
                      <a:pt x="1741071" y="435981"/>
                    </a:cubicBezTo>
                    <a:cubicBezTo>
                      <a:pt x="1740596" y="429337"/>
                      <a:pt x="1736197" y="423527"/>
                      <a:pt x="1734752" y="417025"/>
                    </a:cubicBezTo>
                    <a:cubicBezTo>
                      <a:pt x="1731973" y="404519"/>
                      <a:pt x="1730726" y="391719"/>
                      <a:pt x="1728434" y="379114"/>
                    </a:cubicBezTo>
                    <a:cubicBezTo>
                      <a:pt x="1726513" y="368548"/>
                      <a:pt x="1724222" y="358052"/>
                      <a:pt x="1722116" y="347521"/>
                    </a:cubicBezTo>
                    <a:cubicBezTo>
                      <a:pt x="1721097" y="318977"/>
                      <a:pt x="1729284" y="204739"/>
                      <a:pt x="1709480" y="145327"/>
                    </a:cubicBezTo>
                    <a:cubicBezTo>
                      <a:pt x="1707991" y="140859"/>
                      <a:pt x="1704214" y="140061"/>
                      <a:pt x="1703161" y="13900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 cmpd="sng">
                <a:solidFill>
                  <a:srgbClr val="0000FF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2400">
                  <a:solidFill>
                    <a:srgbClr val="000000"/>
                  </a:solidFill>
                  <a:latin typeface="Arial" pitchFamily="31" charset="0"/>
                  <a:ea typeface="ＭＳ Ｐゴシック" pitchFamily="31" charset="-128"/>
                  <a:cs typeface="ＭＳ Ｐゴシック" pitchFamily="31" charset="-128"/>
                </a:endParaRPr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5859713" y="4083006"/>
                <a:ext cx="1747389" cy="1333215"/>
              </a:xfrm>
              <a:custGeom>
                <a:avLst/>
                <a:gdLst>
                  <a:gd name="connsiteX0" fmla="*/ 1703161 w 1747389"/>
                  <a:gd name="connsiteY0" fmla="*/ 139008 h 1333215"/>
                  <a:gd name="connsiteX1" fmla="*/ 1703161 w 1747389"/>
                  <a:gd name="connsiteY1" fmla="*/ 139008 h 1333215"/>
                  <a:gd name="connsiteX2" fmla="*/ 1583116 w 1747389"/>
                  <a:gd name="connsiteY2" fmla="*/ 145327 h 1333215"/>
                  <a:gd name="connsiteX3" fmla="*/ 1387252 w 1747389"/>
                  <a:gd name="connsiteY3" fmla="*/ 132690 h 1333215"/>
                  <a:gd name="connsiteX4" fmla="*/ 1368297 w 1747389"/>
                  <a:gd name="connsiteY4" fmla="*/ 126371 h 1333215"/>
                  <a:gd name="connsiteX5" fmla="*/ 1349343 w 1747389"/>
                  <a:gd name="connsiteY5" fmla="*/ 88460 h 1333215"/>
                  <a:gd name="connsiteX6" fmla="*/ 1336706 w 1747389"/>
                  <a:gd name="connsiteY6" fmla="*/ 75823 h 1333215"/>
                  <a:gd name="connsiteX7" fmla="*/ 1298797 w 1747389"/>
                  <a:gd name="connsiteY7" fmla="*/ 63186 h 1333215"/>
                  <a:gd name="connsiteX8" fmla="*/ 1273525 w 1747389"/>
                  <a:gd name="connsiteY8" fmla="*/ 69504 h 1333215"/>
                  <a:gd name="connsiteX9" fmla="*/ 1254570 w 1747389"/>
                  <a:gd name="connsiteY9" fmla="*/ 75823 h 1333215"/>
                  <a:gd name="connsiteX10" fmla="*/ 1185070 w 1747389"/>
                  <a:gd name="connsiteY10" fmla="*/ 94779 h 1333215"/>
                  <a:gd name="connsiteX11" fmla="*/ 1159797 w 1747389"/>
                  <a:gd name="connsiteY11" fmla="*/ 88460 h 1333215"/>
                  <a:gd name="connsiteX12" fmla="*/ 1121888 w 1747389"/>
                  <a:gd name="connsiteY12" fmla="*/ 63186 h 1333215"/>
                  <a:gd name="connsiteX13" fmla="*/ 1109252 w 1747389"/>
                  <a:gd name="connsiteY13" fmla="*/ 44230 h 1333215"/>
                  <a:gd name="connsiteX14" fmla="*/ 1090297 w 1747389"/>
                  <a:gd name="connsiteY14" fmla="*/ 12637 h 1333215"/>
                  <a:gd name="connsiteX15" fmla="*/ 1052388 w 1747389"/>
                  <a:gd name="connsiteY15" fmla="*/ 0 h 1333215"/>
                  <a:gd name="connsiteX16" fmla="*/ 1020797 w 1747389"/>
                  <a:gd name="connsiteY16" fmla="*/ 6319 h 1333215"/>
                  <a:gd name="connsiteX17" fmla="*/ 982888 w 1747389"/>
                  <a:gd name="connsiteY17" fmla="*/ 31593 h 1333215"/>
                  <a:gd name="connsiteX18" fmla="*/ 982888 w 1747389"/>
                  <a:gd name="connsiteY18" fmla="*/ 94779 h 1333215"/>
                  <a:gd name="connsiteX19" fmla="*/ 1001842 w 1747389"/>
                  <a:gd name="connsiteY19" fmla="*/ 101097 h 1333215"/>
                  <a:gd name="connsiteX20" fmla="*/ 976570 w 1747389"/>
                  <a:gd name="connsiteY20" fmla="*/ 145327 h 1333215"/>
                  <a:gd name="connsiteX21" fmla="*/ 938661 w 1747389"/>
                  <a:gd name="connsiteY21" fmla="*/ 157964 h 1333215"/>
                  <a:gd name="connsiteX22" fmla="*/ 913388 w 1747389"/>
                  <a:gd name="connsiteY22" fmla="*/ 151646 h 1333215"/>
                  <a:gd name="connsiteX23" fmla="*/ 900751 w 1747389"/>
                  <a:gd name="connsiteY23" fmla="*/ 113734 h 1333215"/>
                  <a:gd name="connsiteX24" fmla="*/ 843888 w 1747389"/>
                  <a:gd name="connsiteY24" fmla="*/ 126371 h 1333215"/>
                  <a:gd name="connsiteX25" fmla="*/ 818615 w 1747389"/>
                  <a:gd name="connsiteY25" fmla="*/ 139008 h 1333215"/>
                  <a:gd name="connsiteX26" fmla="*/ 787024 w 1747389"/>
                  <a:gd name="connsiteY26" fmla="*/ 145327 h 1333215"/>
                  <a:gd name="connsiteX27" fmla="*/ 768069 w 1747389"/>
                  <a:gd name="connsiteY27" fmla="*/ 151646 h 1333215"/>
                  <a:gd name="connsiteX28" fmla="*/ 761751 w 1747389"/>
                  <a:gd name="connsiteY28" fmla="*/ 50549 h 1333215"/>
                  <a:gd name="connsiteX29" fmla="*/ 723842 w 1747389"/>
                  <a:gd name="connsiteY29" fmla="*/ 56867 h 1333215"/>
                  <a:gd name="connsiteX30" fmla="*/ 698569 w 1747389"/>
                  <a:gd name="connsiteY30" fmla="*/ 69504 h 1333215"/>
                  <a:gd name="connsiteX31" fmla="*/ 648024 w 1747389"/>
                  <a:gd name="connsiteY31" fmla="*/ 82142 h 1333215"/>
                  <a:gd name="connsiteX32" fmla="*/ 622751 w 1747389"/>
                  <a:gd name="connsiteY32" fmla="*/ 113734 h 1333215"/>
                  <a:gd name="connsiteX33" fmla="*/ 597478 w 1747389"/>
                  <a:gd name="connsiteY33" fmla="*/ 208513 h 1333215"/>
                  <a:gd name="connsiteX34" fmla="*/ 578524 w 1747389"/>
                  <a:gd name="connsiteY34" fmla="*/ 214831 h 1333215"/>
                  <a:gd name="connsiteX35" fmla="*/ 477433 w 1747389"/>
                  <a:gd name="connsiteY35" fmla="*/ 221150 h 1333215"/>
                  <a:gd name="connsiteX36" fmla="*/ 471115 w 1747389"/>
                  <a:gd name="connsiteY36" fmla="*/ 202194 h 1333215"/>
                  <a:gd name="connsiteX37" fmla="*/ 439524 w 1747389"/>
                  <a:gd name="connsiteY37" fmla="*/ 183238 h 1333215"/>
                  <a:gd name="connsiteX38" fmla="*/ 433205 w 1747389"/>
                  <a:gd name="connsiteY38" fmla="*/ 202194 h 1333215"/>
                  <a:gd name="connsiteX39" fmla="*/ 458478 w 1747389"/>
                  <a:gd name="connsiteY39" fmla="*/ 233787 h 1333215"/>
                  <a:gd name="connsiteX40" fmla="*/ 471115 w 1747389"/>
                  <a:gd name="connsiteY40" fmla="*/ 246424 h 1333215"/>
                  <a:gd name="connsiteX41" fmla="*/ 439524 w 1747389"/>
                  <a:gd name="connsiteY41" fmla="*/ 379114 h 1333215"/>
                  <a:gd name="connsiteX42" fmla="*/ 426887 w 1747389"/>
                  <a:gd name="connsiteY42" fmla="*/ 366476 h 1333215"/>
                  <a:gd name="connsiteX43" fmla="*/ 420569 w 1747389"/>
                  <a:gd name="connsiteY43" fmla="*/ 347521 h 1333215"/>
                  <a:gd name="connsiteX44" fmla="*/ 414251 w 1747389"/>
                  <a:gd name="connsiteY44" fmla="*/ 322247 h 1333215"/>
                  <a:gd name="connsiteX45" fmla="*/ 395296 w 1747389"/>
                  <a:gd name="connsiteY45" fmla="*/ 315928 h 1333215"/>
                  <a:gd name="connsiteX46" fmla="*/ 382660 w 1747389"/>
                  <a:gd name="connsiteY46" fmla="*/ 296972 h 1333215"/>
                  <a:gd name="connsiteX47" fmla="*/ 370023 w 1747389"/>
                  <a:gd name="connsiteY47" fmla="*/ 284335 h 1333215"/>
                  <a:gd name="connsiteX48" fmla="*/ 344751 w 1747389"/>
                  <a:gd name="connsiteY48" fmla="*/ 252742 h 1333215"/>
                  <a:gd name="connsiteX49" fmla="*/ 306842 w 1747389"/>
                  <a:gd name="connsiteY49" fmla="*/ 240105 h 1333215"/>
                  <a:gd name="connsiteX50" fmla="*/ 275251 w 1747389"/>
                  <a:gd name="connsiteY50" fmla="*/ 221150 h 1333215"/>
                  <a:gd name="connsiteX51" fmla="*/ 249978 w 1747389"/>
                  <a:gd name="connsiteY51" fmla="*/ 233787 h 1333215"/>
                  <a:gd name="connsiteX52" fmla="*/ 237341 w 1747389"/>
                  <a:gd name="connsiteY52" fmla="*/ 252742 h 1333215"/>
                  <a:gd name="connsiteX53" fmla="*/ 212069 w 1747389"/>
                  <a:gd name="connsiteY53" fmla="*/ 259061 h 1333215"/>
                  <a:gd name="connsiteX54" fmla="*/ 199432 w 1747389"/>
                  <a:gd name="connsiteY54" fmla="*/ 296972 h 1333215"/>
                  <a:gd name="connsiteX55" fmla="*/ 193114 w 1747389"/>
                  <a:gd name="connsiteY55" fmla="*/ 315928 h 1333215"/>
                  <a:gd name="connsiteX56" fmla="*/ 167841 w 1747389"/>
                  <a:gd name="connsiteY56" fmla="*/ 353839 h 1333215"/>
                  <a:gd name="connsiteX57" fmla="*/ 155205 w 1747389"/>
                  <a:gd name="connsiteY57" fmla="*/ 391751 h 1333215"/>
                  <a:gd name="connsiteX58" fmla="*/ 161523 w 1747389"/>
                  <a:gd name="connsiteY58" fmla="*/ 417025 h 1333215"/>
                  <a:gd name="connsiteX59" fmla="*/ 174160 w 1747389"/>
                  <a:gd name="connsiteY59" fmla="*/ 429662 h 1333215"/>
                  <a:gd name="connsiteX60" fmla="*/ 186796 w 1747389"/>
                  <a:gd name="connsiteY60" fmla="*/ 448618 h 1333215"/>
                  <a:gd name="connsiteX61" fmla="*/ 167841 w 1747389"/>
                  <a:gd name="connsiteY61" fmla="*/ 486529 h 1333215"/>
                  <a:gd name="connsiteX62" fmla="*/ 129932 w 1747389"/>
                  <a:gd name="connsiteY62" fmla="*/ 499166 h 1333215"/>
                  <a:gd name="connsiteX63" fmla="*/ 110978 w 1747389"/>
                  <a:gd name="connsiteY63" fmla="*/ 505485 h 1333215"/>
                  <a:gd name="connsiteX64" fmla="*/ 73069 w 1747389"/>
                  <a:gd name="connsiteY64" fmla="*/ 499166 h 1333215"/>
                  <a:gd name="connsiteX65" fmla="*/ 60432 w 1747389"/>
                  <a:gd name="connsiteY65" fmla="*/ 486529 h 1333215"/>
                  <a:gd name="connsiteX66" fmla="*/ 35159 w 1747389"/>
                  <a:gd name="connsiteY66" fmla="*/ 454936 h 1333215"/>
                  <a:gd name="connsiteX67" fmla="*/ 16205 w 1747389"/>
                  <a:gd name="connsiteY67" fmla="*/ 562352 h 1333215"/>
                  <a:gd name="connsiteX68" fmla="*/ 22523 w 1747389"/>
                  <a:gd name="connsiteY68" fmla="*/ 581307 h 1333215"/>
                  <a:gd name="connsiteX69" fmla="*/ 60432 w 1747389"/>
                  <a:gd name="connsiteY69" fmla="*/ 593944 h 1333215"/>
                  <a:gd name="connsiteX70" fmla="*/ 79387 w 1747389"/>
                  <a:gd name="connsiteY70" fmla="*/ 600263 h 1333215"/>
                  <a:gd name="connsiteX71" fmla="*/ 98341 w 1747389"/>
                  <a:gd name="connsiteY71" fmla="*/ 606581 h 1333215"/>
                  <a:gd name="connsiteX72" fmla="*/ 117296 w 1747389"/>
                  <a:gd name="connsiteY72" fmla="*/ 789819 h 1333215"/>
                  <a:gd name="connsiteX73" fmla="*/ 148887 w 1747389"/>
                  <a:gd name="connsiteY73" fmla="*/ 821412 h 1333215"/>
                  <a:gd name="connsiteX74" fmla="*/ 268932 w 1747389"/>
                  <a:gd name="connsiteY74" fmla="*/ 840368 h 1333215"/>
                  <a:gd name="connsiteX75" fmla="*/ 306842 w 1747389"/>
                  <a:gd name="connsiteY75" fmla="*/ 846686 h 1333215"/>
                  <a:gd name="connsiteX76" fmla="*/ 357387 w 1747389"/>
                  <a:gd name="connsiteY76" fmla="*/ 853005 h 1333215"/>
                  <a:gd name="connsiteX77" fmla="*/ 395296 w 1747389"/>
                  <a:gd name="connsiteY77" fmla="*/ 865642 h 1333215"/>
                  <a:gd name="connsiteX78" fmla="*/ 414251 w 1747389"/>
                  <a:gd name="connsiteY78" fmla="*/ 878279 h 1333215"/>
                  <a:gd name="connsiteX79" fmla="*/ 439524 w 1747389"/>
                  <a:gd name="connsiteY79" fmla="*/ 884598 h 1333215"/>
                  <a:gd name="connsiteX80" fmla="*/ 527978 w 1747389"/>
                  <a:gd name="connsiteY80" fmla="*/ 897235 h 1333215"/>
                  <a:gd name="connsiteX81" fmla="*/ 610115 w 1747389"/>
                  <a:gd name="connsiteY81" fmla="*/ 890916 h 1333215"/>
                  <a:gd name="connsiteX82" fmla="*/ 629069 w 1747389"/>
                  <a:gd name="connsiteY82" fmla="*/ 884598 h 1333215"/>
                  <a:gd name="connsiteX83" fmla="*/ 666978 w 1747389"/>
                  <a:gd name="connsiteY83" fmla="*/ 890916 h 1333215"/>
                  <a:gd name="connsiteX84" fmla="*/ 679615 w 1747389"/>
                  <a:gd name="connsiteY84" fmla="*/ 903553 h 1333215"/>
                  <a:gd name="connsiteX85" fmla="*/ 685933 w 1747389"/>
                  <a:gd name="connsiteY85" fmla="*/ 922509 h 1333215"/>
                  <a:gd name="connsiteX86" fmla="*/ 692251 w 1747389"/>
                  <a:gd name="connsiteY86" fmla="*/ 947783 h 1333215"/>
                  <a:gd name="connsiteX87" fmla="*/ 698569 w 1747389"/>
                  <a:gd name="connsiteY87" fmla="*/ 966739 h 1333215"/>
                  <a:gd name="connsiteX88" fmla="*/ 711206 w 1747389"/>
                  <a:gd name="connsiteY88" fmla="*/ 1017287 h 1333215"/>
                  <a:gd name="connsiteX89" fmla="*/ 704888 w 1747389"/>
                  <a:gd name="connsiteY89" fmla="*/ 1143658 h 1333215"/>
                  <a:gd name="connsiteX90" fmla="*/ 698569 w 1747389"/>
                  <a:gd name="connsiteY90" fmla="*/ 1175251 h 1333215"/>
                  <a:gd name="connsiteX91" fmla="*/ 685933 w 1747389"/>
                  <a:gd name="connsiteY91" fmla="*/ 1194207 h 1333215"/>
                  <a:gd name="connsiteX92" fmla="*/ 679615 w 1747389"/>
                  <a:gd name="connsiteY92" fmla="*/ 1213163 h 1333215"/>
                  <a:gd name="connsiteX93" fmla="*/ 685933 w 1747389"/>
                  <a:gd name="connsiteY93" fmla="*/ 1288985 h 1333215"/>
                  <a:gd name="connsiteX94" fmla="*/ 692251 w 1747389"/>
                  <a:gd name="connsiteY94" fmla="*/ 1307941 h 1333215"/>
                  <a:gd name="connsiteX95" fmla="*/ 704888 w 1747389"/>
                  <a:gd name="connsiteY95" fmla="*/ 1320578 h 1333215"/>
                  <a:gd name="connsiteX96" fmla="*/ 723842 w 1747389"/>
                  <a:gd name="connsiteY96" fmla="*/ 1326897 h 1333215"/>
                  <a:gd name="connsiteX97" fmla="*/ 774388 w 1747389"/>
                  <a:gd name="connsiteY97" fmla="*/ 1333215 h 1333215"/>
                  <a:gd name="connsiteX98" fmla="*/ 850206 w 1747389"/>
                  <a:gd name="connsiteY98" fmla="*/ 1320578 h 1333215"/>
                  <a:gd name="connsiteX99" fmla="*/ 869160 w 1747389"/>
                  <a:gd name="connsiteY99" fmla="*/ 1314259 h 1333215"/>
                  <a:gd name="connsiteX100" fmla="*/ 881797 w 1747389"/>
                  <a:gd name="connsiteY100" fmla="*/ 1295304 h 1333215"/>
                  <a:gd name="connsiteX101" fmla="*/ 900751 w 1747389"/>
                  <a:gd name="connsiteY101" fmla="*/ 1276348 h 1333215"/>
                  <a:gd name="connsiteX102" fmla="*/ 957615 w 1747389"/>
                  <a:gd name="connsiteY102" fmla="*/ 1232118 h 1333215"/>
                  <a:gd name="connsiteX103" fmla="*/ 951297 w 1747389"/>
                  <a:gd name="connsiteY103" fmla="*/ 1143658 h 1333215"/>
                  <a:gd name="connsiteX104" fmla="*/ 944979 w 1747389"/>
                  <a:gd name="connsiteY104" fmla="*/ 1124703 h 1333215"/>
                  <a:gd name="connsiteX105" fmla="*/ 938661 w 1747389"/>
                  <a:gd name="connsiteY105" fmla="*/ 1099429 h 1333215"/>
                  <a:gd name="connsiteX106" fmla="*/ 932342 w 1747389"/>
                  <a:gd name="connsiteY106" fmla="*/ 1080473 h 1333215"/>
                  <a:gd name="connsiteX107" fmla="*/ 913388 w 1747389"/>
                  <a:gd name="connsiteY107" fmla="*/ 1010969 h 1333215"/>
                  <a:gd name="connsiteX108" fmla="*/ 907070 w 1747389"/>
                  <a:gd name="connsiteY108" fmla="*/ 992013 h 1333215"/>
                  <a:gd name="connsiteX109" fmla="*/ 944979 w 1747389"/>
                  <a:gd name="connsiteY109" fmla="*/ 897235 h 1333215"/>
                  <a:gd name="connsiteX110" fmla="*/ 963933 w 1747389"/>
                  <a:gd name="connsiteY110" fmla="*/ 884598 h 1333215"/>
                  <a:gd name="connsiteX111" fmla="*/ 1001842 w 1747389"/>
                  <a:gd name="connsiteY111" fmla="*/ 871961 h 1333215"/>
                  <a:gd name="connsiteX112" fmla="*/ 1065024 w 1747389"/>
                  <a:gd name="connsiteY112" fmla="*/ 821412 h 1333215"/>
                  <a:gd name="connsiteX113" fmla="*/ 1083979 w 1747389"/>
                  <a:gd name="connsiteY113" fmla="*/ 808775 h 1333215"/>
                  <a:gd name="connsiteX114" fmla="*/ 1128206 w 1747389"/>
                  <a:gd name="connsiteY114" fmla="*/ 815094 h 1333215"/>
                  <a:gd name="connsiteX115" fmla="*/ 1153479 w 1747389"/>
                  <a:gd name="connsiteY115" fmla="*/ 846686 h 1333215"/>
                  <a:gd name="connsiteX116" fmla="*/ 1172434 w 1747389"/>
                  <a:gd name="connsiteY116" fmla="*/ 890916 h 1333215"/>
                  <a:gd name="connsiteX117" fmla="*/ 1178752 w 1747389"/>
                  <a:gd name="connsiteY117" fmla="*/ 909872 h 1333215"/>
                  <a:gd name="connsiteX118" fmla="*/ 1222979 w 1747389"/>
                  <a:gd name="connsiteY118" fmla="*/ 960420 h 1333215"/>
                  <a:gd name="connsiteX119" fmla="*/ 1273525 w 1747389"/>
                  <a:gd name="connsiteY119" fmla="*/ 998332 h 1333215"/>
                  <a:gd name="connsiteX120" fmla="*/ 1286161 w 1747389"/>
                  <a:gd name="connsiteY120" fmla="*/ 1017287 h 1333215"/>
                  <a:gd name="connsiteX121" fmla="*/ 1298797 w 1747389"/>
                  <a:gd name="connsiteY121" fmla="*/ 1055199 h 1333215"/>
                  <a:gd name="connsiteX122" fmla="*/ 1305116 w 1747389"/>
                  <a:gd name="connsiteY122" fmla="*/ 1074154 h 1333215"/>
                  <a:gd name="connsiteX123" fmla="*/ 1324070 w 1747389"/>
                  <a:gd name="connsiteY123" fmla="*/ 1080473 h 1333215"/>
                  <a:gd name="connsiteX124" fmla="*/ 1343025 w 1747389"/>
                  <a:gd name="connsiteY124" fmla="*/ 1067836 h 1333215"/>
                  <a:gd name="connsiteX125" fmla="*/ 1349343 w 1747389"/>
                  <a:gd name="connsiteY125" fmla="*/ 1048880 h 1333215"/>
                  <a:gd name="connsiteX126" fmla="*/ 1374616 w 1747389"/>
                  <a:gd name="connsiteY126" fmla="*/ 1017287 h 1333215"/>
                  <a:gd name="connsiteX127" fmla="*/ 1393570 w 1747389"/>
                  <a:gd name="connsiteY127" fmla="*/ 960420 h 1333215"/>
                  <a:gd name="connsiteX128" fmla="*/ 1399888 w 1747389"/>
                  <a:gd name="connsiteY128" fmla="*/ 941465 h 1333215"/>
                  <a:gd name="connsiteX129" fmla="*/ 1418843 w 1747389"/>
                  <a:gd name="connsiteY129" fmla="*/ 935146 h 1333215"/>
                  <a:gd name="connsiteX130" fmla="*/ 1437798 w 1747389"/>
                  <a:gd name="connsiteY130" fmla="*/ 922509 h 1333215"/>
                  <a:gd name="connsiteX131" fmla="*/ 1557843 w 1747389"/>
                  <a:gd name="connsiteY131" fmla="*/ 916191 h 1333215"/>
                  <a:gd name="connsiteX132" fmla="*/ 1595752 w 1747389"/>
                  <a:gd name="connsiteY132" fmla="*/ 897235 h 1333215"/>
                  <a:gd name="connsiteX133" fmla="*/ 1608389 w 1747389"/>
                  <a:gd name="connsiteY133" fmla="*/ 884598 h 1333215"/>
                  <a:gd name="connsiteX134" fmla="*/ 1658934 w 1747389"/>
                  <a:gd name="connsiteY134" fmla="*/ 846686 h 1333215"/>
                  <a:gd name="connsiteX135" fmla="*/ 1677889 w 1747389"/>
                  <a:gd name="connsiteY135" fmla="*/ 789819 h 1333215"/>
                  <a:gd name="connsiteX136" fmla="*/ 1684207 w 1747389"/>
                  <a:gd name="connsiteY136" fmla="*/ 770864 h 1333215"/>
                  <a:gd name="connsiteX137" fmla="*/ 1684207 w 1747389"/>
                  <a:gd name="connsiteY137" fmla="*/ 676086 h 1333215"/>
                  <a:gd name="connsiteX138" fmla="*/ 1709480 w 1747389"/>
                  <a:gd name="connsiteY138" fmla="*/ 650811 h 1333215"/>
                  <a:gd name="connsiteX139" fmla="*/ 1734752 w 1747389"/>
                  <a:gd name="connsiteY139" fmla="*/ 612900 h 1333215"/>
                  <a:gd name="connsiteX140" fmla="*/ 1747389 w 1747389"/>
                  <a:gd name="connsiteY140" fmla="*/ 593944 h 1333215"/>
                  <a:gd name="connsiteX141" fmla="*/ 1741071 w 1747389"/>
                  <a:gd name="connsiteY141" fmla="*/ 435981 h 1333215"/>
                  <a:gd name="connsiteX142" fmla="*/ 1734752 w 1747389"/>
                  <a:gd name="connsiteY142" fmla="*/ 417025 h 1333215"/>
                  <a:gd name="connsiteX143" fmla="*/ 1728434 w 1747389"/>
                  <a:gd name="connsiteY143" fmla="*/ 379114 h 1333215"/>
                  <a:gd name="connsiteX144" fmla="*/ 1722116 w 1747389"/>
                  <a:gd name="connsiteY144" fmla="*/ 347521 h 1333215"/>
                  <a:gd name="connsiteX145" fmla="*/ 1709480 w 1747389"/>
                  <a:gd name="connsiteY145" fmla="*/ 145327 h 1333215"/>
                  <a:gd name="connsiteX146" fmla="*/ 1703161 w 1747389"/>
                  <a:gd name="connsiteY146" fmla="*/ 139008 h 1333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</a:cxnLst>
                <a:rect l="l" t="t" r="r" b="b"/>
                <a:pathLst>
                  <a:path w="1747389" h="1333215">
                    <a:moveTo>
                      <a:pt x="1703161" y="139008"/>
                    </a:moveTo>
                    <a:lnTo>
                      <a:pt x="1703161" y="139008"/>
                    </a:lnTo>
                    <a:cubicBezTo>
                      <a:pt x="1663146" y="141114"/>
                      <a:pt x="1623186" y="145327"/>
                      <a:pt x="1583116" y="145327"/>
                    </a:cubicBezTo>
                    <a:cubicBezTo>
                      <a:pt x="1493042" y="145327"/>
                      <a:pt x="1454117" y="151795"/>
                      <a:pt x="1387252" y="132690"/>
                    </a:cubicBezTo>
                    <a:cubicBezTo>
                      <a:pt x="1380848" y="130860"/>
                      <a:pt x="1374615" y="128477"/>
                      <a:pt x="1368297" y="126371"/>
                    </a:cubicBezTo>
                    <a:cubicBezTo>
                      <a:pt x="1361624" y="106352"/>
                      <a:pt x="1363339" y="105957"/>
                      <a:pt x="1349343" y="88460"/>
                    </a:cubicBezTo>
                    <a:cubicBezTo>
                      <a:pt x="1345622" y="83808"/>
                      <a:pt x="1342034" y="78487"/>
                      <a:pt x="1336706" y="75823"/>
                    </a:cubicBezTo>
                    <a:cubicBezTo>
                      <a:pt x="1324792" y="69866"/>
                      <a:pt x="1298797" y="63186"/>
                      <a:pt x="1298797" y="63186"/>
                    </a:cubicBezTo>
                    <a:cubicBezTo>
                      <a:pt x="1290373" y="65292"/>
                      <a:pt x="1281874" y="67118"/>
                      <a:pt x="1273525" y="69504"/>
                    </a:cubicBezTo>
                    <a:cubicBezTo>
                      <a:pt x="1267121" y="71334"/>
                      <a:pt x="1260995" y="74070"/>
                      <a:pt x="1254570" y="75823"/>
                    </a:cubicBezTo>
                    <a:cubicBezTo>
                      <a:pt x="1176186" y="97202"/>
                      <a:pt x="1228699" y="80234"/>
                      <a:pt x="1185070" y="94779"/>
                    </a:cubicBezTo>
                    <a:cubicBezTo>
                      <a:pt x="1176646" y="92673"/>
                      <a:pt x="1167564" y="92344"/>
                      <a:pt x="1159797" y="88460"/>
                    </a:cubicBezTo>
                    <a:cubicBezTo>
                      <a:pt x="1146213" y="81668"/>
                      <a:pt x="1121888" y="63186"/>
                      <a:pt x="1121888" y="63186"/>
                    </a:cubicBezTo>
                    <a:cubicBezTo>
                      <a:pt x="1117676" y="56867"/>
                      <a:pt x="1112648" y="51022"/>
                      <a:pt x="1109252" y="44230"/>
                    </a:cubicBezTo>
                    <a:cubicBezTo>
                      <a:pt x="1102048" y="29821"/>
                      <a:pt x="1106749" y="20864"/>
                      <a:pt x="1090297" y="12637"/>
                    </a:cubicBezTo>
                    <a:cubicBezTo>
                      <a:pt x="1078384" y="6680"/>
                      <a:pt x="1052388" y="0"/>
                      <a:pt x="1052388" y="0"/>
                    </a:cubicBezTo>
                    <a:cubicBezTo>
                      <a:pt x="1041858" y="2106"/>
                      <a:pt x="1030573" y="1875"/>
                      <a:pt x="1020797" y="6319"/>
                    </a:cubicBezTo>
                    <a:cubicBezTo>
                      <a:pt x="1006971" y="12604"/>
                      <a:pt x="982888" y="31593"/>
                      <a:pt x="982888" y="31593"/>
                    </a:cubicBezTo>
                    <a:cubicBezTo>
                      <a:pt x="975108" y="54937"/>
                      <a:pt x="968368" y="65737"/>
                      <a:pt x="982888" y="94779"/>
                    </a:cubicBezTo>
                    <a:cubicBezTo>
                      <a:pt x="985866" y="100736"/>
                      <a:pt x="995524" y="98991"/>
                      <a:pt x="1001842" y="101097"/>
                    </a:cubicBezTo>
                    <a:cubicBezTo>
                      <a:pt x="995959" y="130514"/>
                      <a:pt x="1003099" y="133536"/>
                      <a:pt x="976570" y="145327"/>
                    </a:cubicBezTo>
                    <a:cubicBezTo>
                      <a:pt x="964398" y="150737"/>
                      <a:pt x="938661" y="157964"/>
                      <a:pt x="938661" y="157964"/>
                    </a:cubicBezTo>
                    <a:cubicBezTo>
                      <a:pt x="930237" y="155858"/>
                      <a:pt x="919039" y="158239"/>
                      <a:pt x="913388" y="151646"/>
                    </a:cubicBezTo>
                    <a:cubicBezTo>
                      <a:pt x="904719" y="141532"/>
                      <a:pt x="900751" y="113734"/>
                      <a:pt x="900751" y="113734"/>
                    </a:cubicBezTo>
                    <a:cubicBezTo>
                      <a:pt x="881797" y="117946"/>
                      <a:pt x="862446" y="120661"/>
                      <a:pt x="843888" y="126371"/>
                    </a:cubicBezTo>
                    <a:cubicBezTo>
                      <a:pt x="834886" y="129141"/>
                      <a:pt x="827550" y="136029"/>
                      <a:pt x="818615" y="139008"/>
                    </a:cubicBezTo>
                    <a:cubicBezTo>
                      <a:pt x="808427" y="142404"/>
                      <a:pt x="797442" y="142722"/>
                      <a:pt x="787024" y="145327"/>
                    </a:cubicBezTo>
                    <a:cubicBezTo>
                      <a:pt x="780563" y="146943"/>
                      <a:pt x="774387" y="149540"/>
                      <a:pt x="768069" y="151646"/>
                    </a:cubicBezTo>
                    <a:cubicBezTo>
                      <a:pt x="765963" y="117947"/>
                      <a:pt x="776029" y="81146"/>
                      <a:pt x="761751" y="50549"/>
                    </a:cubicBezTo>
                    <a:cubicBezTo>
                      <a:pt x="756334" y="38940"/>
                      <a:pt x="736112" y="53186"/>
                      <a:pt x="723842" y="56867"/>
                    </a:cubicBezTo>
                    <a:cubicBezTo>
                      <a:pt x="714820" y="59574"/>
                      <a:pt x="707226" y="65794"/>
                      <a:pt x="698569" y="69504"/>
                    </a:cubicBezTo>
                    <a:cubicBezTo>
                      <a:pt x="681567" y="76791"/>
                      <a:pt x="666571" y="78432"/>
                      <a:pt x="648024" y="82142"/>
                    </a:cubicBezTo>
                    <a:cubicBezTo>
                      <a:pt x="640438" y="89728"/>
                      <a:pt x="625408" y="103106"/>
                      <a:pt x="622751" y="113734"/>
                    </a:cubicBezTo>
                    <a:cubicBezTo>
                      <a:pt x="616881" y="137215"/>
                      <a:pt x="628053" y="190167"/>
                      <a:pt x="597478" y="208513"/>
                    </a:cubicBezTo>
                    <a:cubicBezTo>
                      <a:pt x="591767" y="211940"/>
                      <a:pt x="584842" y="212725"/>
                      <a:pt x="578524" y="214831"/>
                    </a:cubicBezTo>
                    <a:cubicBezTo>
                      <a:pt x="547917" y="245438"/>
                      <a:pt x="557278" y="242443"/>
                      <a:pt x="477433" y="221150"/>
                    </a:cubicBezTo>
                    <a:cubicBezTo>
                      <a:pt x="470998" y="219434"/>
                      <a:pt x="474542" y="207905"/>
                      <a:pt x="471115" y="202194"/>
                    </a:cubicBezTo>
                    <a:cubicBezTo>
                      <a:pt x="462443" y="187740"/>
                      <a:pt x="454432" y="188208"/>
                      <a:pt x="439524" y="183238"/>
                    </a:cubicBezTo>
                    <a:cubicBezTo>
                      <a:pt x="437418" y="189557"/>
                      <a:pt x="433205" y="195534"/>
                      <a:pt x="433205" y="202194"/>
                    </a:cubicBezTo>
                    <a:cubicBezTo>
                      <a:pt x="433205" y="224242"/>
                      <a:pt x="443924" y="222143"/>
                      <a:pt x="458478" y="233787"/>
                    </a:cubicBezTo>
                    <a:cubicBezTo>
                      <a:pt x="463130" y="237509"/>
                      <a:pt x="466903" y="242212"/>
                      <a:pt x="471115" y="246424"/>
                    </a:cubicBezTo>
                    <a:cubicBezTo>
                      <a:pt x="466876" y="343917"/>
                      <a:pt x="507681" y="424556"/>
                      <a:pt x="439524" y="379114"/>
                    </a:cubicBezTo>
                    <a:cubicBezTo>
                      <a:pt x="434567" y="375809"/>
                      <a:pt x="431099" y="370689"/>
                      <a:pt x="426887" y="366476"/>
                    </a:cubicBezTo>
                    <a:cubicBezTo>
                      <a:pt x="424781" y="360158"/>
                      <a:pt x="422399" y="353925"/>
                      <a:pt x="420569" y="347521"/>
                    </a:cubicBezTo>
                    <a:cubicBezTo>
                      <a:pt x="418183" y="339171"/>
                      <a:pt x="419676" y="329028"/>
                      <a:pt x="414251" y="322247"/>
                    </a:cubicBezTo>
                    <a:cubicBezTo>
                      <a:pt x="410091" y="317046"/>
                      <a:pt x="401614" y="318034"/>
                      <a:pt x="395296" y="315928"/>
                    </a:cubicBezTo>
                    <a:cubicBezTo>
                      <a:pt x="391084" y="309609"/>
                      <a:pt x="387404" y="302902"/>
                      <a:pt x="382660" y="296972"/>
                    </a:cubicBezTo>
                    <a:cubicBezTo>
                      <a:pt x="378939" y="292320"/>
                      <a:pt x="373088" y="289443"/>
                      <a:pt x="370023" y="284335"/>
                    </a:cubicBezTo>
                    <a:cubicBezTo>
                      <a:pt x="355698" y="260460"/>
                      <a:pt x="375638" y="266471"/>
                      <a:pt x="344751" y="252742"/>
                    </a:cubicBezTo>
                    <a:cubicBezTo>
                      <a:pt x="332579" y="247332"/>
                      <a:pt x="306842" y="240105"/>
                      <a:pt x="306842" y="240105"/>
                    </a:cubicBezTo>
                    <a:cubicBezTo>
                      <a:pt x="298667" y="231930"/>
                      <a:pt x="289604" y="219099"/>
                      <a:pt x="275251" y="221150"/>
                    </a:cubicBezTo>
                    <a:cubicBezTo>
                      <a:pt x="265927" y="222482"/>
                      <a:pt x="258402" y="229575"/>
                      <a:pt x="249978" y="233787"/>
                    </a:cubicBezTo>
                    <a:cubicBezTo>
                      <a:pt x="245766" y="240105"/>
                      <a:pt x="243659" y="248530"/>
                      <a:pt x="237341" y="252742"/>
                    </a:cubicBezTo>
                    <a:cubicBezTo>
                      <a:pt x="230116" y="257559"/>
                      <a:pt x="217720" y="252468"/>
                      <a:pt x="212069" y="259061"/>
                    </a:cubicBezTo>
                    <a:cubicBezTo>
                      <a:pt x="203400" y="269175"/>
                      <a:pt x="203644" y="284335"/>
                      <a:pt x="199432" y="296972"/>
                    </a:cubicBezTo>
                    <a:cubicBezTo>
                      <a:pt x="197326" y="303291"/>
                      <a:pt x="196808" y="310386"/>
                      <a:pt x="193114" y="315928"/>
                    </a:cubicBezTo>
                    <a:lnTo>
                      <a:pt x="167841" y="353839"/>
                    </a:lnTo>
                    <a:cubicBezTo>
                      <a:pt x="163629" y="366476"/>
                      <a:pt x="151974" y="378828"/>
                      <a:pt x="155205" y="391751"/>
                    </a:cubicBezTo>
                    <a:cubicBezTo>
                      <a:pt x="157311" y="400176"/>
                      <a:pt x="157640" y="409258"/>
                      <a:pt x="161523" y="417025"/>
                    </a:cubicBezTo>
                    <a:cubicBezTo>
                      <a:pt x="164187" y="422353"/>
                      <a:pt x="170439" y="425010"/>
                      <a:pt x="174160" y="429662"/>
                    </a:cubicBezTo>
                    <a:cubicBezTo>
                      <a:pt x="178904" y="435592"/>
                      <a:pt x="182584" y="442299"/>
                      <a:pt x="186796" y="448618"/>
                    </a:cubicBezTo>
                    <a:cubicBezTo>
                      <a:pt x="182943" y="464031"/>
                      <a:pt x="183936" y="478481"/>
                      <a:pt x="167841" y="486529"/>
                    </a:cubicBezTo>
                    <a:cubicBezTo>
                      <a:pt x="155927" y="492486"/>
                      <a:pt x="142568" y="494954"/>
                      <a:pt x="129932" y="499166"/>
                    </a:cubicBezTo>
                    <a:lnTo>
                      <a:pt x="110978" y="505485"/>
                    </a:lnTo>
                    <a:cubicBezTo>
                      <a:pt x="98342" y="503379"/>
                      <a:pt x="85064" y="503664"/>
                      <a:pt x="73069" y="499166"/>
                    </a:cubicBezTo>
                    <a:cubicBezTo>
                      <a:pt x="67491" y="497074"/>
                      <a:pt x="64153" y="491181"/>
                      <a:pt x="60432" y="486529"/>
                    </a:cubicBezTo>
                    <a:cubicBezTo>
                      <a:pt x="28550" y="446675"/>
                      <a:pt x="65671" y="485448"/>
                      <a:pt x="35159" y="454936"/>
                    </a:cubicBezTo>
                    <a:cubicBezTo>
                      <a:pt x="-21693" y="469151"/>
                      <a:pt x="4772" y="453732"/>
                      <a:pt x="16205" y="562352"/>
                    </a:cubicBezTo>
                    <a:cubicBezTo>
                      <a:pt x="16902" y="568975"/>
                      <a:pt x="17104" y="577436"/>
                      <a:pt x="22523" y="581307"/>
                    </a:cubicBezTo>
                    <a:cubicBezTo>
                      <a:pt x="33362" y="589049"/>
                      <a:pt x="47796" y="589732"/>
                      <a:pt x="60432" y="593944"/>
                    </a:cubicBezTo>
                    <a:lnTo>
                      <a:pt x="79387" y="600263"/>
                    </a:lnTo>
                    <a:lnTo>
                      <a:pt x="98341" y="606581"/>
                    </a:lnTo>
                    <a:cubicBezTo>
                      <a:pt x="146580" y="678941"/>
                      <a:pt x="73130" y="561612"/>
                      <a:pt x="117296" y="789819"/>
                    </a:cubicBezTo>
                    <a:cubicBezTo>
                      <a:pt x="120126" y="804440"/>
                      <a:pt x="134759" y="816702"/>
                      <a:pt x="148887" y="821412"/>
                    </a:cubicBezTo>
                    <a:cubicBezTo>
                      <a:pt x="212846" y="842733"/>
                      <a:pt x="173515" y="833027"/>
                      <a:pt x="268932" y="840368"/>
                    </a:cubicBezTo>
                    <a:cubicBezTo>
                      <a:pt x="281569" y="842474"/>
                      <a:pt x="294160" y="844874"/>
                      <a:pt x="306842" y="846686"/>
                    </a:cubicBezTo>
                    <a:cubicBezTo>
                      <a:pt x="323651" y="849087"/>
                      <a:pt x="340784" y="849447"/>
                      <a:pt x="357387" y="853005"/>
                    </a:cubicBezTo>
                    <a:cubicBezTo>
                      <a:pt x="370411" y="855796"/>
                      <a:pt x="395296" y="865642"/>
                      <a:pt x="395296" y="865642"/>
                    </a:cubicBezTo>
                    <a:cubicBezTo>
                      <a:pt x="401614" y="869854"/>
                      <a:pt x="407271" y="875288"/>
                      <a:pt x="414251" y="878279"/>
                    </a:cubicBezTo>
                    <a:cubicBezTo>
                      <a:pt x="422232" y="881700"/>
                      <a:pt x="431174" y="882212"/>
                      <a:pt x="439524" y="884598"/>
                    </a:cubicBezTo>
                    <a:cubicBezTo>
                      <a:pt x="490571" y="899184"/>
                      <a:pt x="416832" y="887130"/>
                      <a:pt x="527978" y="897235"/>
                    </a:cubicBezTo>
                    <a:cubicBezTo>
                      <a:pt x="555357" y="895129"/>
                      <a:pt x="582867" y="894322"/>
                      <a:pt x="610115" y="890916"/>
                    </a:cubicBezTo>
                    <a:cubicBezTo>
                      <a:pt x="616723" y="890090"/>
                      <a:pt x="622409" y="884598"/>
                      <a:pt x="629069" y="884598"/>
                    </a:cubicBezTo>
                    <a:cubicBezTo>
                      <a:pt x="641880" y="884598"/>
                      <a:pt x="654342" y="888810"/>
                      <a:pt x="666978" y="890916"/>
                    </a:cubicBezTo>
                    <a:cubicBezTo>
                      <a:pt x="671190" y="895128"/>
                      <a:pt x="676550" y="898445"/>
                      <a:pt x="679615" y="903553"/>
                    </a:cubicBezTo>
                    <a:cubicBezTo>
                      <a:pt x="683042" y="909264"/>
                      <a:pt x="684103" y="916105"/>
                      <a:pt x="685933" y="922509"/>
                    </a:cubicBezTo>
                    <a:cubicBezTo>
                      <a:pt x="688318" y="930859"/>
                      <a:pt x="689866" y="939433"/>
                      <a:pt x="692251" y="947783"/>
                    </a:cubicBezTo>
                    <a:cubicBezTo>
                      <a:pt x="694081" y="954187"/>
                      <a:pt x="696817" y="960313"/>
                      <a:pt x="698569" y="966739"/>
                    </a:cubicBezTo>
                    <a:cubicBezTo>
                      <a:pt x="703139" y="983495"/>
                      <a:pt x="711206" y="1017287"/>
                      <a:pt x="711206" y="1017287"/>
                    </a:cubicBezTo>
                    <a:cubicBezTo>
                      <a:pt x="709100" y="1059411"/>
                      <a:pt x="708251" y="1101616"/>
                      <a:pt x="704888" y="1143658"/>
                    </a:cubicBezTo>
                    <a:cubicBezTo>
                      <a:pt x="704032" y="1154363"/>
                      <a:pt x="702340" y="1165195"/>
                      <a:pt x="698569" y="1175251"/>
                    </a:cubicBezTo>
                    <a:cubicBezTo>
                      <a:pt x="695903" y="1182361"/>
                      <a:pt x="689329" y="1187415"/>
                      <a:pt x="685933" y="1194207"/>
                    </a:cubicBezTo>
                    <a:cubicBezTo>
                      <a:pt x="682955" y="1200164"/>
                      <a:pt x="681721" y="1206844"/>
                      <a:pt x="679615" y="1213163"/>
                    </a:cubicBezTo>
                    <a:cubicBezTo>
                      <a:pt x="681721" y="1238437"/>
                      <a:pt x="682581" y="1263846"/>
                      <a:pt x="685933" y="1288985"/>
                    </a:cubicBezTo>
                    <a:cubicBezTo>
                      <a:pt x="686813" y="1295587"/>
                      <a:pt x="688824" y="1302230"/>
                      <a:pt x="692251" y="1307941"/>
                    </a:cubicBezTo>
                    <a:cubicBezTo>
                      <a:pt x="695316" y="1313049"/>
                      <a:pt x="699780" y="1317513"/>
                      <a:pt x="704888" y="1320578"/>
                    </a:cubicBezTo>
                    <a:cubicBezTo>
                      <a:pt x="710599" y="1324005"/>
                      <a:pt x="717290" y="1325706"/>
                      <a:pt x="723842" y="1326897"/>
                    </a:cubicBezTo>
                    <a:cubicBezTo>
                      <a:pt x="740548" y="1329935"/>
                      <a:pt x="757539" y="1331109"/>
                      <a:pt x="774388" y="1333215"/>
                    </a:cubicBezTo>
                    <a:cubicBezTo>
                      <a:pt x="799661" y="1329003"/>
                      <a:pt x="825082" y="1325603"/>
                      <a:pt x="850206" y="1320578"/>
                    </a:cubicBezTo>
                    <a:cubicBezTo>
                      <a:pt x="856737" y="1319272"/>
                      <a:pt x="863960" y="1318420"/>
                      <a:pt x="869160" y="1314259"/>
                    </a:cubicBezTo>
                    <a:cubicBezTo>
                      <a:pt x="875090" y="1309515"/>
                      <a:pt x="876936" y="1301138"/>
                      <a:pt x="881797" y="1295304"/>
                    </a:cubicBezTo>
                    <a:cubicBezTo>
                      <a:pt x="887517" y="1288439"/>
                      <a:pt x="893698" y="1281834"/>
                      <a:pt x="900751" y="1276348"/>
                    </a:cubicBezTo>
                    <a:cubicBezTo>
                      <a:pt x="968767" y="1223444"/>
                      <a:pt x="914584" y="1275154"/>
                      <a:pt x="957615" y="1232118"/>
                    </a:cubicBezTo>
                    <a:cubicBezTo>
                      <a:pt x="955509" y="1202631"/>
                      <a:pt x="954751" y="1173017"/>
                      <a:pt x="951297" y="1143658"/>
                    </a:cubicBezTo>
                    <a:cubicBezTo>
                      <a:pt x="950519" y="1137044"/>
                      <a:pt x="946809" y="1131107"/>
                      <a:pt x="944979" y="1124703"/>
                    </a:cubicBezTo>
                    <a:cubicBezTo>
                      <a:pt x="942593" y="1116353"/>
                      <a:pt x="941047" y="1107779"/>
                      <a:pt x="938661" y="1099429"/>
                    </a:cubicBezTo>
                    <a:cubicBezTo>
                      <a:pt x="936831" y="1093025"/>
                      <a:pt x="933957" y="1086935"/>
                      <a:pt x="932342" y="1080473"/>
                    </a:cubicBezTo>
                    <a:cubicBezTo>
                      <a:pt x="914476" y="1009009"/>
                      <a:pt x="940503" y="1092321"/>
                      <a:pt x="913388" y="1010969"/>
                    </a:cubicBezTo>
                    <a:lnTo>
                      <a:pt x="907070" y="992013"/>
                    </a:lnTo>
                    <a:cubicBezTo>
                      <a:pt x="912507" y="937643"/>
                      <a:pt x="900084" y="927167"/>
                      <a:pt x="944979" y="897235"/>
                    </a:cubicBezTo>
                    <a:cubicBezTo>
                      <a:pt x="951297" y="893023"/>
                      <a:pt x="956994" y="887682"/>
                      <a:pt x="963933" y="884598"/>
                    </a:cubicBezTo>
                    <a:cubicBezTo>
                      <a:pt x="976105" y="879188"/>
                      <a:pt x="1001842" y="871961"/>
                      <a:pt x="1001842" y="871961"/>
                    </a:cubicBezTo>
                    <a:cubicBezTo>
                      <a:pt x="1037853" y="835947"/>
                      <a:pt x="1017203" y="853294"/>
                      <a:pt x="1065024" y="821412"/>
                    </a:cubicBezTo>
                    <a:lnTo>
                      <a:pt x="1083979" y="808775"/>
                    </a:lnTo>
                    <a:cubicBezTo>
                      <a:pt x="1098721" y="810881"/>
                      <a:pt x="1114078" y="810384"/>
                      <a:pt x="1128206" y="815094"/>
                    </a:cubicBezTo>
                    <a:cubicBezTo>
                      <a:pt x="1135924" y="817667"/>
                      <a:pt x="1150654" y="842448"/>
                      <a:pt x="1153479" y="846686"/>
                    </a:cubicBezTo>
                    <a:cubicBezTo>
                      <a:pt x="1166629" y="899291"/>
                      <a:pt x="1150616" y="847279"/>
                      <a:pt x="1172434" y="890916"/>
                    </a:cubicBezTo>
                    <a:cubicBezTo>
                      <a:pt x="1175413" y="896873"/>
                      <a:pt x="1175774" y="903915"/>
                      <a:pt x="1178752" y="909872"/>
                    </a:cubicBezTo>
                    <a:cubicBezTo>
                      <a:pt x="1187101" y="926573"/>
                      <a:pt x="1210624" y="952183"/>
                      <a:pt x="1222979" y="960420"/>
                    </a:cubicBezTo>
                    <a:cubicBezTo>
                      <a:pt x="1240299" y="971968"/>
                      <a:pt x="1260169" y="981637"/>
                      <a:pt x="1273525" y="998332"/>
                    </a:cubicBezTo>
                    <a:cubicBezTo>
                      <a:pt x="1278269" y="1004262"/>
                      <a:pt x="1281949" y="1010969"/>
                      <a:pt x="1286161" y="1017287"/>
                    </a:cubicBezTo>
                    <a:lnTo>
                      <a:pt x="1298797" y="1055199"/>
                    </a:lnTo>
                    <a:cubicBezTo>
                      <a:pt x="1300903" y="1061517"/>
                      <a:pt x="1298798" y="1072048"/>
                      <a:pt x="1305116" y="1074154"/>
                    </a:cubicBezTo>
                    <a:lnTo>
                      <a:pt x="1324070" y="1080473"/>
                    </a:lnTo>
                    <a:cubicBezTo>
                      <a:pt x="1330388" y="1076261"/>
                      <a:pt x="1338281" y="1073766"/>
                      <a:pt x="1343025" y="1067836"/>
                    </a:cubicBezTo>
                    <a:cubicBezTo>
                      <a:pt x="1347186" y="1062635"/>
                      <a:pt x="1346365" y="1054837"/>
                      <a:pt x="1349343" y="1048880"/>
                    </a:cubicBezTo>
                    <a:cubicBezTo>
                      <a:pt x="1357313" y="1032940"/>
                      <a:pt x="1362863" y="1029041"/>
                      <a:pt x="1374616" y="1017287"/>
                    </a:cubicBezTo>
                    <a:lnTo>
                      <a:pt x="1393570" y="960420"/>
                    </a:lnTo>
                    <a:cubicBezTo>
                      <a:pt x="1395676" y="954102"/>
                      <a:pt x="1393570" y="943571"/>
                      <a:pt x="1399888" y="941465"/>
                    </a:cubicBezTo>
                    <a:cubicBezTo>
                      <a:pt x="1406206" y="939359"/>
                      <a:pt x="1412886" y="938125"/>
                      <a:pt x="1418843" y="935146"/>
                    </a:cubicBezTo>
                    <a:cubicBezTo>
                      <a:pt x="1425635" y="931750"/>
                      <a:pt x="1430274" y="923535"/>
                      <a:pt x="1437798" y="922509"/>
                    </a:cubicBezTo>
                    <a:cubicBezTo>
                      <a:pt x="1477501" y="917095"/>
                      <a:pt x="1517828" y="918297"/>
                      <a:pt x="1557843" y="916191"/>
                    </a:cubicBezTo>
                    <a:cubicBezTo>
                      <a:pt x="1577864" y="909517"/>
                      <a:pt x="1578254" y="911234"/>
                      <a:pt x="1595752" y="897235"/>
                    </a:cubicBezTo>
                    <a:cubicBezTo>
                      <a:pt x="1600404" y="893513"/>
                      <a:pt x="1603623" y="888172"/>
                      <a:pt x="1608389" y="884598"/>
                    </a:cubicBezTo>
                    <a:cubicBezTo>
                      <a:pt x="1665535" y="841737"/>
                      <a:pt x="1629958" y="875666"/>
                      <a:pt x="1658934" y="846686"/>
                    </a:cubicBezTo>
                    <a:lnTo>
                      <a:pt x="1677889" y="789819"/>
                    </a:lnTo>
                    <a:lnTo>
                      <a:pt x="1684207" y="770864"/>
                    </a:lnTo>
                    <a:cubicBezTo>
                      <a:pt x="1680720" y="742968"/>
                      <a:pt x="1671385" y="704297"/>
                      <a:pt x="1684207" y="676086"/>
                    </a:cubicBezTo>
                    <a:cubicBezTo>
                      <a:pt x="1689137" y="665240"/>
                      <a:pt x="1702872" y="660725"/>
                      <a:pt x="1709480" y="650811"/>
                    </a:cubicBezTo>
                    <a:lnTo>
                      <a:pt x="1734752" y="612900"/>
                    </a:lnTo>
                    <a:lnTo>
                      <a:pt x="1747389" y="593944"/>
                    </a:lnTo>
                    <a:cubicBezTo>
                      <a:pt x="1745283" y="541290"/>
                      <a:pt x="1744825" y="488544"/>
                      <a:pt x="1741071" y="435981"/>
                    </a:cubicBezTo>
                    <a:cubicBezTo>
                      <a:pt x="1740596" y="429337"/>
                      <a:pt x="1736197" y="423527"/>
                      <a:pt x="1734752" y="417025"/>
                    </a:cubicBezTo>
                    <a:cubicBezTo>
                      <a:pt x="1731973" y="404519"/>
                      <a:pt x="1730726" y="391719"/>
                      <a:pt x="1728434" y="379114"/>
                    </a:cubicBezTo>
                    <a:cubicBezTo>
                      <a:pt x="1726513" y="368548"/>
                      <a:pt x="1724222" y="358052"/>
                      <a:pt x="1722116" y="347521"/>
                    </a:cubicBezTo>
                    <a:cubicBezTo>
                      <a:pt x="1721097" y="318977"/>
                      <a:pt x="1729284" y="204739"/>
                      <a:pt x="1709480" y="145327"/>
                    </a:cubicBezTo>
                    <a:cubicBezTo>
                      <a:pt x="1707991" y="140859"/>
                      <a:pt x="1704214" y="140061"/>
                      <a:pt x="1703161" y="139008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12700" cmpd="sng">
                <a:solidFill>
                  <a:srgbClr val="0000FF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2400">
                  <a:solidFill>
                    <a:srgbClr val="000000"/>
                  </a:solidFill>
                  <a:latin typeface="Arial" pitchFamily="31" charset="0"/>
                  <a:ea typeface="ＭＳ Ｐゴシック" pitchFamily="31" charset="-128"/>
                  <a:cs typeface="ＭＳ Ｐゴシック" pitchFamily="31" charset="-128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1544390" y="4083006"/>
                <a:ext cx="1747389" cy="1333215"/>
              </a:xfrm>
              <a:custGeom>
                <a:avLst/>
                <a:gdLst>
                  <a:gd name="connsiteX0" fmla="*/ 1703161 w 1747389"/>
                  <a:gd name="connsiteY0" fmla="*/ 139008 h 1333215"/>
                  <a:gd name="connsiteX1" fmla="*/ 1703161 w 1747389"/>
                  <a:gd name="connsiteY1" fmla="*/ 139008 h 1333215"/>
                  <a:gd name="connsiteX2" fmla="*/ 1583116 w 1747389"/>
                  <a:gd name="connsiteY2" fmla="*/ 145327 h 1333215"/>
                  <a:gd name="connsiteX3" fmla="*/ 1387252 w 1747389"/>
                  <a:gd name="connsiteY3" fmla="*/ 132690 h 1333215"/>
                  <a:gd name="connsiteX4" fmla="*/ 1368297 w 1747389"/>
                  <a:gd name="connsiteY4" fmla="*/ 126371 h 1333215"/>
                  <a:gd name="connsiteX5" fmla="*/ 1349343 w 1747389"/>
                  <a:gd name="connsiteY5" fmla="*/ 88460 h 1333215"/>
                  <a:gd name="connsiteX6" fmla="*/ 1336706 w 1747389"/>
                  <a:gd name="connsiteY6" fmla="*/ 75823 h 1333215"/>
                  <a:gd name="connsiteX7" fmla="*/ 1298797 w 1747389"/>
                  <a:gd name="connsiteY7" fmla="*/ 63186 h 1333215"/>
                  <a:gd name="connsiteX8" fmla="*/ 1273525 w 1747389"/>
                  <a:gd name="connsiteY8" fmla="*/ 69504 h 1333215"/>
                  <a:gd name="connsiteX9" fmla="*/ 1254570 w 1747389"/>
                  <a:gd name="connsiteY9" fmla="*/ 75823 h 1333215"/>
                  <a:gd name="connsiteX10" fmla="*/ 1185070 w 1747389"/>
                  <a:gd name="connsiteY10" fmla="*/ 94779 h 1333215"/>
                  <a:gd name="connsiteX11" fmla="*/ 1159797 w 1747389"/>
                  <a:gd name="connsiteY11" fmla="*/ 88460 h 1333215"/>
                  <a:gd name="connsiteX12" fmla="*/ 1121888 w 1747389"/>
                  <a:gd name="connsiteY12" fmla="*/ 63186 h 1333215"/>
                  <a:gd name="connsiteX13" fmla="*/ 1109252 w 1747389"/>
                  <a:gd name="connsiteY13" fmla="*/ 44230 h 1333215"/>
                  <a:gd name="connsiteX14" fmla="*/ 1090297 w 1747389"/>
                  <a:gd name="connsiteY14" fmla="*/ 12637 h 1333215"/>
                  <a:gd name="connsiteX15" fmla="*/ 1052388 w 1747389"/>
                  <a:gd name="connsiteY15" fmla="*/ 0 h 1333215"/>
                  <a:gd name="connsiteX16" fmla="*/ 1020797 w 1747389"/>
                  <a:gd name="connsiteY16" fmla="*/ 6319 h 1333215"/>
                  <a:gd name="connsiteX17" fmla="*/ 982888 w 1747389"/>
                  <a:gd name="connsiteY17" fmla="*/ 31593 h 1333215"/>
                  <a:gd name="connsiteX18" fmla="*/ 982888 w 1747389"/>
                  <a:gd name="connsiteY18" fmla="*/ 94779 h 1333215"/>
                  <a:gd name="connsiteX19" fmla="*/ 1001842 w 1747389"/>
                  <a:gd name="connsiteY19" fmla="*/ 101097 h 1333215"/>
                  <a:gd name="connsiteX20" fmla="*/ 976570 w 1747389"/>
                  <a:gd name="connsiteY20" fmla="*/ 145327 h 1333215"/>
                  <a:gd name="connsiteX21" fmla="*/ 938661 w 1747389"/>
                  <a:gd name="connsiteY21" fmla="*/ 157964 h 1333215"/>
                  <a:gd name="connsiteX22" fmla="*/ 913388 w 1747389"/>
                  <a:gd name="connsiteY22" fmla="*/ 151646 h 1333215"/>
                  <a:gd name="connsiteX23" fmla="*/ 900751 w 1747389"/>
                  <a:gd name="connsiteY23" fmla="*/ 113734 h 1333215"/>
                  <a:gd name="connsiteX24" fmla="*/ 843888 w 1747389"/>
                  <a:gd name="connsiteY24" fmla="*/ 126371 h 1333215"/>
                  <a:gd name="connsiteX25" fmla="*/ 818615 w 1747389"/>
                  <a:gd name="connsiteY25" fmla="*/ 139008 h 1333215"/>
                  <a:gd name="connsiteX26" fmla="*/ 787024 w 1747389"/>
                  <a:gd name="connsiteY26" fmla="*/ 145327 h 1333215"/>
                  <a:gd name="connsiteX27" fmla="*/ 768069 w 1747389"/>
                  <a:gd name="connsiteY27" fmla="*/ 151646 h 1333215"/>
                  <a:gd name="connsiteX28" fmla="*/ 761751 w 1747389"/>
                  <a:gd name="connsiteY28" fmla="*/ 50549 h 1333215"/>
                  <a:gd name="connsiteX29" fmla="*/ 723842 w 1747389"/>
                  <a:gd name="connsiteY29" fmla="*/ 56867 h 1333215"/>
                  <a:gd name="connsiteX30" fmla="*/ 698569 w 1747389"/>
                  <a:gd name="connsiteY30" fmla="*/ 69504 h 1333215"/>
                  <a:gd name="connsiteX31" fmla="*/ 648024 w 1747389"/>
                  <a:gd name="connsiteY31" fmla="*/ 82142 h 1333215"/>
                  <a:gd name="connsiteX32" fmla="*/ 622751 w 1747389"/>
                  <a:gd name="connsiteY32" fmla="*/ 113734 h 1333215"/>
                  <a:gd name="connsiteX33" fmla="*/ 597478 w 1747389"/>
                  <a:gd name="connsiteY33" fmla="*/ 208513 h 1333215"/>
                  <a:gd name="connsiteX34" fmla="*/ 578524 w 1747389"/>
                  <a:gd name="connsiteY34" fmla="*/ 214831 h 1333215"/>
                  <a:gd name="connsiteX35" fmla="*/ 477433 w 1747389"/>
                  <a:gd name="connsiteY35" fmla="*/ 221150 h 1333215"/>
                  <a:gd name="connsiteX36" fmla="*/ 471115 w 1747389"/>
                  <a:gd name="connsiteY36" fmla="*/ 202194 h 1333215"/>
                  <a:gd name="connsiteX37" fmla="*/ 439524 w 1747389"/>
                  <a:gd name="connsiteY37" fmla="*/ 183238 h 1333215"/>
                  <a:gd name="connsiteX38" fmla="*/ 433205 w 1747389"/>
                  <a:gd name="connsiteY38" fmla="*/ 202194 h 1333215"/>
                  <a:gd name="connsiteX39" fmla="*/ 458478 w 1747389"/>
                  <a:gd name="connsiteY39" fmla="*/ 233787 h 1333215"/>
                  <a:gd name="connsiteX40" fmla="*/ 471115 w 1747389"/>
                  <a:gd name="connsiteY40" fmla="*/ 246424 h 1333215"/>
                  <a:gd name="connsiteX41" fmla="*/ 439524 w 1747389"/>
                  <a:gd name="connsiteY41" fmla="*/ 379114 h 1333215"/>
                  <a:gd name="connsiteX42" fmla="*/ 426887 w 1747389"/>
                  <a:gd name="connsiteY42" fmla="*/ 366476 h 1333215"/>
                  <a:gd name="connsiteX43" fmla="*/ 420569 w 1747389"/>
                  <a:gd name="connsiteY43" fmla="*/ 347521 h 1333215"/>
                  <a:gd name="connsiteX44" fmla="*/ 414251 w 1747389"/>
                  <a:gd name="connsiteY44" fmla="*/ 322247 h 1333215"/>
                  <a:gd name="connsiteX45" fmla="*/ 395296 w 1747389"/>
                  <a:gd name="connsiteY45" fmla="*/ 315928 h 1333215"/>
                  <a:gd name="connsiteX46" fmla="*/ 382660 w 1747389"/>
                  <a:gd name="connsiteY46" fmla="*/ 296972 h 1333215"/>
                  <a:gd name="connsiteX47" fmla="*/ 370023 w 1747389"/>
                  <a:gd name="connsiteY47" fmla="*/ 284335 h 1333215"/>
                  <a:gd name="connsiteX48" fmla="*/ 344751 w 1747389"/>
                  <a:gd name="connsiteY48" fmla="*/ 252742 h 1333215"/>
                  <a:gd name="connsiteX49" fmla="*/ 306842 w 1747389"/>
                  <a:gd name="connsiteY49" fmla="*/ 240105 h 1333215"/>
                  <a:gd name="connsiteX50" fmla="*/ 275251 w 1747389"/>
                  <a:gd name="connsiteY50" fmla="*/ 221150 h 1333215"/>
                  <a:gd name="connsiteX51" fmla="*/ 249978 w 1747389"/>
                  <a:gd name="connsiteY51" fmla="*/ 233787 h 1333215"/>
                  <a:gd name="connsiteX52" fmla="*/ 237341 w 1747389"/>
                  <a:gd name="connsiteY52" fmla="*/ 252742 h 1333215"/>
                  <a:gd name="connsiteX53" fmla="*/ 212069 w 1747389"/>
                  <a:gd name="connsiteY53" fmla="*/ 259061 h 1333215"/>
                  <a:gd name="connsiteX54" fmla="*/ 199432 w 1747389"/>
                  <a:gd name="connsiteY54" fmla="*/ 296972 h 1333215"/>
                  <a:gd name="connsiteX55" fmla="*/ 193114 w 1747389"/>
                  <a:gd name="connsiteY55" fmla="*/ 315928 h 1333215"/>
                  <a:gd name="connsiteX56" fmla="*/ 167841 w 1747389"/>
                  <a:gd name="connsiteY56" fmla="*/ 353839 h 1333215"/>
                  <a:gd name="connsiteX57" fmla="*/ 155205 w 1747389"/>
                  <a:gd name="connsiteY57" fmla="*/ 391751 h 1333215"/>
                  <a:gd name="connsiteX58" fmla="*/ 161523 w 1747389"/>
                  <a:gd name="connsiteY58" fmla="*/ 417025 h 1333215"/>
                  <a:gd name="connsiteX59" fmla="*/ 174160 w 1747389"/>
                  <a:gd name="connsiteY59" fmla="*/ 429662 h 1333215"/>
                  <a:gd name="connsiteX60" fmla="*/ 186796 w 1747389"/>
                  <a:gd name="connsiteY60" fmla="*/ 448618 h 1333215"/>
                  <a:gd name="connsiteX61" fmla="*/ 167841 w 1747389"/>
                  <a:gd name="connsiteY61" fmla="*/ 486529 h 1333215"/>
                  <a:gd name="connsiteX62" fmla="*/ 129932 w 1747389"/>
                  <a:gd name="connsiteY62" fmla="*/ 499166 h 1333215"/>
                  <a:gd name="connsiteX63" fmla="*/ 110978 w 1747389"/>
                  <a:gd name="connsiteY63" fmla="*/ 505485 h 1333215"/>
                  <a:gd name="connsiteX64" fmla="*/ 73069 w 1747389"/>
                  <a:gd name="connsiteY64" fmla="*/ 499166 h 1333215"/>
                  <a:gd name="connsiteX65" fmla="*/ 60432 w 1747389"/>
                  <a:gd name="connsiteY65" fmla="*/ 486529 h 1333215"/>
                  <a:gd name="connsiteX66" fmla="*/ 35159 w 1747389"/>
                  <a:gd name="connsiteY66" fmla="*/ 454936 h 1333215"/>
                  <a:gd name="connsiteX67" fmla="*/ 16205 w 1747389"/>
                  <a:gd name="connsiteY67" fmla="*/ 562352 h 1333215"/>
                  <a:gd name="connsiteX68" fmla="*/ 22523 w 1747389"/>
                  <a:gd name="connsiteY68" fmla="*/ 581307 h 1333215"/>
                  <a:gd name="connsiteX69" fmla="*/ 60432 w 1747389"/>
                  <a:gd name="connsiteY69" fmla="*/ 593944 h 1333215"/>
                  <a:gd name="connsiteX70" fmla="*/ 79387 w 1747389"/>
                  <a:gd name="connsiteY70" fmla="*/ 600263 h 1333215"/>
                  <a:gd name="connsiteX71" fmla="*/ 98341 w 1747389"/>
                  <a:gd name="connsiteY71" fmla="*/ 606581 h 1333215"/>
                  <a:gd name="connsiteX72" fmla="*/ 117296 w 1747389"/>
                  <a:gd name="connsiteY72" fmla="*/ 789819 h 1333215"/>
                  <a:gd name="connsiteX73" fmla="*/ 148887 w 1747389"/>
                  <a:gd name="connsiteY73" fmla="*/ 821412 h 1333215"/>
                  <a:gd name="connsiteX74" fmla="*/ 268932 w 1747389"/>
                  <a:gd name="connsiteY74" fmla="*/ 840368 h 1333215"/>
                  <a:gd name="connsiteX75" fmla="*/ 306842 w 1747389"/>
                  <a:gd name="connsiteY75" fmla="*/ 846686 h 1333215"/>
                  <a:gd name="connsiteX76" fmla="*/ 357387 w 1747389"/>
                  <a:gd name="connsiteY76" fmla="*/ 853005 h 1333215"/>
                  <a:gd name="connsiteX77" fmla="*/ 395296 w 1747389"/>
                  <a:gd name="connsiteY77" fmla="*/ 865642 h 1333215"/>
                  <a:gd name="connsiteX78" fmla="*/ 414251 w 1747389"/>
                  <a:gd name="connsiteY78" fmla="*/ 878279 h 1333215"/>
                  <a:gd name="connsiteX79" fmla="*/ 439524 w 1747389"/>
                  <a:gd name="connsiteY79" fmla="*/ 884598 h 1333215"/>
                  <a:gd name="connsiteX80" fmla="*/ 527978 w 1747389"/>
                  <a:gd name="connsiteY80" fmla="*/ 897235 h 1333215"/>
                  <a:gd name="connsiteX81" fmla="*/ 610115 w 1747389"/>
                  <a:gd name="connsiteY81" fmla="*/ 890916 h 1333215"/>
                  <a:gd name="connsiteX82" fmla="*/ 629069 w 1747389"/>
                  <a:gd name="connsiteY82" fmla="*/ 884598 h 1333215"/>
                  <a:gd name="connsiteX83" fmla="*/ 666978 w 1747389"/>
                  <a:gd name="connsiteY83" fmla="*/ 890916 h 1333215"/>
                  <a:gd name="connsiteX84" fmla="*/ 679615 w 1747389"/>
                  <a:gd name="connsiteY84" fmla="*/ 903553 h 1333215"/>
                  <a:gd name="connsiteX85" fmla="*/ 685933 w 1747389"/>
                  <a:gd name="connsiteY85" fmla="*/ 922509 h 1333215"/>
                  <a:gd name="connsiteX86" fmla="*/ 692251 w 1747389"/>
                  <a:gd name="connsiteY86" fmla="*/ 947783 h 1333215"/>
                  <a:gd name="connsiteX87" fmla="*/ 698569 w 1747389"/>
                  <a:gd name="connsiteY87" fmla="*/ 966739 h 1333215"/>
                  <a:gd name="connsiteX88" fmla="*/ 711206 w 1747389"/>
                  <a:gd name="connsiteY88" fmla="*/ 1017287 h 1333215"/>
                  <a:gd name="connsiteX89" fmla="*/ 704888 w 1747389"/>
                  <a:gd name="connsiteY89" fmla="*/ 1143658 h 1333215"/>
                  <a:gd name="connsiteX90" fmla="*/ 698569 w 1747389"/>
                  <a:gd name="connsiteY90" fmla="*/ 1175251 h 1333215"/>
                  <a:gd name="connsiteX91" fmla="*/ 685933 w 1747389"/>
                  <a:gd name="connsiteY91" fmla="*/ 1194207 h 1333215"/>
                  <a:gd name="connsiteX92" fmla="*/ 679615 w 1747389"/>
                  <a:gd name="connsiteY92" fmla="*/ 1213163 h 1333215"/>
                  <a:gd name="connsiteX93" fmla="*/ 685933 w 1747389"/>
                  <a:gd name="connsiteY93" fmla="*/ 1288985 h 1333215"/>
                  <a:gd name="connsiteX94" fmla="*/ 692251 w 1747389"/>
                  <a:gd name="connsiteY94" fmla="*/ 1307941 h 1333215"/>
                  <a:gd name="connsiteX95" fmla="*/ 704888 w 1747389"/>
                  <a:gd name="connsiteY95" fmla="*/ 1320578 h 1333215"/>
                  <a:gd name="connsiteX96" fmla="*/ 723842 w 1747389"/>
                  <a:gd name="connsiteY96" fmla="*/ 1326897 h 1333215"/>
                  <a:gd name="connsiteX97" fmla="*/ 774388 w 1747389"/>
                  <a:gd name="connsiteY97" fmla="*/ 1333215 h 1333215"/>
                  <a:gd name="connsiteX98" fmla="*/ 850206 w 1747389"/>
                  <a:gd name="connsiteY98" fmla="*/ 1320578 h 1333215"/>
                  <a:gd name="connsiteX99" fmla="*/ 869160 w 1747389"/>
                  <a:gd name="connsiteY99" fmla="*/ 1314259 h 1333215"/>
                  <a:gd name="connsiteX100" fmla="*/ 881797 w 1747389"/>
                  <a:gd name="connsiteY100" fmla="*/ 1295304 h 1333215"/>
                  <a:gd name="connsiteX101" fmla="*/ 900751 w 1747389"/>
                  <a:gd name="connsiteY101" fmla="*/ 1276348 h 1333215"/>
                  <a:gd name="connsiteX102" fmla="*/ 957615 w 1747389"/>
                  <a:gd name="connsiteY102" fmla="*/ 1232118 h 1333215"/>
                  <a:gd name="connsiteX103" fmla="*/ 951297 w 1747389"/>
                  <a:gd name="connsiteY103" fmla="*/ 1143658 h 1333215"/>
                  <a:gd name="connsiteX104" fmla="*/ 944979 w 1747389"/>
                  <a:gd name="connsiteY104" fmla="*/ 1124703 h 1333215"/>
                  <a:gd name="connsiteX105" fmla="*/ 938661 w 1747389"/>
                  <a:gd name="connsiteY105" fmla="*/ 1099429 h 1333215"/>
                  <a:gd name="connsiteX106" fmla="*/ 932342 w 1747389"/>
                  <a:gd name="connsiteY106" fmla="*/ 1080473 h 1333215"/>
                  <a:gd name="connsiteX107" fmla="*/ 913388 w 1747389"/>
                  <a:gd name="connsiteY107" fmla="*/ 1010969 h 1333215"/>
                  <a:gd name="connsiteX108" fmla="*/ 907070 w 1747389"/>
                  <a:gd name="connsiteY108" fmla="*/ 992013 h 1333215"/>
                  <a:gd name="connsiteX109" fmla="*/ 944979 w 1747389"/>
                  <a:gd name="connsiteY109" fmla="*/ 897235 h 1333215"/>
                  <a:gd name="connsiteX110" fmla="*/ 963933 w 1747389"/>
                  <a:gd name="connsiteY110" fmla="*/ 884598 h 1333215"/>
                  <a:gd name="connsiteX111" fmla="*/ 1001842 w 1747389"/>
                  <a:gd name="connsiteY111" fmla="*/ 871961 h 1333215"/>
                  <a:gd name="connsiteX112" fmla="*/ 1065024 w 1747389"/>
                  <a:gd name="connsiteY112" fmla="*/ 821412 h 1333215"/>
                  <a:gd name="connsiteX113" fmla="*/ 1083979 w 1747389"/>
                  <a:gd name="connsiteY113" fmla="*/ 808775 h 1333215"/>
                  <a:gd name="connsiteX114" fmla="*/ 1128206 w 1747389"/>
                  <a:gd name="connsiteY114" fmla="*/ 815094 h 1333215"/>
                  <a:gd name="connsiteX115" fmla="*/ 1153479 w 1747389"/>
                  <a:gd name="connsiteY115" fmla="*/ 846686 h 1333215"/>
                  <a:gd name="connsiteX116" fmla="*/ 1172434 w 1747389"/>
                  <a:gd name="connsiteY116" fmla="*/ 890916 h 1333215"/>
                  <a:gd name="connsiteX117" fmla="*/ 1178752 w 1747389"/>
                  <a:gd name="connsiteY117" fmla="*/ 909872 h 1333215"/>
                  <a:gd name="connsiteX118" fmla="*/ 1222979 w 1747389"/>
                  <a:gd name="connsiteY118" fmla="*/ 960420 h 1333215"/>
                  <a:gd name="connsiteX119" fmla="*/ 1273525 w 1747389"/>
                  <a:gd name="connsiteY119" fmla="*/ 998332 h 1333215"/>
                  <a:gd name="connsiteX120" fmla="*/ 1286161 w 1747389"/>
                  <a:gd name="connsiteY120" fmla="*/ 1017287 h 1333215"/>
                  <a:gd name="connsiteX121" fmla="*/ 1298797 w 1747389"/>
                  <a:gd name="connsiteY121" fmla="*/ 1055199 h 1333215"/>
                  <a:gd name="connsiteX122" fmla="*/ 1305116 w 1747389"/>
                  <a:gd name="connsiteY122" fmla="*/ 1074154 h 1333215"/>
                  <a:gd name="connsiteX123" fmla="*/ 1324070 w 1747389"/>
                  <a:gd name="connsiteY123" fmla="*/ 1080473 h 1333215"/>
                  <a:gd name="connsiteX124" fmla="*/ 1343025 w 1747389"/>
                  <a:gd name="connsiteY124" fmla="*/ 1067836 h 1333215"/>
                  <a:gd name="connsiteX125" fmla="*/ 1349343 w 1747389"/>
                  <a:gd name="connsiteY125" fmla="*/ 1048880 h 1333215"/>
                  <a:gd name="connsiteX126" fmla="*/ 1374616 w 1747389"/>
                  <a:gd name="connsiteY126" fmla="*/ 1017287 h 1333215"/>
                  <a:gd name="connsiteX127" fmla="*/ 1393570 w 1747389"/>
                  <a:gd name="connsiteY127" fmla="*/ 960420 h 1333215"/>
                  <a:gd name="connsiteX128" fmla="*/ 1399888 w 1747389"/>
                  <a:gd name="connsiteY128" fmla="*/ 941465 h 1333215"/>
                  <a:gd name="connsiteX129" fmla="*/ 1418843 w 1747389"/>
                  <a:gd name="connsiteY129" fmla="*/ 935146 h 1333215"/>
                  <a:gd name="connsiteX130" fmla="*/ 1437798 w 1747389"/>
                  <a:gd name="connsiteY130" fmla="*/ 922509 h 1333215"/>
                  <a:gd name="connsiteX131" fmla="*/ 1557843 w 1747389"/>
                  <a:gd name="connsiteY131" fmla="*/ 916191 h 1333215"/>
                  <a:gd name="connsiteX132" fmla="*/ 1595752 w 1747389"/>
                  <a:gd name="connsiteY132" fmla="*/ 897235 h 1333215"/>
                  <a:gd name="connsiteX133" fmla="*/ 1608389 w 1747389"/>
                  <a:gd name="connsiteY133" fmla="*/ 884598 h 1333215"/>
                  <a:gd name="connsiteX134" fmla="*/ 1658934 w 1747389"/>
                  <a:gd name="connsiteY134" fmla="*/ 846686 h 1333215"/>
                  <a:gd name="connsiteX135" fmla="*/ 1677889 w 1747389"/>
                  <a:gd name="connsiteY135" fmla="*/ 789819 h 1333215"/>
                  <a:gd name="connsiteX136" fmla="*/ 1684207 w 1747389"/>
                  <a:gd name="connsiteY136" fmla="*/ 770864 h 1333215"/>
                  <a:gd name="connsiteX137" fmla="*/ 1684207 w 1747389"/>
                  <a:gd name="connsiteY137" fmla="*/ 676086 h 1333215"/>
                  <a:gd name="connsiteX138" fmla="*/ 1709480 w 1747389"/>
                  <a:gd name="connsiteY138" fmla="*/ 650811 h 1333215"/>
                  <a:gd name="connsiteX139" fmla="*/ 1734752 w 1747389"/>
                  <a:gd name="connsiteY139" fmla="*/ 612900 h 1333215"/>
                  <a:gd name="connsiteX140" fmla="*/ 1747389 w 1747389"/>
                  <a:gd name="connsiteY140" fmla="*/ 593944 h 1333215"/>
                  <a:gd name="connsiteX141" fmla="*/ 1741071 w 1747389"/>
                  <a:gd name="connsiteY141" fmla="*/ 435981 h 1333215"/>
                  <a:gd name="connsiteX142" fmla="*/ 1734752 w 1747389"/>
                  <a:gd name="connsiteY142" fmla="*/ 417025 h 1333215"/>
                  <a:gd name="connsiteX143" fmla="*/ 1728434 w 1747389"/>
                  <a:gd name="connsiteY143" fmla="*/ 379114 h 1333215"/>
                  <a:gd name="connsiteX144" fmla="*/ 1722116 w 1747389"/>
                  <a:gd name="connsiteY144" fmla="*/ 347521 h 1333215"/>
                  <a:gd name="connsiteX145" fmla="*/ 1709480 w 1747389"/>
                  <a:gd name="connsiteY145" fmla="*/ 145327 h 1333215"/>
                  <a:gd name="connsiteX146" fmla="*/ 1703161 w 1747389"/>
                  <a:gd name="connsiteY146" fmla="*/ 139008 h 1333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</a:cxnLst>
                <a:rect l="l" t="t" r="r" b="b"/>
                <a:pathLst>
                  <a:path w="1747389" h="1333215">
                    <a:moveTo>
                      <a:pt x="1703161" y="139008"/>
                    </a:moveTo>
                    <a:lnTo>
                      <a:pt x="1703161" y="139008"/>
                    </a:lnTo>
                    <a:cubicBezTo>
                      <a:pt x="1663146" y="141114"/>
                      <a:pt x="1623186" y="145327"/>
                      <a:pt x="1583116" y="145327"/>
                    </a:cubicBezTo>
                    <a:cubicBezTo>
                      <a:pt x="1493042" y="145327"/>
                      <a:pt x="1454117" y="151795"/>
                      <a:pt x="1387252" y="132690"/>
                    </a:cubicBezTo>
                    <a:cubicBezTo>
                      <a:pt x="1380848" y="130860"/>
                      <a:pt x="1374615" y="128477"/>
                      <a:pt x="1368297" y="126371"/>
                    </a:cubicBezTo>
                    <a:cubicBezTo>
                      <a:pt x="1361624" y="106352"/>
                      <a:pt x="1363339" y="105957"/>
                      <a:pt x="1349343" y="88460"/>
                    </a:cubicBezTo>
                    <a:cubicBezTo>
                      <a:pt x="1345622" y="83808"/>
                      <a:pt x="1342034" y="78487"/>
                      <a:pt x="1336706" y="75823"/>
                    </a:cubicBezTo>
                    <a:cubicBezTo>
                      <a:pt x="1324792" y="69866"/>
                      <a:pt x="1298797" y="63186"/>
                      <a:pt x="1298797" y="63186"/>
                    </a:cubicBezTo>
                    <a:cubicBezTo>
                      <a:pt x="1290373" y="65292"/>
                      <a:pt x="1281874" y="67118"/>
                      <a:pt x="1273525" y="69504"/>
                    </a:cubicBezTo>
                    <a:cubicBezTo>
                      <a:pt x="1267121" y="71334"/>
                      <a:pt x="1260995" y="74070"/>
                      <a:pt x="1254570" y="75823"/>
                    </a:cubicBezTo>
                    <a:cubicBezTo>
                      <a:pt x="1176186" y="97202"/>
                      <a:pt x="1228699" y="80234"/>
                      <a:pt x="1185070" y="94779"/>
                    </a:cubicBezTo>
                    <a:cubicBezTo>
                      <a:pt x="1176646" y="92673"/>
                      <a:pt x="1167564" y="92344"/>
                      <a:pt x="1159797" y="88460"/>
                    </a:cubicBezTo>
                    <a:cubicBezTo>
                      <a:pt x="1146213" y="81668"/>
                      <a:pt x="1121888" y="63186"/>
                      <a:pt x="1121888" y="63186"/>
                    </a:cubicBezTo>
                    <a:cubicBezTo>
                      <a:pt x="1117676" y="56867"/>
                      <a:pt x="1112648" y="51022"/>
                      <a:pt x="1109252" y="44230"/>
                    </a:cubicBezTo>
                    <a:cubicBezTo>
                      <a:pt x="1102048" y="29821"/>
                      <a:pt x="1106749" y="20864"/>
                      <a:pt x="1090297" y="12637"/>
                    </a:cubicBezTo>
                    <a:cubicBezTo>
                      <a:pt x="1078384" y="6680"/>
                      <a:pt x="1052388" y="0"/>
                      <a:pt x="1052388" y="0"/>
                    </a:cubicBezTo>
                    <a:cubicBezTo>
                      <a:pt x="1041858" y="2106"/>
                      <a:pt x="1030573" y="1875"/>
                      <a:pt x="1020797" y="6319"/>
                    </a:cubicBezTo>
                    <a:cubicBezTo>
                      <a:pt x="1006971" y="12604"/>
                      <a:pt x="982888" y="31593"/>
                      <a:pt x="982888" y="31593"/>
                    </a:cubicBezTo>
                    <a:cubicBezTo>
                      <a:pt x="975108" y="54937"/>
                      <a:pt x="968368" y="65737"/>
                      <a:pt x="982888" y="94779"/>
                    </a:cubicBezTo>
                    <a:cubicBezTo>
                      <a:pt x="985866" y="100736"/>
                      <a:pt x="995524" y="98991"/>
                      <a:pt x="1001842" y="101097"/>
                    </a:cubicBezTo>
                    <a:cubicBezTo>
                      <a:pt x="995959" y="130514"/>
                      <a:pt x="1003099" y="133536"/>
                      <a:pt x="976570" y="145327"/>
                    </a:cubicBezTo>
                    <a:cubicBezTo>
                      <a:pt x="964398" y="150737"/>
                      <a:pt x="938661" y="157964"/>
                      <a:pt x="938661" y="157964"/>
                    </a:cubicBezTo>
                    <a:cubicBezTo>
                      <a:pt x="930237" y="155858"/>
                      <a:pt x="919039" y="158239"/>
                      <a:pt x="913388" y="151646"/>
                    </a:cubicBezTo>
                    <a:cubicBezTo>
                      <a:pt x="904719" y="141532"/>
                      <a:pt x="900751" y="113734"/>
                      <a:pt x="900751" y="113734"/>
                    </a:cubicBezTo>
                    <a:cubicBezTo>
                      <a:pt x="881797" y="117946"/>
                      <a:pt x="862446" y="120661"/>
                      <a:pt x="843888" y="126371"/>
                    </a:cubicBezTo>
                    <a:cubicBezTo>
                      <a:pt x="834886" y="129141"/>
                      <a:pt x="827550" y="136029"/>
                      <a:pt x="818615" y="139008"/>
                    </a:cubicBezTo>
                    <a:cubicBezTo>
                      <a:pt x="808427" y="142404"/>
                      <a:pt x="797442" y="142722"/>
                      <a:pt x="787024" y="145327"/>
                    </a:cubicBezTo>
                    <a:cubicBezTo>
                      <a:pt x="780563" y="146943"/>
                      <a:pt x="774387" y="149540"/>
                      <a:pt x="768069" y="151646"/>
                    </a:cubicBezTo>
                    <a:cubicBezTo>
                      <a:pt x="765963" y="117947"/>
                      <a:pt x="776029" y="81146"/>
                      <a:pt x="761751" y="50549"/>
                    </a:cubicBezTo>
                    <a:cubicBezTo>
                      <a:pt x="756334" y="38940"/>
                      <a:pt x="736112" y="53186"/>
                      <a:pt x="723842" y="56867"/>
                    </a:cubicBezTo>
                    <a:cubicBezTo>
                      <a:pt x="714820" y="59574"/>
                      <a:pt x="707226" y="65794"/>
                      <a:pt x="698569" y="69504"/>
                    </a:cubicBezTo>
                    <a:cubicBezTo>
                      <a:pt x="681567" y="76791"/>
                      <a:pt x="666571" y="78432"/>
                      <a:pt x="648024" y="82142"/>
                    </a:cubicBezTo>
                    <a:cubicBezTo>
                      <a:pt x="640438" y="89728"/>
                      <a:pt x="625408" y="103106"/>
                      <a:pt x="622751" y="113734"/>
                    </a:cubicBezTo>
                    <a:cubicBezTo>
                      <a:pt x="616881" y="137215"/>
                      <a:pt x="628053" y="190167"/>
                      <a:pt x="597478" y="208513"/>
                    </a:cubicBezTo>
                    <a:cubicBezTo>
                      <a:pt x="591767" y="211940"/>
                      <a:pt x="584842" y="212725"/>
                      <a:pt x="578524" y="214831"/>
                    </a:cubicBezTo>
                    <a:cubicBezTo>
                      <a:pt x="547917" y="245438"/>
                      <a:pt x="557278" y="242443"/>
                      <a:pt x="477433" y="221150"/>
                    </a:cubicBezTo>
                    <a:cubicBezTo>
                      <a:pt x="470998" y="219434"/>
                      <a:pt x="474542" y="207905"/>
                      <a:pt x="471115" y="202194"/>
                    </a:cubicBezTo>
                    <a:cubicBezTo>
                      <a:pt x="462443" y="187740"/>
                      <a:pt x="454432" y="188208"/>
                      <a:pt x="439524" y="183238"/>
                    </a:cubicBezTo>
                    <a:cubicBezTo>
                      <a:pt x="437418" y="189557"/>
                      <a:pt x="433205" y="195534"/>
                      <a:pt x="433205" y="202194"/>
                    </a:cubicBezTo>
                    <a:cubicBezTo>
                      <a:pt x="433205" y="224242"/>
                      <a:pt x="443924" y="222143"/>
                      <a:pt x="458478" y="233787"/>
                    </a:cubicBezTo>
                    <a:cubicBezTo>
                      <a:pt x="463130" y="237509"/>
                      <a:pt x="466903" y="242212"/>
                      <a:pt x="471115" y="246424"/>
                    </a:cubicBezTo>
                    <a:cubicBezTo>
                      <a:pt x="466876" y="343917"/>
                      <a:pt x="507681" y="424556"/>
                      <a:pt x="439524" y="379114"/>
                    </a:cubicBezTo>
                    <a:cubicBezTo>
                      <a:pt x="434567" y="375809"/>
                      <a:pt x="431099" y="370689"/>
                      <a:pt x="426887" y="366476"/>
                    </a:cubicBezTo>
                    <a:cubicBezTo>
                      <a:pt x="424781" y="360158"/>
                      <a:pt x="422399" y="353925"/>
                      <a:pt x="420569" y="347521"/>
                    </a:cubicBezTo>
                    <a:cubicBezTo>
                      <a:pt x="418183" y="339171"/>
                      <a:pt x="419676" y="329028"/>
                      <a:pt x="414251" y="322247"/>
                    </a:cubicBezTo>
                    <a:cubicBezTo>
                      <a:pt x="410091" y="317046"/>
                      <a:pt x="401614" y="318034"/>
                      <a:pt x="395296" y="315928"/>
                    </a:cubicBezTo>
                    <a:cubicBezTo>
                      <a:pt x="391084" y="309609"/>
                      <a:pt x="387404" y="302902"/>
                      <a:pt x="382660" y="296972"/>
                    </a:cubicBezTo>
                    <a:cubicBezTo>
                      <a:pt x="378939" y="292320"/>
                      <a:pt x="373088" y="289443"/>
                      <a:pt x="370023" y="284335"/>
                    </a:cubicBezTo>
                    <a:cubicBezTo>
                      <a:pt x="355698" y="260460"/>
                      <a:pt x="375638" y="266471"/>
                      <a:pt x="344751" y="252742"/>
                    </a:cubicBezTo>
                    <a:cubicBezTo>
                      <a:pt x="332579" y="247332"/>
                      <a:pt x="306842" y="240105"/>
                      <a:pt x="306842" y="240105"/>
                    </a:cubicBezTo>
                    <a:cubicBezTo>
                      <a:pt x="298667" y="231930"/>
                      <a:pt x="289604" y="219099"/>
                      <a:pt x="275251" y="221150"/>
                    </a:cubicBezTo>
                    <a:cubicBezTo>
                      <a:pt x="265927" y="222482"/>
                      <a:pt x="258402" y="229575"/>
                      <a:pt x="249978" y="233787"/>
                    </a:cubicBezTo>
                    <a:cubicBezTo>
                      <a:pt x="245766" y="240105"/>
                      <a:pt x="243659" y="248530"/>
                      <a:pt x="237341" y="252742"/>
                    </a:cubicBezTo>
                    <a:cubicBezTo>
                      <a:pt x="230116" y="257559"/>
                      <a:pt x="217720" y="252468"/>
                      <a:pt x="212069" y="259061"/>
                    </a:cubicBezTo>
                    <a:cubicBezTo>
                      <a:pt x="203400" y="269175"/>
                      <a:pt x="203644" y="284335"/>
                      <a:pt x="199432" y="296972"/>
                    </a:cubicBezTo>
                    <a:cubicBezTo>
                      <a:pt x="197326" y="303291"/>
                      <a:pt x="196808" y="310386"/>
                      <a:pt x="193114" y="315928"/>
                    </a:cubicBezTo>
                    <a:lnTo>
                      <a:pt x="167841" y="353839"/>
                    </a:lnTo>
                    <a:cubicBezTo>
                      <a:pt x="163629" y="366476"/>
                      <a:pt x="151974" y="378828"/>
                      <a:pt x="155205" y="391751"/>
                    </a:cubicBezTo>
                    <a:cubicBezTo>
                      <a:pt x="157311" y="400176"/>
                      <a:pt x="157640" y="409258"/>
                      <a:pt x="161523" y="417025"/>
                    </a:cubicBezTo>
                    <a:cubicBezTo>
                      <a:pt x="164187" y="422353"/>
                      <a:pt x="170439" y="425010"/>
                      <a:pt x="174160" y="429662"/>
                    </a:cubicBezTo>
                    <a:cubicBezTo>
                      <a:pt x="178904" y="435592"/>
                      <a:pt x="182584" y="442299"/>
                      <a:pt x="186796" y="448618"/>
                    </a:cubicBezTo>
                    <a:cubicBezTo>
                      <a:pt x="182943" y="464031"/>
                      <a:pt x="183936" y="478481"/>
                      <a:pt x="167841" y="486529"/>
                    </a:cubicBezTo>
                    <a:cubicBezTo>
                      <a:pt x="155927" y="492486"/>
                      <a:pt x="142568" y="494954"/>
                      <a:pt x="129932" y="499166"/>
                    </a:cubicBezTo>
                    <a:lnTo>
                      <a:pt x="110978" y="505485"/>
                    </a:lnTo>
                    <a:cubicBezTo>
                      <a:pt x="98342" y="503379"/>
                      <a:pt x="85064" y="503664"/>
                      <a:pt x="73069" y="499166"/>
                    </a:cubicBezTo>
                    <a:cubicBezTo>
                      <a:pt x="67491" y="497074"/>
                      <a:pt x="64153" y="491181"/>
                      <a:pt x="60432" y="486529"/>
                    </a:cubicBezTo>
                    <a:cubicBezTo>
                      <a:pt x="28550" y="446675"/>
                      <a:pt x="65671" y="485448"/>
                      <a:pt x="35159" y="454936"/>
                    </a:cubicBezTo>
                    <a:cubicBezTo>
                      <a:pt x="-21693" y="469151"/>
                      <a:pt x="4772" y="453732"/>
                      <a:pt x="16205" y="562352"/>
                    </a:cubicBezTo>
                    <a:cubicBezTo>
                      <a:pt x="16902" y="568975"/>
                      <a:pt x="17104" y="577436"/>
                      <a:pt x="22523" y="581307"/>
                    </a:cubicBezTo>
                    <a:cubicBezTo>
                      <a:pt x="33362" y="589049"/>
                      <a:pt x="47796" y="589732"/>
                      <a:pt x="60432" y="593944"/>
                    </a:cubicBezTo>
                    <a:lnTo>
                      <a:pt x="79387" y="600263"/>
                    </a:lnTo>
                    <a:lnTo>
                      <a:pt x="98341" y="606581"/>
                    </a:lnTo>
                    <a:cubicBezTo>
                      <a:pt x="146580" y="678941"/>
                      <a:pt x="73130" y="561612"/>
                      <a:pt x="117296" y="789819"/>
                    </a:cubicBezTo>
                    <a:cubicBezTo>
                      <a:pt x="120126" y="804440"/>
                      <a:pt x="134759" y="816702"/>
                      <a:pt x="148887" y="821412"/>
                    </a:cubicBezTo>
                    <a:cubicBezTo>
                      <a:pt x="212846" y="842733"/>
                      <a:pt x="173515" y="833027"/>
                      <a:pt x="268932" y="840368"/>
                    </a:cubicBezTo>
                    <a:cubicBezTo>
                      <a:pt x="281569" y="842474"/>
                      <a:pt x="294160" y="844874"/>
                      <a:pt x="306842" y="846686"/>
                    </a:cubicBezTo>
                    <a:cubicBezTo>
                      <a:pt x="323651" y="849087"/>
                      <a:pt x="340784" y="849447"/>
                      <a:pt x="357387" y="853005"/>
                    </a:cubicBezTo>
                    <a:cubicBezTo>
                      <a:pt x="370411" y="855796"/>
                      <a:pt x="395296" y="865642"/>
                      <a:pt x="395296" y="865642"/>
                    </a:cubicBezTo>
                    <a:cubicBezTo>
                      <a:pt x="401614" y="869854"/>
                      <a:pt x="407271" y="875288"/>
                      <a:pt x="414251" y="878279"/>
                    </a:cubicBezTo>
                    <a:cubicBezTo>
                      <a:pt x="422232" y="881700"/>
                      <a:pt x="431174" y="882212"/>
                      <a:pt x="439524" y="884598"/>
                    </a:cubicBezTo>
                    <a:cubicBezTo>
                      <a:pt x="490571" y="899184"/>
                      <a:pt x="416832" y="887130"/>
                      <a:pt x="527978" y="897235"/>
                    </a:cubicBezTo>
                    <a:cubicBezTo>
                      <a:pt x="555357" y="895129"/>
                      <a:pt x="582867" y="894322"/>
                      <a:pt x="610115" y="890916"/>
                    </a:cubicBezTo>
                    <a:cubicBezTo>
                      <a:pt x="616723" y="890090"/>
                      <a:pt x="622409" y="884598"/>
                      <a:pt x="629069" y="884598"/>
                    </a:cubicBezTo>
                    <a:cubicBezTo>
                      <a:pt x="641880" y="884598"/>
                      <a:pt x="654342" y="888810"/>
                      <a:pt x="666978" y="890916"/>
                    </a:cubicBezTo>
                    <a:cubicBezTo>
                      <a:pt x="671190" y="895128"/>
                      <a:pt x="676550" y="898445"/>
                      <a:pt x="679615" y="903553"/>
                    </a:cubicBezTo>
                    <a:cubicBezTo>
                      <a:pt x="683042" y="909264"/>
                      <a:pt x="684103" y="916105"/>
                      <a:pt x="685933" y="922509"/>
                    </a:cubicBezTo>
                    <a:cubicBezTo>
                      <a:pt x="688318" y="930859"/>
                      <a:pt x="689866" y="939433"/>
                      <a:pt x="692251" y="947783"/>
                    </a:cubicBezTo>
                    <a:cubicBezTo>
                      <a:pt x="694081" y="954187"/>
                      <a:pt x="696817" y="960313"/>
                      <a:pt x="698569" y="966739"/>
                    </a:cubicBezTo>
                    <a:cubicBezTo>
                      <a:pt x="703139" y="983495"/>
                      <a:pt x="711206" y="1017287"/>
                      <a:pt x="711206" y="1017287"/>
                    </a:cubicBezTo>
                    <a:cubicBezTo>
                      <a:pt x="709100" y="1059411"/>
                      <a:pt x="708251" y="1101616"/>
                      <a:pt x="704888" y="1143658"/>
                    </a:cubicBezTo>
                    <a:cubicBezTo>
                      <a:pt x="704032" y="1154363"/>
                      <a:pt x="702340" y="1165195"/>
                      <a:pt x="698569" y="1175251"/>
                    </a:cubicBezTo>
                    <a:cubicBezTo>
                      <a:pt x="695903" y="1182361"/>
                      <a:pt x="689329" y="1187415"/>
                      <a:pt x="685933" y="1194207"/>
                    </a:cubicBezTo>
                    <a:cubicBezTo>
                      <a:pt x="682955" y="1200164"/>
                      <a:pt x="681721" y="1206844"/>
                      <a:pt x="679615" y="1213163"/>
                    </a:cubicBezTo>
                    <a:cubicBezTo>
                      <a:pt x="681721" y="1238437"/>
                      <a:pt x="682581" y="1263846"/>
                      <a:pt x="685933" y="1288985"/>
                    </a:cubicBezTo>
                    <a:cubicBezTo>
                      <a:pt x="686813" y="1295587"/>
                      <a:pt x="688824" y="1302230"/>
                      <a:pt x="692251" y="1307941"/>
                    </a:cubicBezTo>
                    <a:cubicBezTo>
                      <a:pt x="695316" y="1313049"/>
                      <a:pt x="699780" y="1317513"/>
                      <a:pt x="704888" y="1320578"/>
                    </a:cubicBezTo>
                    <a:cubicBezTo>
                      <a:pt x="710599" y="1324005"/>
                      <a:pt x="717290" y="1325706"/>
                      <a:pt x="723842" y="1326897"/>
                    </a:cubicBezTo>
                    <a:cubicBezTo>
                      <a:pt x="740548" y="1329935"/>
                      <a:pt x="757539" y="1331109"/>
                      <a:pt x="774388" y="1333215"/>
                    </a:cubicBezTo>
                    <a:cubicBezTo>
                      <a:pt x="799661" y="1329003"/>
                      <a:pt x="825082" y="1325603"/>
                      <a:pt x="850206" y="1320578"/>
                    </a:cubicBezTo>
                    <a:cubicBezTo>
                      <a:pt x="856737" y="1319272"/>
                      <a:pt x="863960" y="1318420"/>
                      <a:pt x="869160" y="1314259"/>
                    </a:cubicBezTo>
                    <a:cubicBezTo>
                      <a:pt x="875090" y="1309515"/>
                      <a:pt x="876936" y="1301138"/>
                      <a:pt x="881797" y="1295304"/>
                    </a:cubicBezTo>
                    <a:cubicBezTo>
                      <a:pt x="887517" y="1288439"/>
                      <a:pt x="893698" y="1281834"/>
                      <a:pt x="900751" y="1276348"/>
                    </a:cubicBezTo>
                    <a:cubicBezTo>
                      <a:pt x="968767" y="1223444"/>
                      <a:pt x="914584" y="1275154"/>
                      <a:pt x="957615" y="1232118"/>
                    </a:cubicBezTo>
                    <a:cubicBezTo>
                      <a:pt x="955509" y="1202631"/>
                      <a:pt x="954751" y="1173017"/>
                      <a:pt x="951297" y="1143658"/>
                    </a:cubicBezTo>
                    <a:cubicBezTo>
                      <a:pt x="950519" y="1137044"/>
                      <a:pt x="946809" y="1131107"/>
                      <a:pt x="944979" y="1124703"/>
                    </a:cubicBezTo>
                    <a:cubicBezTo>
                      <a:pt x="942593" y="1116353"/>
                      <a:pt x="941047" y="1107779"/>
                      <a:pt x="938661" y="1099429"/>
                    </a:cubicBezTo>
                    <a:cubicBezTo>
                      <a:pt x="936831" y="1093025"/>
                      <a:pt x="933957" y="1086935"/>
                      <a:pt x="932342" y="1080473"/>
                    </a:cubicBezTo>
                    <a:cubicBezTo>
                      <a:pt x="914476" y="1009009"/>
                      <a:pt x="940503" y="1092321"/>
                      <a:pt x="913388" y="1010969"/>
                    </a:cubicBezTo>
                    <a:lnTo>
                      <a:pt x="907070" y="992013"/>
                    </a:lnTo>
                    <a:cubicBezTo>
                      <a:pt x="912507" y="937643"/>
                      <a:pt x="900084" y="927167"/>
                      <a:pt x="944979" y="897235"/>
                    </a:cubicBezTo>
                    <a:cubicBezTo>
                      <a:pt x="951297" y="893023"/>
                      <a:pt x="956994" y="887682"/>
                      <a:pt x="963933" y="884598"/>
                    </a:cubicBezTo>
                    <a:cubicBezTo>
                      <a:pt x="976105" y="879188"/>
                      <a:pt x="1001842" y="871961"/>
                      <a:pt x="1001842" y="871961"/>
                    </a:cubicBezTo>
                    <a:cubicBezTo>
                      <a:pt x="1037853" y="835947"/>
                      <a:pt x="1017203" y="853294"/>
                      <a:pt x="1065024" y="821412"/>
                    </a:cubicBezTo>
                    <a:lnTo>
                      <a:pt x="1083979" y="808775"/>
                    </a:lnTo>
                    <a:cubicBezTo>
                      <a:pt x="1098721" y="810881"/>
                      <a:pt x="1114078" y="810384"/>
                      <a:pt x="1128206" y="815094"/>
                    </a:cubicBezTo>
                    <a:cubicBezTo>
                      <a:pt x="1135924" y="817667"/>
                      <a:pt x="1150654" y="842448"/>
                      <a:pt x="1153479" y="846686"/>
                    </a:cubicBezTo>
                    <a:cubicBezTo>
                      <a:pt x="1166629" y="899291"/>
                      <a:pt x="1150616" y="847279"/>
                      <a:pt x="1172434" y="890916"/>
                    </a:cubicBezTo>
                    <a:cubicBezTo>
                      <a:pt x="1175413" y="896873"/>
                      <a:pt x="1175774" y="903915"/>
                      <a:pt x="1178752" y="909872"/>
                    </a:cubicBezTo>
                    <a:cubicBezTo>
                      <a:pt x="1187101" y="926573"/>
                      <a:pt x="1210624" y="952183"/>
                      <a:pt x="1222979" y="960420"/>
                    </a:cubicBezTo>
                    <a:cubicBezTo>
                      <a:pt x="1240299" y="971968"/>
                      <a:pt x="1260169" y="981637"/>
                      <a:pt x="1273525" y="998332"/>
                    </a:cubicBezTo>
                    <a:cubicBezTo>
                      <a:pt x="1278269" y="1004262"/>
                      <a:pt x="1281949" y="1010969"/>
                      <a:pt x="1286161" y="1017287"/>
                    </a:cubicBezTo>
                    <a:lnTo>
                      <a:pt x="1298797" y="1055199"/>
                    </a:lnTo>
                    <a:cubicBezTo>
                      <a:pt x="1300903" y="1061517"/>
                      <a:pt x="1298798" y="1072048"/>
                      <a:pt x="1305116" y="1074154"/>
                    </a:cubicBezTo>
                    <a:lnTo>
                      <a:pt x="1324070" y="1080473"/>
                    </a:lnTo>
                    <a:cubicBezTo>
                      <a:pt x="1330388" y="1076261"/>
                      <a:pt x="1338281" y="1073766"/>
                      <a:pt x="1343025" y="1067836"/>
                    </a:cubicBezTo>
                    <a:cubicBezTo>
                      <a:pt x="1347186" y="1062635"/>
                      <a:pt x="1346365" y="1054837"/>
                      <a:pt x="1349343" y="1048880"/>
                    </a:cubicBezTo>
                    <a:cubicBezTo>
                      <a:pt x="1357313" y="1032940"/>
                      <a:pt x="1362863" y="1029041"/>
                      <a:pt x="1374616" y="1017287"/>
                    </a:cubicBezTo>
                    <a:lnTo>
                      <a:pt x="1393570" y="960420"/>
                    </a:lnTo>
                    <a:cubicBezTo>
                      <a:pt x="1395676" y="954102"/>
                      <a:pt x="1393570" y="943571"/>
                      <a:pt x="1399888" y="941465"/>
                    </a:cubicBezTo>
                    <a:cubicBezTo>
                      <a:pt x="1406206" y="939359"/>
                      <a:pt x="1412886" y="938125"/>
                      <a:pt x="1418843" y="935146"/>
                    </a:cubicBezTo>
                    <a:cubicBezTo>
                      <a:pt x="1425635" y="931750"/>
                      <a:pt x="1430274" y="923535"/>
                      <a:pt x="1437798" y="922509"/>
                    </a:cubicBezTo>
                    <a:cubicBezTo>
                      <a:pt x="1477501" y="917095"/>
                      <a:pt x="1517828" y="918297"/>
                      <a:pt x="1557843" y="916191"/>
                    </a:cubicBezTo>
                    <a:cubicBezTo>
                      <a:pt x="1577864" y="909517"/>
                      <a:pt x="1578254" y="911234"/>
                      <a:pt x="1595752" y="897235"/>
                    </a:cubicBezTo>
                    <a:cubicBezTo>
                      <a:pt x="1600404" y="893513"/>
                      <a:pt x="1603623" y="888172"/>
                      <a:pt x="1608389" y="884598"/>
                    </a:cubicBezTo>
                    <a:cubicBezTo>
                      <a:pt x="1665535" y="841737"/>
                      <a:pt x="1629958" y="875666"/>
                      <a:pt x="1658934" y="846686"/>
                    </a:cubicBezTo>
                    <a:lnTo>
                      <a:pt x="1677889" y="789819"/>
                    </a:lnTo>
                    <a:lnTo>
                      <a:pt x="1684207" y="770864"/>
                    </a:lnTo>
                    <a:cubicBezTo>
                      <a:pt x="1680720" y="742968"/>
                      <a:pt x="1671385" y="704297"/>
                      <a:pt x="1684207" y="676086"/>
                    </a:cubicBezTo>
                    <a:cubicBezTo>
                      <a:pt x="1689137" y="665240"/>
                      <a:pt x="1702872" y="660725"/>
                      <a:pt x="1709480" y="650811"/>
                    </a:cubicBezTo>
                    <a:lnTo>
                      <a:pt x="1734752" y="612900"/>
                    </a:lnTo>
                    <a:lnTo>
                      <a:pt x="1747389" y="593944"/>
                    </a:lnTo>
                    <a:cubicBezTo>
                      <a:pt x="1745283" y="541290"/>
                      <a:pt x="1744825" y="488544"/>
                      <a:pt x="1741071" y="435981"/>
                    </a:cubicBezTo>
                    <a:cubicBezTo>
                      <a:pt x="1740596" y="429337"/>
                      <a:pt x="1736197" y="423527"/>
                      <a:pt x="1734752" y="417025"/>
                    </a:cubicBezTo>
                    <a:cubicBezTo>
                      <a:pt x="1731973" y="404519"/>
                      <a:pt x="1730726" y="391719"/>
                      <a:pt x="1728434" y="379114"/>
                    </a:cubicBezTo>
                    <a:cubicBezTo>
                      <a:pt x="1726513" y="368548"/>
                      <a:pt x="1724222" y="358052"/>
                      <a:pt x="1722116" y="347521"/>
                    </a:cubicBezTo>
                    <a:cubicBezTo>
                      <a:pt x="1721097" y="318977"/>
                      <a:pt x="1729284" y="204739"/>
                      <a:pt x="1709480" y="145327"/>
                    </a:cubicBezTo>
                    <a:cubicBezTo>
                      <a:pt x="1707991" y="140859"/>
                      <a:pt x="1704214" y="140061"/>
                      <a:pt x="1703161" y="13900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FF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2400">
                  <a:solidFill>
                    <a:srgbClr val="000000"/>
                  </a:solidFill>
                  <a:latin typeface="Arial" pitchFamily="31" charset="0"/>
                  <a:ea typeface="ＭＳ Ｐゴシック" pitchFamily="31" charset="-128"/>
                  <a:cs typeface="ＭＳ Ｐゴシック" pitchFamily="31" charset="-128"/>
                </a:endParaRPr>
              </a:p>
            </p:txBody>
          </p:sp>
          <p:sp>
            <p:nvSpPr>
              <p:cNvPr id="12" name="Down Arrow 11"/>
              <p:cNvSpPr/>
              <p:nvPr/>
            </p:nvSpPr>
            <p:spPr bwMode="auto">
              <a:xfrm>
                <a:off x="4441526" y="3582238"/>
                <a:ext cx="309152" cy="401077"/>
              </a:xfrm>
              <a:prstGeom prst="downArrow">
                <a:avLst/>
              </a:prstGeom>
              <a:solidFill>
                <a:srgbClr val="FFFF00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2400">
                  <a:solidFill>
                    <a:srgbClr val="000000"/>
                  </a:solidFill>
                  <a:latin typeface="Arial" pitchFamily="31" charset="0"/>
                  <a:ea typeface="ＭＳ Ｐゴシック" pitchFamily="31" charset="-128"/>
                  <a:cs typeface="ＭＳ Ｐゴシック" pitchFamily="31" charset="-128"/>
                </a:endParaRPr>
              </a:p>
            </p:txBody>
          </p:sp>
          <p:sp>
            <p:nvSpPr>
              <p:cNvPr id="47" name="Down Arrow 46"/>
              <p:cNvSpPr/>
              <p:nvPr/>
            </p:nvSpPr>
            <p:spPr bwMode="auto">
              <a:xfrm>
                <a:off x="6547100" y="3582238"/>
                <a:ext cx="309152" cy="401077"/>
              </a:xfrm>
              <a:prstGeom prst="downArrow">
                <a:avLst/>
              </a:prstGeom>
              <a:solidFill>
                <a:srgbClr val="FFFF00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2400">
                  <a:solidFill>
                    <a:srgbClr val="000000"/>
                  </a:solidFill>
                  <a:latin typeface="Arial" pitchFamily="31" charset="0"/>
                  <a:ea typeface="ＭＳ Ｐゴシック" pitchFamily="31" charset="-128"/>
                  <a:cs typeface="ＭＳ Ｐゴシック" pitchFamily="31" charset="-128"/>
                </a:endParaRPr>
              </a:p>
            </p:txBody>
          </p:sp>
          <p:sp>
            <p:nvSpPr>
              <p:cNvPr id="48" name="Down Arrow 47"/>
              <p:cNvSpPr/>
              <p:nvPr/>
            </p:nvSpPr>
            <p:spPr bwMode="auto">
              <a:xfrm>
                <a:off x="2313271" y="3582238"/>
                <a:ext cx="309152" cy="401077"/>
              </a:xfrm>
              <a:prstGeom prst="downArrow">
                <a:avLst/>
              </a:prstGeom>
              <a:solidFill>
                <a:srgbClr val="FFFF00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2400">
                  <a:solidFill>
                    <a:srgbClr val="000000"/>
                  </a:solidFill>
                  <a:latin typeface="Arial" pitchFamily="31" charset="0"/>
                  <a:ea typeface="ＭＳ Ｐゴシック" pitchFamily="31" charset="-128"/>
                  <a:cs typeface="ＭＳ Ｐゴシック" pitchFamily="31" charset="-128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381589" y="5713037"/>
              <a:ext cx="84218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MCC assumes all constraints are independent until the entire network is globally rigid, at which point all additional constraints are redundant. </a:t>
              </a:r>
              <a:r>
                <a:rPr lang="en-US" b="1" dirty="0" smtClean="0">
                  <a:solidFill>
                    <a:srgbClr val="0000FF"/>
                  </a:solidFill>
                  <a:latin typeface="Arial"/>
                  <a:ea typeface="ＭＳ Ｐゴシック"/>
                  <a:cs typeface="ＭＳ Ｐゴシック"/>
                </a:rPr>
                <a:t>The mean field approximation defines an effective medium with uniform constraint density. </a:t>
              </a:r>
              <a:endParaRPr lang="en-US" b="1" dirty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59111" y="1948455"/>
            <a:ext cx="1313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# H-bonds</a:t>
            </a:r>
            <a:endParaRPr lang="en-US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41448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Modeling Covalent Bonds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grpSp>
        <p:nvGrpSpPr>
          <p:cNvPr id="61664" name="Group 224"/>
          <p:cNvGrpSpPr>
            <a:grpSpLocks/>
          </p:cNvGrpSpPr>
          <p:nvPr/>
        </p:nvGrpSpPr>
        <p:grpSpPr bwMode="auto">
          <a:xfrm>
            <a:off x="596900" y="2155825"/>
            <a:ext cx="2933700" cy="3171825"/>
            <a:chOff x="352" y="2006"/>
            <a:chExt cx="1848" cy="1998"/>
          </a:xfrm>
        </p:grpSpPr>
        <p:sp>
          <p:nvSpPr>
            <p:cNvPr id="61457" name="Oval 17"/>
            <p:cNvSpPr>
              <a:spLocks noChangeArrowheads="1"/>
            </p:cNvSpPr>
            <p:nvPr/>
          </p:nvSpPr>
          <p:spPr bwMode="auto">
            <a:xfrm>
              <a:off x="429" y="3912"/>
              <a:ext cx="69" cy="6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58" name="Oval 18"/>
            <p:cNvSpPr>
              <a:spLocks noChangeArrowheads="1"/>
            </p:cNvSpPr>
            <p:nvPr/>
          </p:nvSpPr>
          <p:spPr bwMode="auto">
            <a:xfrm>
              <a:off x="399" y="3535"/>
              <a:ext cx="68" cy="6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59" name="Oval 19"/>
            <p:cNvSpPr>
              <a:spLocks noChangeArrowheads="1"/>
            </p:cNvSpPr>
            <p:nvPr/>
          </p:nvSpPr>
          <p:spPr bwMode="auto">
            <a:xfrm>
              <a:off x="832" y="3936"/>
              <a:ext cx="69" cy="6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60" name="Oval 20"/>
            <p:cNvSpPr>
              <a:spLocks noChangeArrowheads="1"/>
            </p:cNvSpPr>
            <p:nvPr/>
          </p:nvSpPr>
          <p:spPr bwMode="auto">
            <a:xfrm>
              <a:off x="1517" y="3796"/>
              <a:ext cx="69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61" name="Oval 21"/>
            <p:cNvSpPr>
              <a:spLocks noChangeArrowheads="1"/>
            </p:cNvSpPr>
            <p:nvPr/>
          </p:nvSpPr>
          <p:spPr bwMode="auto">
            <a:xfrm>
              <a:off x="1877" y="3706"/>
              <a:ext cx="68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79" name="Line 39"/>
            <p:cNvSpPr>
              <a:spLocks noChangeShapeType="1"/>
            </p:cNvSpPr>
            <p:nvPr/>
          </p:nvSpPr>
          <p:spPr bwMode="auto">
            <a:xfrm>
              <a:off x="427" y="3562"/>
              <a:ext cx="37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80" name="Line 40"/>
            <p:cNvSpPr>
              <a:spLocks noChangeShapeType="1"/>
            </p:cNvSpPr>
            <p:nvPr/>
          </p:nvSpPr>
          <p:spPr bwMode="auto">
            <a:xfrm>
              <a:off x="459" y="3946"/>
              <a:ext cx="411" cy="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81" name="Line 41"/>
            <p:cNvSpPr>
              <a:spLocks noChangeShapeType="1"/>
            </p:cNvSpPr>
            <p:nvPr/>
          </p:nvSpPr>
          <p:spPr bwMode="auto">
            <a:xfrm flipH="1">
              <a:off x="1556" y="3733"/>
              <a:ext cx="351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86" name="Line 46"/>
            <p:cNvSpPr>
              <a:spLocks noChangeShapeType="1"/>
            </p:cNvSpPr>
            <p:nvPr/>
          </p:nvSpPr>
          <p:spPr bwMode="auto">
            <a:xfrm>
              <a:off x="432" y="3572"/>
              <a:ext cx="433" cy="3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45" name="Oval 5"/>
            <p:cNvSpPr>
              <a:spLocks noChangeArrowheads="1"/>
            </p:cNvSpPr>
            <p:nvPr/>
          </p:nvSpPr>
          <p:spPr bwMode="auto">
            <a:xfrm>
              <a:off x="462" y="2275"/>
              <a:ext cx="78" cy="7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46" name="Oval 6"/>
            <p:cNvSpPr>
              <a:spLocks noChangeArrowheads="1"/>
            </p:cNvSpPr>
            <p:nvPr/>
          </p:nvSpPr>
          <p:spPr bwMode="auto">
            <a:xfrm>
              <a:off x="817" y="2033"/>
              <a:ext cx="77" cy="7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47" name="Oval 7"/>
            <p:cNvSpPr>
              <a:spLocks noChangeArrowheads="1"/>
            </p:cNvSpPr>
            <p:nvPr/>
          </p:nvSpPr>
          <p:spPr bwMode="auto">
            <a:xfrm>
              <a:off x="1308" y="2006"/>
              <a:ext cx="79" cy="7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48" name="Oval 8"/>
            <p:cNvSpPr>
              <a:spLocks noChangeArrowheads="1"/>
            </p:cNvSpPr>
            <p:nvPr/>
          </p:nvSpPr>
          <p:spPr bwMode="auto">
            <a:xfrm>
              <a:off x="1797" y="2207"/>
              <a:ext cx="79" cy="7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49" name="Oval 9"/>
            <p:cNvSpPr>
              <a:spLocks noChangeArrowheads="1"/>
            </p:cNvSpPr>
            <p:nvPr/>
          </p:nvSpPr>
          <p:spPr bwMode="auto">
            <a:xfrm>
              <a:off x="352" y="2712"/>
              <a:ext cx="77" cy="7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50" name="Oval 10"/>
            <p:cNvSpPr>
              <a:spLocks noChangeArrowheads="1"/>
            </p:cNvSpPr>
            <p:nvPr/>
          </p:nvSpPr>
          <p:spPr bwMode="auto">
            <a:xfrm>
              <a:off x="601" y="3217"/>
              <a:ext cx="79" cy="7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51" name="Oval 11"/>
            <p:cNvSpPr>
              <a:spLocks noChangeArrowheads="1"/>
            </p:cNvSpPr>
            <p:nvPr/>
          </p:nvSpPr>
          <p:spPr bwMode="auto">
            <a:xfrm>
              <a:off x="774" y="2863"/>
              <a:ext cx="77" cy="7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52" name="Oval 12"/>
            <p:cNvSpPr>
              <a:spLocks noChangeArrowheads="1"/>
            </p:cNvSpPr>
            <p:nvPr/>
          </p:nvSpPr>
          <p:spPr bwMode="auto">
            <a:xfrm>
              <a:off x="1148" y="3389"/>
              <a:ext cx="77" cy="7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53" name="Oval 13"/>
            <p:cNvSpPr>
              <a:spLocks noChangeArrowheads="1"/>
            </p:cNvSpPr>
            <p:nvPr/>
          </p:nvSpPr>
          <p:spPr bwMode="auto">
            <a:xfrm>
              <a:off x="1590" y="3231"/>
              <a:ext cx="78" cy="7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54" name="Oval 14"/>
            <p:cNvSpPr>
              <a:spLocks noChangeArrowheads="1"/>
            </p:cNvSpPr>
            <p:nvPr/>
          </p:nvSpPr>
          <p:spPr bwMode="auto">
            <a:xfrm>
              <a:off x="1895" y="2781"/>
              <a:ext cx="78" cy="7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55" name="Oval 15"/>
            <p:cNvSpPr>
              <a:spLocks noChangeArrowheads="1"/>
            </p:cNvSpPr>
            <p:nvPr/>
          </p:nvSpPr>
          <p:spPr bwMode="auto">
            <a:xfrm>
              <a:off x="1411" y="2768"/>
              <a:ext cx="78" cy="7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56" name="Oval 16"/>
            <p:cNvSpPr>
              <a:spLocks noChangeArrowheads="1"/>
            </p:cNvSpPr>
            <p:nvPr/>
          </p:nvSpPr>
          <p:spPr bwMode="auto">
            <a:xfrm>
              <a:off x="974" y="2407"/>
              <a:ext cx="77" cy="7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62" name="Oval 22"/>
            <p:cNvSpPr>
              <a:spLocks noChangeArrowheads="1"/>
            </p:cNvSpPr>
            <p:nvPr/>
          </p:nvSpPr>
          <p:spPr bwMode="auto">
            <a:xfrm>
              <a:off x="2123" y="2026"/>
              <a:ext cx="77" cy="7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66" name="Line 26"/>
            <p:cNvSpPr>
              <a:spLocks noChangeShapeType="1"/>
            </p:cNvSpPr>
            <p:nvPr/>
          </p:nvSpPr>
          <p:spPr bwMode="auto">
            <a:xfrm flipV="1">
              <a:off x="856" y="2034"/>
              <a:ext cx="488" cy="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67" name="Line 27"/>
            <p:cNvSpPr>
              <a:spLocks noChangeShapeType="1"/>
            </p:cNvSpPr>
            <p:nvPr/>
          </p:nvSpPr>
          <p:spPr bwMode="auto">
            <a:xfrm>
              <a:off x="1344" y="2045"/>
              <a:ext cx="498" cy="2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69" name="Line 29"/>
            <p:cNvSpPr>
              <a:spLocks noChangeShapeType="1"/>
            </p:cNvSpPr>
            <p:nvPr/>
          </p:nvSpPr>
          <p:spPr bwMode="auto">
            <a:xfrm>
              <a:off x="1837" y="2242"/>
              <a:ext cx="98" cy="5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70" name="Line 30"/>
            <p:cNvSpPr>
              <a:spLocks noChangeShapeType="1"/>
            </p:cNvSpPr>
            <p:nvPr/>
          </p:nvSpPr>
          <p:spPr bwMode="auto">
            <a:xfrm flipH="1">
              <a:off x="1635" y="2834"/>
              <a:ext cx="300" cy="4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74" name="Freeform 34"/>
            <p:cNvSpPr>
              <a:spLocks/>
            </p:cNvSpPr>
            <p:nvPr/>
          </p:nvSpPr>
          <p:spPr bwMode="auto">
            <a:xfrm>
              <a:off x="388" y="2087"/>
              <a:ext cx="1542" cy="1338"/>
            </a:xfrm>
            <a:custGeom>
              <a:avLst/>
              <a:gdLst>
                <a:gd name="T0" fmla="*/ 364 w 1188"/>
                <a:gd name="T1" fmla="*/ 0 h 1032"/>
                <a:gd name="T2" fmla="*/ 80 w 1188"/>
                <a:gd name="T3" fmla="*/ 192 h 1032"/>
                <a:gd name="T4" fmla="*/ 0 w 1188"/>
                <a:gd name="T5" fmla="*/ 512 h 1032"/>
                <a:gd name="T6" fmla="*/ 196 w 1188"/>
                <a:gd name="T7" fmla="*/ 904 h 1032"/>
                <a:gd name="T8" fmla="*/ 616 w 1188"/>
                <a:gd name="T9" fmla="*/ 1032 h 1032"/>
                <a:gd name="T10" fmla="*/ 964 w 1188"/>
                <a:gd name="T11" fmla="*/ 908 h 1032"/>
                <a:gd name="T12" fmla="*/ 824 w 1188"/>
                <a:gd name="T13" fmla="*/ 552 h 1032"/>
                <a:gd name="T14" fmla="*/ 1188 w 1188"/>
                <a:gd name="T15" fmla="*/ 56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8" h="1032">
                  <a:moveTo>
                    <a:pt x="364" y="0"/>
                  </a:moveTo>
                  <a:lnTo>
                    <a:pt x="80" y="192"/>
                  </a:lnTo>
                  <a:lnTo>
                    <a:pt x="0" y="512"/>
                  </a:lnTo>
                  <a:lnTo>
                    <a:pt x="196" y="904"/>
                  </a:lnTo>
                  <a:lnTo>
                    <a:pt x="616" y="1032"/>
                  </a:lnTo>
                  <a:lnTo>
                    <a:pt x="964" y="908"/>
                  </a:lnTo>
                  <a:lnTo>
                    <a:pt x="824" y="552"/>
                  </a:lnTo>
                  <a:lnTo>
                    <a:pt x="1188" y="56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76" name="Line 36"/>
            <p:cNvSpPr>
              <a:spLocks noChangeShapeType="1"/>
            </p:cNvSpPr>
            <p:nvPr/>
          </p:nvSpPr>
          <p:spPr bwMode="auto">
            <a:xfrm>
              <a:off x="850" y="2071"/>
              <a:ext cx="162" cy="37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77" name="Freeform 37"/>
            <p:cNvSpPr>
              <a:spLocks/>
            </p:cNvSpPr>
            <p:nvPr/>
          </p:nvSpPr>
          <p:spPr bwMode="auto">
            <a:xfrm>
              <a:off x="394" y="2751"/>
              <a:ext cx="1053" cy="155"/>
            </a:xfrm>
            <a:custGeom>
              <a:avLst/>
              <a:gdLst>
                <a:gd name="T0" fmla="*/ 812 w 812"/>
                <a:gd name="T1" fmla="*/ 44 h 120"/>
                <a:gd name="T2" fmla="*/ 320 w 812"/>
                <a:gd name="T3" fmla="*/ 120 h 120"/>
                <a:gd name="T4" fmla="*/ 0 w 812"/>
                <a:gd name="T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2" h="120">
                  <a:moveTo>
                    <a:pt x="812" y="44"/>
                  </a:moveTo>
                  <a:lnTo>
                    <a:pt x="320" y="120"/>
                  </a:lnTo>
                  <a:lnTo>
                    <a:pt x="0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78" name="Line 38"/>
            <p:cNvSpPr>
              <a:spLocks noChangeShapeType="1"/>
            </p:cNvSpPr>
            <p:nvPr/>
          </p:nvSpPr>
          <p:spPr bwMode="auto">
            <a:xfrm flipH="1">
              <a:off x="637" y="2906"/>
              <a:ext cx="166" cy="3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82" name="Freeform 42"/>
            <p:cNvSpPr>
              <a:spLocks/>
            </p:cNvSpPr>
            <p:nvPr/>
          </p:nvSpPr>
          <p:spPr bwMode="auto">
            <a:xfrm>
              <a:off x="498" y="2050"/>
              <a:ext cx="1432" cy="1370"/>
            </a:xfrm>
            <a:custGeom>
              <a:avLst/>
              <a:gdLst>
                <a:gd name="T0" fmla="*/ 0 w 1104"/>
                <a:gd name="T1" fmla="*/ 204 h 1056"/>
                <a:gd name="T2" fmla="*/ 396 w 1104"/>
                <a:gd name="T3" fmla="*/ 304 h 1056"/>
                <a:gd name="T4" fmla="*/ 652 w 1104"/>
                <a:gd name="T5" fmla="*/ 0 h 1056"/>
                <a:gd name="T6" fmla="*/ 1104 w 1104"/>
                <a:gd name="T7" fmla="*/ 600 h 1056"/>
                <a:gd name="T8" fmla="*/ 244 w 1104"/>
                <a:gd name="T9" fmla="*/ 668 h 1056"/>
                <a:gd name="T10" fmla="*/ 524 w 1104"/>
                <a:gd name="T11" fmla="*/ 1056 h 1056"/>
                <a:gd name="T12" fmla="*/ 1104 w 1104"/>
                <a:gd name="T13" fmla="*/ 59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1056">
                  <a:moveTo>
                    <a:pt x="0" y="204"/>
                  </a:moveTo>
                  <a:lnTo>
                    <a:pt x="396" y="304"/>
                  </a:lnTo>
                  <a:lnTo>
                    <a:pt x="652" y="0"/>
                  </a:lnTo>
                  <a:lnTo>
                    <a:pt x="1104" y="600"/>
                  </a:lnTo>
                  <a:lnTo>
                    <a:pt x="244" y="668"/>
                  </a:lnTo>
                  <a:lnTo>
                    <a:pt x="524" y="1056"/>
                  </a:lnTo>
                  <a:lnTo>
                    <a:pt x="1104" y="59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83" name="Freeform 43"/>
            <p:cNvSpPr>
              <a:spLocks/>
            </p:cNvSpPr>
            <p:nvPr/>
          </p:nvSpPr>
          <p:spPr bwMode="auto">
            <a:xfrm>
              <a:off x="394" y="2237"/>
              <a:ext cx="1443" cy="1188"/>
            </a:xfrm>
            <a:custGeom>
              <a:avLst/>
              <a:gdLst>
                <a:gd name="T0" fmla="*/ 476 w 1112"/>
                <a:gd name="T1" fmla="*/ 168 h 916"/>
                <a:gd name="T2" fmla="*/ 0 w 1112"/>
                <a:gd name="T3" fmla="*/ 400 h 916"/>
                <a:gd name="T4" fmla="*/ 608 w 1112"/>
                <a:gd name="T5" fmla="*/ 916 h 916"/>
                <a:gd name="T6" fmla="*/ 812 w 1112"/>
                <a:gd name="T7" fmla="*/ 424 h 916"/>
                <a:gd name="T8" fmla="*/ 1112 w 1112"/>
                <a:gd name="T9" fmla="*/ 0 h 916"/>
                <a:gd name="T10" fmla="*/ 476 w 1112"/>
                <a:gd name="T11" fmla="*/ 16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2" h="916">
                  <a:moveTo>
                    <a:pt x="476" y="168"/>
                  </a:moveTo>
                  <a:lnTo>
                    <a:pt x="0" y="400"/>
                  </a:lnTo>
                  <a:lnTo>
                    <a:pt x="608" y="916"/>
                  </a:lnTo>
                  <a:lnTo>
                    <a:pt x="812" y="424"/>
                  </a:lnTo>
                  <a:lnTo>
                    <a:pt x="1112" y="0"/>
                  </a:lnTo>
                  <a:lnTo>
                    <a:pt x="476" y="168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84" name="Freeform 44"/>
            <p:cNvSpPr>
              <a:spLocks/>
            </p:cNvSpPr>
            <p:nvPr/>
          </p:nvSpPr>
          <p:spPr bwMode="auto">
            <a:xfrm>
              <a:off x="388" y="2071"/>
              <a:ext cx="1449" cy="1198"/>
            </a:xfrm>
            <a:custGeom>
              <a:avLst/>
              <a:gdLst>
                <a:gd name="T0" fmla="*/ 0 w 1116"/>
                <a:gd name="T1" fmla="*/ 520 h 924"/>
                <a:gd name="T2" fmla="*/ 356 w 1116"/>
                <a:gd name="T3" fmla="*/ 0 h 924"/>
                <a:gd name="T4" fmla="*/ 1116 w 1116"/>
                <a:gd name="T5" fmla="*/ 140 h 924"/>
                <a:gd name="T6" fmla="*/ 960 w 1116"/>
                <a:gd name="T7" fmla="*/ 924 h 924"/>
                <a:gd name="T8" fmla="*/ 192 w 1116"/>
                <a:gd name="T9" fmla="*/ 916 h 924"/>
                <a:gd name="T10" fmla="*/ 92 w 1116"/>
                <a:gd name="T11" fmla="*/ 196 h 924"/>
                <a:gd name="T12" fmla="*/ 328 w 1116"/>
                <a:gd name="T13" fmla="*/ 636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6" h="924">
                  <a:moveTo>
                    <a:pt x="0" y="520"/>
                  </a:moveTo>
                  <a:lnTo>
                    <a:pt x="356" y="0"/>
                  </a:lnTo>
                  <a:lnTo>
                    <a:pt x="1116" y="140"/>
                  </a:lnTo>
                  <a:lnTo>
                    <a:pt x="960" y="924"/>
                  </a:lnTo>
                  <a:lnTo>
                    <a:pt x="192" y="916"/>
                  </a:lnTo>
                  <a:lnTo>
                    <a:pt x="92" y="196"/>
                  </a:lnTo>
                  <a:lnTo>
                    <a:pt x="328" y="63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88" name="Line 48"/>
            <p:cNvSpPr>
              <a:spLocks noChangeShapeType="1"/>
            </p:cNvSpPr>
            <p:nvPr/>
          </p:nvSpPr>
          <p:spPr bwMode="auto">
            <a:xfrm flipH="1">
              <a:off x="627" y="2896"/>
              <a:ext cx="166" cy="3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0" name="Line 50"/>
            <p:cNvSpPr>
              <a:spLocks noChangeShapeType="1"/>
            </p:cNvSpPr>
            <p:nvPr/>
          </p:nvSpPr>
          <p:spPr bwMode="auto">
            <a:xfrm>
              <a:off x="383" y="2771"/>
              <a:ext cx="426" cy="1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1" name="Line 51"/>
            <p:cNvSpPr>
              <a:spLocks noChangeShapeType="1"/>
            </p:cNvSpPr>
            <p:nvPr/>
          </p:nvSpPr>
          <p:spPr bwMode="auto">
            <a:xfrm>
              <a:off x="409" y="2751"/>
              <a:ext cx="239" cy="4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2" name="Line 52"/>
            <p:cNvSpPr>
              <a:spLocks noChangeShapeType="1"/>
            </p:cNvSpPr>
            <p:nvPr/>
          </p:nvSpPr>
          <p:spPr bwMode="auto">
            <a:xfrm>
              <a:off x="1463" y="2828"/>
              <a:ext cx="467" cy="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3" name="Line 53"/>
            <p:cNvSpPr>
              <a:spLocks noChangeShapeType="1"/>
            </p:cNvSpPr>
            <p:nvPr/>
          </p:nvSpPr>
          <p:spPr bwMode="auto">
            <a:xfrm>
              <a:off x="1479" y="2808"/>
              <a:ext cx="181" cy="4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4" name="Line 54"/>
            <p:cNvSpPr>
              <a:spLocks noChangeShapeType="1"/>
            </p:cNvSpPr>
            <p:nvPr/>
          </p:nvSpPr>
          <p:spPr bwMode="auto">
            <a:xfrm flipH="1">
              <a:off x="1619" y="2813"/>
              <a:ext cx="311" cy="4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665" name="Group 225"/>
          <p:cNvGrpSpPr>
            <a:grpSpLocks/>
          </p:cNvGrpSpPr>
          <p:nvPr/>
        </p:nvGrpSpPr>
        <p:grpSpPr bwMode="auto">
          <a:xfrm>
            <a:off x="4127500" y="1443038"/>
            <a:ext cx="4449763" cy="4910137"/>
            <a:chOff x="2576" y="675"/>
            <a:chExt cx="2979" cy="3287"/>
          </a:xfrm>
        </p:grpSpPr>
        <p:sp>
          <p:nvSpPr>
            <p:cNvPr id="61495" name="Oval 55"/>
            <p:cNvSpPr>
              <a:spLocks noChangeArrowheads="1"/>
            </p:cNvSpPr>
            <p:nvPr/>
          </p:nvSpPr>
          <p:spPr bwMode="auto">
            <a:xfrm>
              <a:off x="3971" y="799"/>
              <a:ext cx="355" cy="355"/>
            </a:xfrm>
            <a:prstGeom prst="ellipse">
              <a:avLst/>
            </a:prstGeom>
            <a:solidFill>
              <a:srgbClr val="808080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6" name="Oval 56"/>
            <p:cNvSpPr>
              <a:spLocks noChangeArrowheads="1"/>
            </p:cNvSpPr>
            <p:nvPr/>
          </p:nvSpPr>
          <p:spPr bwMode="auto">
            <a:xfrm>
              <a:off x="3316" y="931"/>
              <a:ext cx="355" cy="355"/>
            </a:xfrm>
            <a:prstGeom prst="ellipse">
              <a:avLst/>
            </a:prstGeom>
            <a:solidFill>
              <a:srgbClr val="808080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7" name="Oval 57"/>
            <p:cNvSpPr>
              <a:spLocks noChangeArrowheads="1"/>
            </p:cNvSpPr>
            <p:nvPr/>
          </p:nvSpPr>
          <p:spPr bwMode="auto">
            <a:xfrm>
              <a:off x="2878" y="1402"/>
              <a:ext cx="355" cy="355"/>
            </a:xfrm>
            <a:prstGeom prst="ellipse">
              <a:avLst/>
            </a:prstGeom>
            <a:solidFill>
              <a:srgbClr val="808080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8" name="Oval 58"/>
            <p:cNvSpPr>
              <a:spLocks noChangeArrowheads="1"/>
            </p:cNvSpPr>
            <p:nvPr/>
          </p:nvSpPr>
          <p:spPr bwMode="auto">
            <a:xfrm>
              <a:off x="2794" y="2031"/>
              <a:ext cx="355" cy="355"/>
            </a:xfrm>
            <a:prstGeom prst="ellipse">
              <a:avLst/>
            </a:prstGeom>
            <a:solidFill>
              <a:srgbClr val="808080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9" name="Oval 59"/>
            <p:cNvSpPr>
              <a:spLocks noChangeArrowheads="1"/>
            </p:cNvSpPr>
            <p:nvPr/>
          </p:nvSpPr>
          <p:spPr bwMode="auto">
            <a:xfrm>
              <a:off x="4709" y="1035"/>
              <a:ext cx="355" cy="355"/>
            </a:xfrm>
            <a:prstGeom prst="ellipse">
              <a:avLst/>
            </a:prstGeom>
            <a:solidFill>
              <a:srgbClr val="808080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0" name="Oval 60"/>
            <p:cNvSpPr>
              <a:spLocks noChangeArrowheads="1"/>
            </p:cNvSpPr>
            <p:nvPr/>
          </p:nvSpPr>
          <p:spPr bwMode="auto">
            <a:xfrm>
              <a:off x="3623" y="1432"/>
              <a:ext cx="355" cy="355"/>
            </a:xfrm>
            <a:prstGeom prst="ellipse">
              <a:avLst/>
            </a:prstGeom>
            <a:solidFill>
              <a:srgbClr val="808080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1" name="Oval 61"/>
            <p:cNvSpPr>
              <a:spLocks noChangeArrowheads="1"/>
            </p:cNvSpPr>
            <p:nvPr/>
          </p:nvSpPr>
          <p:spPr bwMode="auto">
            <a:xfrm>
              <a:off x="3247" y="2720"/>
              <a:ext cx="355" cy="355"/>
            </a:xfrm>
            <a:prstGeom prst="ellipse">
              <a:avLst/>
            </a:prstGeom>
            <a:solidFill>
              <a:srgbClr val="808080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2" name="Oval 62"/>
            <p:cNvSpPr>
              <a:spLocks noChangeArrowheads="1"/>
            </p:cNvSpPr>
            <p:nvPr/>
          </p:nvSpPr>
          <p:spPr bwMode="auto">
            <a:xfrm>
              <a:off x="3469" y="2170"/>
              <a:ext cx="356" cy="355"/>
            </a:xfrm>
            <a:prstGeom prst="ellipse">
              <a:avLst/>
            </a:prstGeom>
            <a:solidFill>
              <a:srgbClr val="808080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3" name="Oval 63"/>
            <p:cNvSpPr>
              <a:spLocks noChangeArrowheads="1"/>
            </p:cNvSpPr>
            <p:nvPr/>
          </p:nvSpPr>
          <p:spPr bwMode="auto">
            <a:xfrm>
              <a:off x="4959" y="1808"/>
              <a:ext cx="356" cy="355"/>
            </a:xfrm>
            <a:prstGeom prst="ellipse">
              <a:avLst/>
            </a:prstGeom>
            <a:solidFill>
              <a:srgbClr val="808080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4" name="Oval 64"/>
            <p:cNvSpPr>
              <a:spLocks noChangeArrowheads="1"/>
            </p:cNvSpPr>
            <p:nvPr/>
          </p:nvSpPr>
          <p:spPr bwMode="auto">
            <a:xfrm>
              <a:off x="4709" y="2407"/>
              <a:ext cx="355" cy="355"/>
            </a:xfrm>
            <a:prstGeom prst="ellipse">
              <a:avLst/>
            </a:prstGeom>
            <a:solidFill>
              <a:srgbClr val="808080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5" name="Oval 65"/>
            <p:cNvSpPr>
              <a:spLocks noChangeArrowheads="1"/>
            </p:cNvSpPr>
            <p:nvPr/>
          </p:nvSpPr>
          <p:spPr bwMode="auto">
            <a:xfrm>
              <a:off x="4075" y="2838"/>
              <a:ext cx="355" cy="356"/>
            </a:xfrm>
            <a:prstGeom prst="ellipse">
              <a:avLst/>
            </a:prstGeom>
            <a:solidFill>
              <a:srgbClr val="808080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6" name="Oval 66"/>
            <p:cNvSpPr>
              <a:spLocks noChangeArrowheads="1"/>
            </p:cNvSpPr>
            <p:nvPr/>
          </p:nvSpPr>
          <p:spPr bwMode="auto">
            <a:xfrm>
              <a:off x="4284" y="1794"/>
              <a:ext cx="355" cy="355"/>
            </a:xfrm>
            <a:prstGeom prst="ellipse">
              <a:avLst/>
            </a:prstGeom>
            <a:solidFill>
              <a:srgbClr val="808080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7" name="Oval 67"/>
            <p:cNvSpPr>
              <a:spLocks noChangeArrowheads="1"/>
            </p:cNvSpPr>
            <p:nvPr/>
          </p:nvSpPr>
          <p:spPr bwMode="auto">
            <a:xfrm>
              <a:off x="2576" y="3057"/>
              <a:ext cx="355" cy="355"/>
            </a:xfrm>
            <a:prstGeom prst="ellipse">
              <a:avLst/>
            </a:prstGeom>
            <a:solidFill>
              <a:srgbClr val="808080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8" name="Oval 68"/>
            <p:cNvSpPr>
              <a:spLocks noChangeArrowheads="1"/>
            </p:cNvSpPr>
            <p:nvPr/>
          </p:nvSpPr>
          <p:spPr bwMode="auto">
            <a:xfrm>
              <a:off x="2673" y="3607"/>
              <a:ext cx="356" cy="355"/>
            </a:xfrm>
            <a:prstGeom prst="ellipse">
              <a:avLst/>
            </a:prstGeom>
            <a:solidFill>
              <a:srgbClr val="808080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9" name="Oval 69"/>
            <p:cNvSpPr>
              <a:spLocks noChangeArrowheads="1"/>
            </p:cNvSpPr>
            <p:nvPr/>
          </p:nvSpPr>
          <p:spPr bwMode="auto">
            <a:xfrm>
              <a:off x="3286" y="3593"/>
              <a:ext cx="355" cy="355"/>
            </a:xfrm>
            <a:prstGeom prst="ellipse">
              <a:avLst/>
            </a:prstGeom>
            <a:solidFill>
              <a:srgbClr val="808080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0" name="Oval 70"/>
            <p:cNvSpPr>
              <a:spLocks noChangeArrowheads="1"/>
            </p:cNvSpPr>
            <p:nvPr/>
          </p:nvSpPr>
          <p:spPr bwMode="auto">
            <a:xfrm>
              <a:off x="4516" y="3446"/>
              <a:ext cx="355" cy="355"/>
            </a:xfrm>
            <a:prstGeom prst="ellipse">
              <a:avLst/>
            </a:prstGeom>
            <a:solidFill>
              <a:srgbClr val="808080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1" name="Oval 71"/>
            <p:cNvSpPr>
              <a:spLocks noChangeArrowheads="1"/>
            </p:cNvSpPr>
            <p:nvPr/>
          </p:nvSpPr>
          <p:spPr bwMode="auto">
            <a:xfrm>
              <a:off x="5122" y="3238"/>
              <a:ext cx="355" cy="355"/>
            </a:xfrm>
            <a:prstGeom prst="ellipse">
              <a:avLst/>
            </a:prstGeom>
            <a:solidFill>
              <a:srgbClr val="808080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2" name="Oval 72"/>
            <p:cNvSpPr>
              <a:spLocks noChangeArrowheads="1"/>
            </p:cNvSpPr>
            <p:nvPr/>
          </p:nvSpPr>
          <p:spPr bwMode="auto">
            <a:xfrm>
              <a:off x="5200" y="675"/>
              <a:ext cx="355" cy="355"/>
            </a:xfrm>
            <a:prstGeom prst="ellipse">
              <a:avLst/>
            </a:prstGeom>
            <a:solidFill>
              <a:srgbClr val="808080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3" name="Line 73"/>
            <p:cNvSpPr>
              <a:spLocks noChangeShapeType="1"/>
            </p:cNvSpPr>
            <p:nvPr/>
          </p:nvSpPr>
          <p:spPr bwMode="auto">
            <a:xfrm>
              <a:off x="3602" y="1168"/>
              <a:ext cx="181" cy="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4" name="Line 74"/>
            <p:cNvSpPr>
              <a:spLocks noChangeShapeType="1"/>
            </p:cNvSpPr>
            <p:nvPr/>
          </p:nvSpPr>
          <p:spPr bwMode="auto">
            <a:xfrm>
              <a:off x="3567" y="1188"/>
              <a:ext cx="195" cy="3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5" name="Line 75"/>
            <p:cNvSpPr>
              <a:spLocks noChangeShapeType="1"/>
            </p:cNvSpPr>
            <p:nvPr/>
          </p:nvSpPr>
          <p:spPr bwMode="auto">
            <a:xfrm>
              <a:off x="3532" y="1230"/>
              <a:ext cx="188" cy="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6" name="Line 76"/>
            <p:cNvSpPr>
              <a:spLocks noChangeShapeType="1"/>
            </p:cNvSpPr>
            <p:nvPr/>
          </p:nvSpPr>
          <p:spPr bwMode="auto">
            <a:xfrm>
              <a:off x="3490" y="1251"/>
              <a:ext cx="195" cy="3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7" name="Line 77"/>
            <p:cNvSpPr>
              <a:spLocks noChangeShapeType="1"/>
            </p:cNvSpPr>
            <p:nvPr/>
          </p:nvSpPr>
          <p:spPr bwMode="auto">
            <a:xfrm>
              <a:off x="3650" y="1147"/>
              <a:ext cx="188" cy="3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0" name="Line 80"/>
            <p:cNvSpPr>
              <a:spLocks noChangeShapeType="1"/>
            </p:cNvSpPr>
            <p:nvPr/>
          </p:nvSpPr>
          <p:spPr bwMode="auto">
            <a:xfrm flipH="1">
              <a:off x="3097" y="1174"/>
              <a:ext cx="271" cy="2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1" name="Line 81"/>
            <p:cNvSpPr>
              <a:spLocks noChangeShapeType="1"/>
            </p:cNvSpPr>
            <p:nvPr/>
          </p:nvSpPr>
          <p:spPr bwMode="auto">
            <a:xfrm flipV="1">
              <a:off x="3128" y="1209"/>
              <a:ext cx="258" cy="2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2" name="Line 82"/>
            <p:cNvSpPr>
              <a:spLocks noChangeShapeType="1"/>
            </p:cNvSpPr>
            <p:nvPr/>
          </p:nvSpPr>
          <p:spPr bwMode="auto">
            <a:xfrm flipH="1">
              <a:off x="3167" y="1237"/>
              <a:ext cx="257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3" name="Line 83"/>
            <p:cNvSpPr>
              <a:spLocks noChangeShapeType="1"/>
            </p:cNvSpPr>
            <p:nvPr/>
          </p:nvSpPr>
          <p:spPr bwMode="auto">
            <a:xfrm flipH="1">
              <a:off x="3191" y="1258"/>
              <a:ext cx="278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4" name="Line 84"/>
            <p:cNvSpPr>
              <a:spLocks noChangeShapeType="1"/>
            </p:cNvSpPr>
            <p:nvPr/>
          </p:nvSpPr>
          <p:spPr bwMode="auto">
            <a:xfrm flipH="1">
              <a:off x="3069" y="1143"/>
              <a:ext cx="286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5" name="Line 85"/>
            <p:cNvSpPr>
              <a:spLocks noChangeShapeType="1"/>
            </p:cNvSpPr>
            <p:nvPr/>
          </p:nvSpPr>
          <p:spPr bwMode="auto">
            <a:xfrm flipH="1">
              <a:off x="3052" y="1704"/>
              <a:ext cx="76" cy="4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6" name="Line 86"/>
            <p:cNvSpPr>
              <a:spLocks noChangeShapeType="1"/>
            </p:cNvSpPr>
            <p:nvPr/>
          </p:nvSpPr>
          <p:spPr bwMode="auto">
            <a:xfrm flipH="1">
              <a:off x="3024" y="1700"/>
              <a:ext cx="69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7" name="Line 87"/>
            <p:cNvSpPr>
              <a:spLocks noChangeShapeType="1"/>
            </p:cNvSpPr>
            <p:nvPr/>
          </p:nvSpPr>
          <p:spPr bwMode="auto">
            <a:xfrm flipH="1">
              <a:off x="2996" y="1707"/>
              <a:ext cx="63" cy="3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8" name="Line 88"/>
            <p:cNvSpPr>
              <a:spLocks noChangeShapeType="1"/>
            </p:cNvSpPr>
            <p:nvPr/>
          </p:nvSpPr>
          <p:spPr bwMode="auto">
            <a:xfrm flipH="1">
              <a:off x="2968" y="1707"/>
              <a:ext cx="63" cy="3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9" name="Line 89"/>
            <p:cNvSpPr>
              <a:spLocks noChangeShapeType="1"/>
            </p:cNvSpPr>
            <p:nvPr/>
          </p:nvSpPr>
          <p:spPr bwMode="auto">
            <a:xfrm flipH="1">
              <a:off x="2930" y="1700"/>
              <a:ext cx="52" cy="3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0" name="Line 90"/>
            <p:cNvSpPr>
              <a:spLocks noChangeShapeType="1"/>
            </p:cNvSpPr>
            <p:nvPr/>
          </p:nvSpPr>
          <p:spPr bwMode="auto">
            <a:xfrm flipV="1">
              <a:off x="3567" y="906"/>
              <a:ext cx="432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1" name="Line 91"/>
            <p:cNvSpPr>
              <a:spLocks noChangeShapeType="1"/>
            </p:cNvSpPr>
            <p:nvPr/>
          </p:nvSpPr>
          <p:spPr bwMode="auto">
            <a:xfrm flipV="1">
              <a:off x="3588" y="945"/>
              <a:ext cx="425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2" name="Line 92"/>
            <p:cNvSpPr>
              <a:spLocks noChangeShapeType="1"/>
            </p:cNvSpPr>
            <p:nvPr/>
          </p:nvSpPr>
          <p:spPr bwMode="auto">
            <a:xfrm flipV="1">
              <a:off x="3609" y="976"/>
              <a:ext cx="400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3" name="Line 93"/>
            <p:cNvSpPr>
              <a:spLocks noChangeShapeType="1"/>
            </p:cNvSpPr>
            <p:nvPr/>
          </p:nvSpPr>
          <p:spPr bwMode="auto">
            <a:xfrm flipV="1">
              <a:off x="3633" y="1007"/>
              <a:ext cx="373" cy="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4" name="Line 94"/>
            <p:cNvSpPr>
              <a:spLocks noChangeShapeType="1"/>
            </p:cNvSpPr>
            <p:nvPr/>
          </p:nvSpPr>
          <p:spPr bwMode="auto">
            <a:xfrm flipV="1">
              <a:off x="3644" y="1035"/>
              <a:ext cx="372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5" name="Line 95"/>
            <p:cNvSpPr>
              <a:spLocks noChangeShapeType="1"/>
            </p:cNvSpPr>
            <p:nvPr/>
          </p:nvSpPr>
          <p:spPr bwMode="auto">
            <a:xfrm>
              <a:off x="4295" y="913"/>
              <a:ext cx="515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6" name="Line 96"/>
            <p:cNvSpPr>
              <a:spLocks noChangeShapeType="1"/>
            </p:cNvSpPr>
            <p:nvPr/>
          </p:nvSpPr>
          <p:spPr bwMode="auto">
            <a:xfrm>
              <a:off x="4288" y="938"/>
              <a:ext cx="490" cy="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7" name="Line 97"/>
            <p:cNvSpPr>
              <a:spLocks noChangeShapeType="1"/>
            </p:cNvSpPr>
            <p:nvPr/>
          </p:nvSpPr>
          <p:spPr bwMode="auto">
            <a:xfrm>
              <a:off x="4284" y="973"/>
              <a:ext cx="474" cy="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8" name="Line 98"/>
            <p:cNvSpPr>
              <a:spLocks noChangeShapeType="1"/>
            </p:cNvSpPr>
            <p:nvPr/>
          </p:nvSpPr>
          <p:spPr bwMode="auto">
            <a:xfrm>
              <a:off x="4281" y="1011"/>
              <a:ext cx="459" cy="1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9" name="Line 99"/>
            <p:cNvSpPr>
              <a:spLocks noChangeShapeType="1"/>
            </p:cNvSpPr>
            <p:nvPr/>
          </p:nvSpPr>
          <p:spPr bwMode="auto">
            <a:xfrm>
              <a:off x="4281" y="1056"/>
              <a:ext cx="466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0" name="Line 100"/>
            <p:cNvSpPr>
              <a:spLocks noChangeShapeType="1"/>
            </p:cNvSpPr>
            <p:nvPr/>
          </p:nvSpPr>
          <p:spPr bwMode="auto">
            <a:xfrm>
              <a:off x="5053" y="1209"/>
              <a:ext cx="185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1" name="Line 101"/>
            <p:cNvSpPr>
              <a:spLocks noChangeShapeType="1"/>
            </p:cNvSpPr>
            <p:nvPr/>
          </p:nvSpPr>
          <p:spPr bwMode="auto">
            <a:xfrm>
              <a:off x="5019" y="1268"/>
              <a:ext cx="184" cy="6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2" name="Line 102"/>
            <p:cNvSpPr>
              <a:spLocks noChangeShapeType="1"/>
            </p:cNvSpPr>
            <p:nvPr/>
          </p:nvSpPr>
          <p:spPr bwMode="auto">
            <a:xfrm>
              <a:off x="5001" y="1317"/>
              <a:ext cx="132" cy="5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3" name="Line 103"/>
            <p:cNvSpPr>
              <a:spLocks noChangeShapeType="1"/>
            </p:cNvSpPr>
            <p:nvPr/>
          </p:nvSpPr>
          <p:spPr bwMode="auto">
            <a:xfrm>
              <a:off x="4970" y="1342"/>
              <a:ext cx="129" cy="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4" name="Line 104"/>
            <p:cNvSpPr>
              <a:spLocks noChangeShapeType="1"/>
            </p:cNvSpPr>
            <p:nvPr/>
          </p:nvSpPr>
          <p:spPr bwMode="auto">
            <a:xfrm>
              <a:off x="4932" y="1355"/>
              <a:ext cx="121" cy="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5" name="Line 105"/>
            <p:cNvSpPr>
              <a:spLocks noChangeShapeType="1"/>
            </p:cNvSpPr>
            <p:nvPr/>
          </p:nvSpPr>
          <p:spPr bwMode="auto">
            <a:xfrm flipH="1">
              <a:off x="5036" y="2104"/>
              <a:ext cx="198" cy="4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6" name="Line 106"/>
            <p:cNvSpPr>
              <a:spLocks noChangeShapeType="1"/>
            </p:cNvSpPr>
            <p:nvPr/>
          </p:nvSpPr>
          <p:spPr bwMode="auto">
            <a:xfrm flipH="1">
              <a:off x="5015" y="2111"/>
              <a:ext cx="185" cy="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7" name="Line 107"/>
            <p:cNvSpPr>
              <a:spLocks noChangeShapeType="1"/>
            </p:cNvSpPr>
            <p:nvPr/>
          </p:nvSpPr>
          <p:spPr bwMode="auto">
            <a:xfrm flipH="1">
              <a:off x="4987" y="2107"/>
              <a:ext cx="18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8" name="Line 108"/>
            <p:cNvSpPr>
              <a:spLocks noChangeShapeType="1"/>
            </p:cNvSpPr>
            <p:nvPr/>
          </p:nvSpPr>
          <p:spPr bwMode="auto">
            <a:xfrm flipH="1">
              <a:off x="4963" y="2118"/>
              <a:ext cx="174" cy="3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9" name="Line 109"/>
            <p:cNvSpPr>
              <a:spLocks noChangeShapeType="1"/>
            </p:cNvSpPr>
            <p:nvPr/>
          </p:nvSpPr>
          <p:spPr bwMode="auto">
            <a:xfrm flipH="1">
              <a:off x="4925" y="2114"/>
              <a:ext cx="163" cy="3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0" name="Line 110"/>
            <p:cNvSpPr>
              <a:spLocks noChangeShapeType="1"/>
            </p:cNvSpPr>
            <p:nvPr/>
          </p:nvSpPr>
          <p:spPr bwMode="auto">
            <a:xfrm>
              <a:off x="4549" y="1860"/>
              <a:ext cx="494" cy="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1" name="Line 111"/>
            <p:cNvSpPr>
              <a:spLocks noChangeShapeType="1"/>
            </p:cNvSpPr>
            <p:nvPr/>
          </p:nvSpPr>
          <p:spPr bwMode="auto">
            <a:xfrm>
              <a:off x="4583" y="1909"/>
              <a:ext cx="418" cy="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2" name="Line 112"/>
            <p:cNvSpPr>
              <a:spLocks noChangeShapeType="1"/>
            </p:cNvSpPr>
            <p:nvPr/>
          </p:nvSpPr>
          <p:spPr bwMode="auto">
            <a:xfrm>
              <a:off x="4597" y="1958"/>
              <a:ext cx="3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3" name="Line 113"/>
            <p:cNvSpPr>
              <a:spLocks noChangeShapeType="1"/>
            </p:cNvSpPr>
            <p:nvPr/>
          </p:nvSpPr>
          <p:spPr bwMode="auto">
            <a:xfrm>
              <a:off x="4597" y="2006"/>
              <a:ext cx="4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4" name="Line 114"/>
            <p:cNvSpPr>
              <a:spLocks noChangeShapeType="1"/>
            </p:cNvSpPr>
            <p:nvPr/>
          </p:nvSpPr>
          <p:spPr bwMode="auto">
            <a:xfrm flipV="1">
              <a:off x="4594" y="2041"/>
              <a:ext cx="400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5" name="Line 115"/>
            <p:cNvSpPr>
              <a:spLocks noChangeShapeType="1"/>
            </p:cNvSpPr>
            <p:nvPr/>
          </p:nvSpPr>
          <p:spPr bwMode="auto">
            <a:xfrm flipH="1">
              <a:off x="3731" y="1888"/>
              <a:ext cx="591" cy="3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6" name="Line 116"/>
            <p:cNvSpPr>
              <a:spLocks noChangeShapeType="1"/>
            </p:cNvSpPr>
            <p:nvPr/>
          </p:nvSpPr>
          <p:spPr bwMode="auto">
            <a:xfrm flipH="1">
              <a:off x="3762" y="1933"/>
              <a:ext cx="543" cy="3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7" name="Line 117"/>
            <p:cNvSpPr>
              <a:spLocks noChangeShapeType="1"/>
            </p:cNvSpPr>
            <p:nvPr/>
          </p:nvSpPr>
          <p:spPr bwMode="auto">
            <a:xfrm flipH="1">
              <a:off x="3772" y="1979"/>
              <a:ext cx="540" cy="3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8" name="Line 118"/>
            <p:cNvSpPr>
              <a:spLocks noChangeShapeType="1"/>
            </p:cNvSpPr>
            <p:nvPr/>
          </p:nvSpPr>
          <p:spPr bwMode="auto">
            <a:xfrm flipH="1">
              <a:off x="3790" y="2027"/>
              <a:ext cx="536" cy="2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9" name="Line 119"/>
            <p:cNvSpPr>
              <a:spLocks noChangeShapeType="1"/>
            </p:cNvSpPr>
            <p:nvPr/>
          </p:nvSpPr>
          <p:spPr bwMode="auto">
            <a:xfrm flipV="1">
              <a:off x="3800" y="2066"/>
              <a:ext cx="536" cy="2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0" name="Line 120"/>
            <p:cNvSpPr>
              <a:spLocks noChangeShapeType="1"/>
            </p:cNvSpPr>
            <p:nvPr/>
          </p:nvSpPr>
          <p:spPr bwMode="auto">
            <a:xfrm>
              <a:off x="3107" y="2153"/>
              <a:ext cx="439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1" name="Line 121"/>
            <p:cNvSpPr>
              <a:spLocks noChangeShapeType="1"/>
            </p:cNvSpPr>
            <p:nvPr/>
          </p:nvSpPr>
          <p:spPr bwMode="auto">
            <a:xfrm>
              <a:off x="3114" y="2181"/>
              <a:ext cx="418" cy="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2" name="Line 122"/>
            <p:cNvSpPr>
              <a:spLocks noChangeShapeType="1"/>
            </p:cNvSpPr>
            <p:nvPr/>
          </p:nvSpPr>
          <p:spPr bwMode="auto">
            <a:xfrm>
              <a:off x="3114" y="2219"/>
              <a:ext cx="404" cy="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3" name="Line 123"/>
            <p:cNvSpPr>
              <a:spLocks noChangeShapeType="1"/>
            </p:cNvSpPr>
            <p:nvPr/>
          </p:nvSpPr>
          <p:spPr bwMode="auto">
            <a:xfrm>
              <a:off x="3111" y="2257"/>
              <a:ext cx="386" cy="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4" name="Line 124"/>
            <p:cNvSpPr>
              <a:spLocks noChangeShapeType="1"/>
            </p:cNvSpPr>
            <p:nvPr/>
          </p:nvSpPr>
          <p:spPr bwMode="auto">
            <a:xfrm>
              <a:off x="3090" y="2288"/>
              <a:ext cx="407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5" name="Line 125"/>
            <p:cNvSpPr>
              <a:spLocks noChangeShapeType="1"/>
            </p:cNvSpPr>
            <p:nvPr/>
          </p:nvSpPr>
          <p:spPr bwMode="auto">
            <a:xfrm flipH="1">
              <a:off x="3403" y="2400"/>
              <a:ext cx="108" cy="3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6" name="Line 126"/>
            <p:cNvSpPr>
              <a:spLocks noChangeShapeType="1"/>
            </p:cNvSpPr>
            <p:nvPr/>
          </p:nvSpPr>
          <p:spPr bwMode="auto">
            <a:xfrm flipH="1">
              <a:off x="3428" y="2407"/>
              <a:ext cx="104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7" name="Line 127"/>
            <p:cNvSpPr>
              <a:spLocks noChangeShapeType="1"/>
            </p:cNvSpPr>
            <p:nvPr/>
          </p:nvSpPr>
          <p:spPr bwMode="auto">
            <a:xfrm flipH="1">
              <a:off x="3459" y="2442"/>
              <a:ext cx="104" cy="3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8" name="Line 128"/>
            <p:cNvSpPr>
              <a:spLocks noChangeShapeType="1"/>
            </p:cNvSpPr>
            <p:nvPr/>
          </p:nvSpPr>
          <p:spPr bwMode="auto">
            <a:xfrm flipH="1">
              <a:off x="3490" y="2473"/>
              <a:ext cx="101" cy="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9" name="Line 129"/>
            <p:cNvSpPr>
              <a:spLocks noChangeShapeType="1"/>
            </p:cNvSpPr>
            <p:nvPr/>
          </p:nvSpPr>
          <p:spPr bwMode="auto">
            <a:xfrm flipH="1">
              <a:off x="3543" y="2490"/>
              <a:ext cx="83" cy="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0" name="Line 130"/>
            <p:cNvSpPr>
              <a:spLocks noChangeShapeType="1"/>
            </p:cNvSpPr>
            <p:nvPr/>
          </p:nvSpPr>
          <p:spPr bwMode="auto">
            <a:xfrm>
              <a:off x="3073" y="2327"/>
              <a:ext cx="299" cy="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1" name="Line 131"/>
            <p:cNvSpPr>
              <a:spLocks noChangeShapeType="1"/>
            </p:cNvSpPr>
            <p:nvPr/>
          </p:nvSpPr>
          <p:spPr bwMode="auto">
            <a:xfrm>
              <a:off x="3048" y="2341"/>
              <a:ext cx="293" cy="4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2" name="Line 132"/>
            <p:cNvSpPr>
              <a:spLocks noChangeShapeType="1"/>
            </p:cNvSpPr>
            <p:nvPr/>
          </p:nvSpPr>
          <p:spPr bwMode="auto">
            <a:xfrm>
              <a:off x="3010" y="2358"/>
              <a:ext cx="303" cy="4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3" name="Line 133"/>
            <p:cNvSpPr>
              <a:spLocks noChangeShapeType="1"/>
            </p:cNvSpPr>
            <p:nvPr/>
          </p:nvSpPr>
          <p:spPr bwMode="auto">
            <a:xfrm>
              <a:off x="2979" y="2365"/>
              <a:ext cx="309" cy="4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4" name="Line 134"/>
            <p:cNvSpPr>
              <a:spLocks noChangeShapeType="1"/>
            </p:cNvSpPr>
            <p:nvPr/>
          </p:nvSpPr>
          <p:spPr bwMode="auto">
            <a:xfrm>
              <a:off x="2919" y="2348"/>
              <a:ext cx="352" cy="5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5" name="Line 135"/>
            <p:cNvSpPr>
              <a:spLocks noChangeShapeType="1"/>
            </p:cNvSpPr>
            <p:nvPr/>
          </p:nvSpPr>
          <p:spPr bwMode="auto">
            <a:xfrm>
              <a:off x="3584" y="2859"/>
              <a:ext cx="516" cy="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6" name="Line 136"/>
            <p:cNvSpPr>
              <a:spLocks noChangeShapeType="1"/>
            </p:cNvSpPr>
            <p:nvPr/>
          </p:nvSpPr>
          <p:spPr bwMode="auto">
            <a:xfrm>
              <a:off x="3577" y="2891"/>
              <a:ext cx="526" cy="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7" name="Line 137"/>
            <p:cNvSpPr>
              <a:spLocks noChangeShapeType="1"/>
            </p:cNvSpPr>
            <p:nvPr/>
          </p:nvSpPr>
          <p:spPr bwMode="auto">
            <a:xfrm>
              <a:off x="3567" y="2936"/>
              <a:ext cx="536" cy="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8" name="Line 138"/>
            <p:cNvSpPr>
              <a:spLocks noChangeShapeType="1"/>
            </p:cNvSpPr>
            <p:nvPr/>
          </p:nvSpPr>
          <p:spPr bwMode="auto">
            <a:xfrm>
              <a:off x="3570" y="2967"/>
              <a:ext cx="533" cy="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9" name="Line 139"/>
            <p:cNvSpPr>
              <a:spLocks noChangeShapeType="1"/>
            </p:cNvSpPr>
            <p:nvPr/>
          </p:nvSpPr>
          <p:spPr bwMode="auto">
            <a:xfrm>
              <a:off x="3536" y="3012"/>
              <a:ext cx="577" cy="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0" name="Line 140"/>
            <p:cNvSpPr>
              <a:spLocks noChangeShapeType="1"/>
            </p:cNvSpPr>
            <p:nvPr/>
          </p:nvSpPr>
          <p:spPr bwMode="auto">
            <a:xfrm flipH="1">
              <a:off x="4333" y="2598"/>
              <a:ext cx="397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1" name="Line 141"/>
            <p:cNvSpPr>
              <a:spLocks noChangeShapeType="1"/>
            </p:cNvSpPr>
            <p:nvPr/>
          </p:nvSpPr>
          <p:spPr bwMode="auto">
            <a:xfrm flipH="1">
              <a:off x="4354" y="2619"/>
              <a:ext cx="39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2" name="Line 142"/>
            <p:cNvSpPr>
              <a:spLocks noChangeShapeType="1"/>
            </p:cNvSpPr>
            <p:nvPr/>
          </p:nvSpPr>
          <p:spPr bwMode="auto">
            <a:xfrm flipH="1">
              <a:off x="4382" y="2650"/>
              <a:ext cx="379" cy="2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3" name="Line 143"/>
            <p:cNvSpPr>
              <a:spLocks noChangeShapeType="1"/>
            </p:cNvSpPr>
            <p:nvPr/>
          </p:nvSpPr>
          <p:spPr bwMode="auto">
            <a:xfrm flipH="1">
              <a:off x="4395" y="2685"/>
              <a:ext cx="380" cy="2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4" name="Line 144"/>
            <p:cNvSpPr>
              <a:spLocks noChangeShapeType="1"/>
            </p:cNvSpPr>
            <p:nvPr/>
          </p:nvSpPr>
          <p:spPr bwMode="auto">
            <a:xfrm flipH="1">
              <a:off x="4406" y="2717"/>
              <a:ext cx="397" cy="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5" name="Line 145"/>
            <p:cNvSpPr>
              <a:spLocks noChangeShapeType="1"/>
            </p:cNvSpPr>
            <p:nvPr/>
          </p:nvSpPr>
          <p:spPr bwMode="auto">
            <a:xfrm>
              <a:off x="2684" y="3342"/>
              <a:ext cx="31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6" name="Line 146"/>
            <p:cNvSpPr>
              <a:spLocks noChangeShapeType="1"/>
            </p:cNvSpPr>
            <p:nvPr/>
          </p:nvSpPr>
          <p:spPr bwMode="auto">
            <a:xfrm>
              <a:off x="2865" y="3315"/>
              <a:ext cx="3" cy="3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7" name="Line 147"/>
            <p:cNvSpPr>
              <a:spLocks noChangeShapeType="1"/>
            </p:cNvSpPr>
            <p:nvPr/>
          </p:nvSpPr>
          <p:spPr bwMode="auto">
            <a:xfrm>
              <a:off x="2841" y="3367"/>
              <a:ext cx="1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8" name="Line 148"/>
            <p:cNvSpPr>
              <a:spLocks noChangeShapeType="1"/>
            </p:cNvSpPr>
            <p:nvPr/>
          </p:nvSpPr>
          <p:spPr bwMode="auto">
            <a:xfrm>
              <a:off x="2799" y="3353"/>
              <a:ext cx="17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9" name="Line 149"/>
            <p:cNvSpPr>
              <a:spLocks noChangeShapeType="1"/>
            </p:cNvSpPr>
            <p:nvPr/>
          </p:nvSpPr>
          <p:spPr bwMode="auto">
            <a:xfrm>
              <a:off x="2740" y="3377"/>
              <a:ext cx="41" cy="2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0" name="Line 150"/>
            <p:cNvSpPr>
              <a:spLocks noChangeShapeType="1"/>
            </p:cNvSpPr>
            <p:nvPr/>
          </p:nvSpPr>
          <p:spPr bwMode="auto">
            <a:xfrm flipV="1">
              <a:off x="2976" y="3704"/>
              <a:ext cx="362" cy="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1" name="Line 151"/>
            <p:cNvSpPr>
              <a:spLocks noChangeShapeType="1"/>
            </p:cNvSpPr>
            <p:nvPr/>
          </p:nvSpPr>
          <p:spPr bwMode="auto">
            <a:xfrm flipV="1">
              <a:off x="2983" y="3743"/>
              <a:ext cx="348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2" name="Line 152"/>
            <p:cNvSpPr>
              <a:spLocks noChangeShapeType="1"/>
            </p:cNvSpPr>
            <p:nvPr/>
          </p:nvSpPr>
          <p:spPr bwMode="auto">
            <a:xfrm flipV="1">
              <a:off x="2994" y="3784"/>
              <a:ext cx="330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3" name="Line 153"/>
            <p:cNvSpPr>
              <a:spLocks noChangeShapeType="1"/>
            </p:cNvSpPr>
            <p:nvPr/>
          </p:nvSpPr>
          <p:spPr bwMode="auto">
            <a:xfrm>
              <a:off x="2987" y="3823"/>
              <a:ext cx="351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4" name="Line 154"/>
            <p:cNvSpPr>
              <a:spLocks noChangeShapeType="1"/>
            </p:cNvSpPr>
            <p:nvPr/>
          </p:nvSpPr>
          <p:spPr bwMode="auto">
            <a:xfrm>
              <a:off x="2980" y="3858"/>
              <a:ext cx="383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5" name="Line 155"/>
            <p:cNvSpPr>
              <a:spLocks noChangeShapeType="1"/>
            </p:cNvSpPr>
            <p:nvPr/>
          </p:nvSpPr>
          <p:spPr bwMode="auto">
            <a:xfrm flipH="1">
              <a:off x="4791" y="3352"/>
              <a:ext cx="365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6" name="Line 156"/>
            <p:cNvSpPr>
              <a:spLocks noChangeShapeType="1"/>
            </p:cNvSpPr>
            <p:nvPr/>
          </p:nvSpPr>
          <p:spPr bwMode="auto">
            <a:xfrm flipH="1">
              <a:off x="4815" y="3380"/>
              <a:ext cx="338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7" name="Line 157"/>
            <p:cNvSpPr>
              <a:spLocks noChangeShapeType="1"/>
            </p:cNvSpPr>
            <p:nvPr/>
          </p:nvSpPr>
          <p:spPr bwMode="auto">
            <a:xfrm flipH="1">
              <a:off x="4801" y="3422"/>
              <a:ext cx="352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8" name="Line 158"/>
            <p:cNvSpPr>
              <a:spLocks noChangeShapeType="1"/>
            </p:cNvSpPr>
            <p:nvPr/>
          </p:nvSpPr>
          <p:spPr bwMode="auto">
            <a:xfrm flipH="1">
              <a:off x="4836" y="3464"/>
              <a:ext cx="324" cy="1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9" name="Line 159"/>
            <p:cNvSpPr>
              <a:spLocks noChangeShapeType="1"/>
            </p:cNvSpPr>
            <p:nvPr/>
          </p:nvSpPr>
          <p:spPr bwMode="auto">
            <a:xfrm flipH="1">
              <a:off x="4850" y="3499"/>
              <a:ext cx="327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0" name="Line 160"/>
            <p:cNvSpPr>
              <a:spLocks noChangeShapeType="1"/>
            </p:cNvSpPr>
            <p:nvPr/>
          </p:nvSpPr>
          <p:spPr bwMode="auto">
            <a:xfrm>
              <a:off x="4576" y="2045"/>
              <a:ext cx="303" cy="4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1" name="Line 161"/>
            <p:cNvSpPr>
              <a:spLocks noChangeShapeType="1"/>
            </p:cNvSpPr>
            <p:nvPr/>
          </p:nvSpPr>
          <p:spPr bwMode="auto">
            <a:xfrm>
              <a:off x="4545" y="2087"/>
              <a:ext cx="289" cy="3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2" name="Line 162"/>
            <p:cNvSpPr>
              <a:spLocks noChangeShapeType="1"/>
            </p:cNvSpPr>
            <p:nvPr/>
          </p:nvSpPr>
          <p:spPr bwMode="auto">
            <a:xfrm>
              <a:off x="4517" y="2107"/>
              <a:ext cx="293" cy="3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3" name="Line 163"/>
            <p:cNvSpPr>
              <a:spLocks noChangeShapeType="1"/>
            </p:cNvSpPr>
            <p:nvPr/>
          </p:nvSpPr>
          <p:spPr bwMode="auto">
            <a:xfrm>
              <a:off x="4486" y="2118"/>
              <a:ext cx="282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4" name="Line 164"/>
            <p:cNvSpPr>
              <a:spLocks noChangeShapeType="1"/>
            </p:cNvSpPr>
            <p:nvPr/>
          </p:nvSpPr>
          <p:spPr bwMode="auto">
            <a:xfrm>
              <a:off x="4458" y="2125"/>
              <a:ext cx="282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5" name="Line 165"/>
            <p:cNvSpPr>
              <a:spLocks noChangeShapeType="1"/>
            </p:cNvSpPr>
            <p:nvPr/>
          </p:nvSpPr>
          <p:spPr bwMode="auto">
            <a:xfrm flipH="1">
              <a:off x="2969" y="1490"/>
              <a:ext cx="162" cy="6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6" name="Line 166"/>
            <p:cNvSpPr>
              <a:spLocks noChangeShapeType="1"/>
            </p:cNvSpPr>
            <p:nvPr/>
          </p:nvSpPr>
          <p:spPr bwMode="auto">
            <a:xfrm>
              <a:off x="2971" y="1543"/>
              <a:ext cx="87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8" name="Line 168"/>
            <p:cNvSpPr>
              <a:spLocks noChangeShapeType="1"/>
            </p:cNvSpPr>
            <p:nvPr/>
          </p:nvSpPr>
          <p:spPr bwMode="auto">
            <a:xfrm flipH="1">
              <a:off x="3054" y="1492"/>
              <a:ext cx="71" cy="19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9" name="Line 169"/>
            <p:cNvSpPr>
              <a:spLocks noChangeShapeType="1"/>
            </p:cNvSpPr>
            <p:nvPr/>
          </p:nvSpPr>
          <p:spPr bwMode="auto">
            <a:xfrm flipH="1">
              <a:off x="2889" y="2105"/>
              <a:ext cx="103" cy="9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0" name="Line 170"/>
            <p:cNvSpPr>
              <a:spLocks noChangeShapeType="1"/>
            </p:cNvSpPr>
            <p:nvPr/>
          </p:nvSpPr>
          <p:spPr bwMode="auto">
            <a:xfrm>
              <a:off x="2887" y="2194"/>
              <a:ext cx="77" cy="12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1" name="Line 171"/>
            <p:cNvSpPr>
              <a:spLocks noChangeShapeType="1"/>
            </p:cNvSpPr>
            <p:nvPr/>
          </p:nvSpPr>
          <p:spPr bwMode="auto">
            <a:xfrm>
              <a:off x="2885" y="2195"/>
              <a:ext cx="146" cy="2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2" name="Line 172"/>
            <p:cNvSpPr>
              <a:spLocks noChangeShapeType="1"/>
            </p:cNvSpPr>
            <p:nvPr/>
          </p:nvSpPr>
          <p:spPr bwMode="auto">
            <a:xfrm>
              <a:off x="2989" y="2105"/>
              <a:ext cx="44" cy="116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3" name="Line 173"/>
            <p:cNvSpPr>
              <a:spLocks noChangeShapeType="1"/>
            </p:cNvSpPr>
            <p:nvPr/>
          </p:nvSpPr>
          <p:spPr bwMode="auto">
            <a:xfrm flipV="1">
              <a:off x="2961" y="2223"/>
              <a:ext cx="72" cy="96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4" name="Line 174"/>
            <p:cNvSpPr>
              <a:spLocks noChangeShapeType="1"/>
            </p:cNvSpPr>
            <p:nvPr/>
          </p:nvSpPr>
          <p:spPr bwMode="auto">
            <a:xfrm flipH="1">
              <a:off x="2961" y="2110"/>
              <a:ext cx="25" cy="213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5" name="Line 175"/>
            <p:cNvSpPr>
              <a:spLocks noChangeShapeType="1"/>
            </p:cNvSpPr>
            <p:nvPr/>
          </p:nvSpPr>
          <p:spPr bwMode="auto">
            <a:xfrm flipH="1">
              <a:off x="3634" y="2302"/>
              <a:ext cx="111" cy="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6" name="Line 176"/>
            <p:cNvSpPr>
              <a:spLocks noChangeShapeType="1"/>
            </p:cNvSpPr>
            <p:nvPr/>
          </p:nvSpPr>
          <p:spPr bwMode="auto">
            <a:xfrm flipH="1" flipV="1">
              <a:off x="3532" y="2309"/>
              <a:ext cx="100" cy="3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7" name="Line 177"/>
            <p:cNvSpPr>
              <a:spLocks noChangeShapeType="1"/>
            </p:cNvSpPr>
            <p:nvPr/>
          </p:nvSpPr>
          <p:spPr bwMode="auto">
            <a:xfrm flipH="1">
              <a:off x="3602" y="2344"/>
              <a:ext cx="28" cy="7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0" name="Freeform 180"/>
            <p:cNvSpPr>
              <a:spLocks/>
            </p:cNvSpPr>
            <p:nvPr/>
          </p:nvSpPr>
          <p:spPr bwMode="auto">
            <a:xfrm>
              <a:off x="3536" y="2305"/>
              <a:ext cx="202" cy="116"/>
            </a:xfrm>
            <a:custGeom>
              <a:avLst/>
              <a:gdLst>
                <a:gd name="T0" fmla="*/ 0 w 232"/>
                <a:gd name="T1" fmla="*/ 10 h 133"/>
                <a:gd name="T2" fmla="*/ 78 w 232"/>
                <a:gd name="T3" fmla="*/ 133 h 133"/>
                <a:gd name="T4" fmla="*/ 232 w 232"/>
                <a:gd name="T5" fmla="*/ 0 h 133"/>
                <a:gd name="T6" fmla="*/ 0 w 232"/>
                <a:gd name="T7" fmla="*/ 1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133">
                  <a:moveTo>
                    <a:pt x="0" y="10"/>
                  </a:moveTo>
                  <a:lnTo>
                    <a:pt x="78" y="133"/>
                  </a:lnTo>
                  <a:lnTo>
                    <a:pt x="232" y="0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15875" cap="flat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1" name="Line 181"/>
            <p:cNvSpPr>
              <a:spLocks noChangeShapeType="1"/>
            </p:cNvSpPr>
            <p:nvPr/>
          </p:nvSpPr>
          <p:spPr bwMode="auto">
            <a:xfrm>
              <a:off x="3766" y="1556"/>
              <a:ext cx="95" cy="1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2" name="Line 182"/>
            <p:cNvSpPr>
              <a:spLocks noChangeShapeType="1"/>
            </p:cNvSpPr>
            <p:nvPr/>
          </p:nvSpPr>
          <p:spPr bwMode="auto">
            <a:xfrm flipV="1">
              <a:off x="4344" y="1933"/>
              <a:ext cx="110" cy="6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3" name="Line 183"/>
            <p:cNvSpPr>
              <a:spLocks noChangeShapeType="1"/>
            </p:cNvSpPr>
            <p:nvPr/>
          </p:nvSpPr>
          <p:spPr bwMode="auto">
            <a:xfrm>
              <a:off x="4454" y="1931"/>
              <a:ext cx="49" cy="12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4" name="Line 184"/>
            <p:cNvSpPr>
              <a:spLocks noChangeShapeType="1"/>
            </p:cNvSpPr>
            <p:nvPr/>
          </p:nvSpPr>
          <p:spPr bwMode="auto">
            <a:xfrm>
              <a:off x="4454" y="1931"/>
              <a:ext cx="109" cy="1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5" name="Freeform 185"/>
            <p:cNvSpPr>
              <a:spLocks/>
            </p:cNvSpPr>
            <p:nvPr/>
          </p:nvSpPr>
          <p:spPr bwMode="auto">
            <a:xfrm>
              <a:off x="4344" y="1952"/>
              <a:ext cx="219" cy="100"/>
            </a:xfrm>
            <a:custGeom>
              <a:avLst/>
              <a:gdLst>
                <a:gd name="T0" fmla="*/ 0 w 251"/>
                <a:gd name="T1" fmla="*/ 48 h 115"/>
                <a:gd name="T2" fmla="*/ 182 w 251"/>
                <a:gd name="T3" fmla="*/ 115 h 115"/>
                <a:gd name="T4" fmla="*/ 251 w 251"/>
                <a:gd name="T5" fmla="*/ 0 h 115"/>
                <a:gd name="T6" fmla="*/ 0 w 251"/>
                <a:gd name="T7" fmla="*/ 4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115">
                  <a:moveTo>
                    <a:pt x="0" y="48"/>
                  </a:moveTo>
                  <a:lnTo>
                    <a:pt x="182" y="115"/>
                  </a:lnTo>
                  <a:lnTo>
                    <a:pt x="251" y="0"/>
                  </a:lnTo>
                  <a:lnTo>
                    <a:pt x="0" y="48"/>
                  </a:lnTo>
                  <a:close/>
                </a:path>
              </a:pathLst>
            </a:custGeom>
            <a:noFill/>
            <a:ln w="15875" cap="flat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6" name="Line 186"/>
            <p:cNvSpPr>
              <a:spLocks noChangeShapeType="1"/>
            </p:cNvSpPr>
            <p:nvPr/>
          </p:nvSpPr>
          <p:spPr bwMode="auto">
            <a:xfrm>
              <a:off x="5136" y="1871"/>
              <a:ext cx="53" cy="10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7" name="Line 187"/>
            <p:cNvSpPr>
              <a:spLocks noChangeShapeType="1"/>
            </p:cNvSpPr>
            <p:nvPr/>
          </p:nvSpPr>
          <p:spPr bwMode="auto">
            <a:xfrm flipH="1">
              <a:off x="5136" y="1978"/>
              <a:ext cx="53" cy="10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8" name="Line 188"/>
            <p:cNvSpPr>
              <a:spLocks noChangeShapeType="1"/>
            </p:cNvSpPr>
            <p:nvPr/>
          </p:nvSpPr>
          <p:spPr bwMode="auto">
            <a:xfrm flipH="1">
              <a:off x="5057" y="1979"/>
              <a:ext cx="13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9" name="Freeform 189"/>
            <p:cNvSpPr>
              <a:spLocks/>
            </p:cNvSpPr>
            <p:nvPr/>
          </p:nvSpPr>
          <p:spPr bwMode="auto">
            <a:xfrm>
              <a:off x="5057" y="1871"/>
              <a:ext cx="79" cy="216"/>
            </a:xfrm>
            <a:custGeom>
              <a:avLst/>
              <a:gdLst>
                <a:gd name="T0" fmla="*/ 91 w 91"/>
                <a:gd name="T1" fmla="*/ 0 h 248"/>
                <a:gd name="T2" fmla="*/ 91 w 91"/>
                <a:gd name="T3" fmla="*/ 248 h 248"/>
                <a:gd name="T4" fmla="*/ 0 w 91"/>
                <a:gd name="T5" fmla="*/ 125 h 248"/>
                <a:gd name="T6" fmla="*/ 91 w 91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248">
                  <a:moveTo>
                    <a:pt x="91" y="0"/>
                  </a:moveTo>
                  <a:lnTo>
                    <a:pt x="91" y="248"/>
                  </a:lnTo>
                  <a:lnTo>
                    <a:pt x="0" y="125"/>
                  </a:lnTo>
                  <a:lnTo>
                    <a:pt x="91" y="0"/>
                  </a:lnTo>
                  <a:close/>
                </a:path>
              </a:pathLst>
            </a:custGeom>
            <a:noFill/>
            <a:ln w="15875" cap="flat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0" name="Line 190"/>
            <p:cNvSpPr>
              <a:spLocks noChangeShapeType="1"/>
            </p:cNvSpPr>
            <p:nvPr/>
          </p:nvSpPr>
          <p:spPr bwMode="auto">
            <a:xfrm flipH="1" flipV="1">
              <a:off x="4806" y="2509"/>
              <a:ext cx="112" cy="13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1" name="Line 191"/>
            <p:cNvSpPr>
              <a:spLocks noChangeShapeType="1"/>
            </p:cNvSpPr>
            <p:nvPr/>
          </p:nvSpPr>
          <p:spPr bwMode="auto">
            <a:xfrm flipV="1">
              <a:off x="4918" y="2536"/>
              <a:ext cx="51" cy="10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2" name="Line 192"/>
            <p:cNvSpPr>
              <a:spLocks noChangeShapeType="1"/>
            </p:cNvSpPr>
            <p:nvPr/>
          </p:nvSpPr>
          <p:spPr bwMode="auto">
            <a:xfrm flipH="1">
              <a:off x="4802" y="2641"/>
              <a:ext cx="116" cy="1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3" name="Freeform 193"/>
            <p:cNvSpPr>
              <a:spLocks/>
            </p:cNvSpPr>
            <p:nvPr/>
          </p:nvSpPr>
          <p:spPr bwMode="auto">
            <a:xfrm>
              <a:off x="4802" y="2511"/>
              <a:ext cx="169" cy="142"/>
            </a:xfrm>
            <a:custGeom>
              <a:avLst/>
              <a:gdLst>
                <a:gd name="T0" fmla="*/ 194 w 194"/>
                <a:gd name="T1" fmla="*/ 29 h 163"/>
                <a:gd name="T2" fmla="*/ 5 w 194"/>
                <a:gd name="T3" fmla="*/ 0 h 163"/>
                <a:gd name="T4" fmla="*/ 0 w 194"/>
                <a:gd name="T5" fmla="*/ 163 h 163"/>
                <a:gd name="T6" fmla="*/ 194 w 194"/>
                <a:gd name="T7" fmla="*/ 2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3">
                  <a:moveTo>
                    <a:pt x="194" y="29"/>
                  </a:moveTo>
                  <a:lnTo>
                    <a:pt x="5" y="0"/>
                  </a:lnTo>
                  <a:lnTo>
                    <a:pt x="0" y="163"/>
                  </a:lnTo>
                  <a:lnTo>
                    <a:pt x="194" y="29"/>
                  </a:lnTo>
                  <a:close/>
                </a:path>
              </a:pathLst>
            </a:custGeom>
            <a:noFill/>
            <a:ln w="15875" cap="flat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4" name="Line 194"/>
            <p:cNvSpPr>
              <a:spLocks noChangeShapeType="1"/>
            </p:cNvSpPr>
            <p:nvPr/>
          </p:nvSpPr>
          <p:spPr bwMode="auto">
            <a:xfrm>
              <a:off x="4138" y="3012"/>
              <a:ext cx="130" cy="5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5" name="Line 195"/>
            <p:cNvSpPr>
              <a:spLocks noChangeShapeType="1"/>
            </p:cNvSpPr>
            <p:nvPr/>
          </p:nvSpPr>
          <p:spPr bwMode="auto">
            <a:xfrm flipV="1">
              <a:off x="4265" y="2987"/>
              <a:ext cx="70" cy="8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6" name="Line 196"/>
            <p:cNvSpPr>
              <a:spLocks noChangeShapeType="1"/>
            </p:cNvSpPr>
            <p:nvPr/>
          </p:nvSpPr>
          <p:spPr bwMode="auto">
            <a:xfrm flipV="1">
              <a:off x="4135" y="2987"/>
              <a:ext cx="200" cy="19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7" name="Line 197"/>
            <p:cNvSpPr>
              <a:spLocks noChangeShapeType="1"/>
            </p:cNvSpPr>
            <p:nvPr/>
          </p:nvSpPr>
          <p:spPr bwMode="auto">
            <a:xfrm>
              <a:off x="3333" y="2818"/>
              <a:ext cx="62" cy="15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8" name="Line 198"/>
            <p:cNvSpPr>
              <a:spLocks noChangeShapeType="1"/>
            </p:cNvSpPr>
            <p:nvPr/>
          </p:nvSpPr>
          <p:spPr bwMode="auto">
            <a:xfrm flipV="1">
              <a:off x="3397" y="2834"/>
              <a:ext cx="72" cy="13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9" name="Line 199"/>
            <p:cNvSpPr>
              <a:spLocks noChangeShapeType="1"/>
            </p:cNvSpPr>
            <p:nvPr/>
          </p:nvSpPr>
          <p:spPr bwMode="auto">
            <a:xfrm flipV="1">
              <a:off x="3395" y="2952"/>
              <a:ext cx="121" cy="2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0" name="Freeform 200"/>
            <p:cNvSpPr>
              <a:spLocks/>
            </p:cNvSpPr>
            <p:nvPr/>
          </p:nvSpPr>
          <p:spPr bwMode="auto">
            <a:xfrm>
              <a:off x="3333" y="2822"/>
              <a:ext cx="181" cy="132"/>
            </a:xfrm>
            <a:custGeom>
              <a:avLst/>
              <a:gdLst>
                <a:gd name="T0" fmla="*/ 208 w 208"/>
                <a:gd name="T1" fmla="*/ 152 h 152"/>
                <a:gd name="T2" fmla="*/ 160 w 208"/>
                <a:gd name="T3" fmla="*/ 14 h 152"/>
                <a:gd name="T4" fmla="*/ 0 w 208"/>
                <a:gd name="T5" fmla="*/ 0 h 152"/>
                <a:gd name="T6" fmla="*/ 208 w 208"/>
                <a:gd name="T7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52">
                  <a:moveTo>
                    <a:pt x="208" y="152"/>
                  </a:moveTo>
                  <a:lnTo>
                    <a:pt x="160" y="14"/>
                  </a:lnTo>
                  <a:lnTo>
                    <a:pt x="0" y="0"/>
                  </a:lnTo>
                  <a:lnTo>
                    <a:pt x="208" y="152"/>
                  </a:lnTo>
                  <a:close/>
                </a:path>
              </a:pathLst>
            </a:custGeom>
            <a:noFill/>
            <a:ln w="15875" cap="flat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1" name="Line 201"/>
            <p:cNvSpPr>
              <a:spLocks noChangeShapeType="1"/>
            </p:cNvSpPr>
            <p:nvPr/>
          </p:nvSpPr>
          <p:spPr bwMode="auto">
            <a:xfrm flipH="1">
              <a:off x="3397" y="1024"/>
              <a:ext cx="40" cy="1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3" name="Line 203"/>
            <p:cNvSpPr>
              <a:spLocks noChangeShapeType="1"/>
            </p:cNvSpPr>
            <p:nvPr/>
          </p:nvSpPr>
          <p:spPr bwMode="auto">
            <a:xfrm>
              <a:off x="3437" y="1024"/>
              <a:ext cx="155" cy="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4" name="Line 204"/>
            <p:cNvSpPr>
              <a:spLocks noChangeShapeType="1"/>
            </p:cNvSpPr>
            <p:nvPr/>
          </p:nvSpPr>
          <p:spPr bwMode="auto">
            <a:xfrm>
              <a:off x="3437" y="1019"/>
              <a:ext cx="79" cy="13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5" name="Freeform 205"/>
            <p:cNvSpPr>
              <a:spLocks/>
            </p:cNvSpPr>
            <p:nvPr/>
          </p:nvSpPr>
          <p:spPr bwMode="auto">
            <a:xfrm>
              <a:off x="3395" y="1047"/>
              <a:ext cx="197" cy="107"/>
            </a:xfrm>
            <a:custGeom>
              <a:avLst/>
              <a:gdLst>
                <a:gd name="T0" fmla="*/ 0 w 226"/>
                <a:gd name="T1" fmla="*/ 120 h 123"/>
                <a:gd name="T2" fmla="*/ 138 w 226"/>
                <a:gd name="T3" fmla="*/ 123 h 123"/>
                <a:gd name="T4" fmla="*/ 226 w 226"/>
                <a:gd name="T5" fmla="*/ 0 h 123"/>
                <a:gd name="T6" fmla="*/ 0 w 226"/>
                <a:gd name="T7" fmla="*/ 12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123">
                  <a:moveTo>
                    <a:pt x="0" y="120"/>
                  </a:moveTo>
                  <a:lnTo>
                    <a:pt x="138" y="123"/>
                  </a:lnTo>
                  <a:lnTo>
                    <a:pt x="226" y="0"/>
                  </a:lnTo>
                  <a:lnTo>
                    <a:pt x="0" y="120"/>
                  </a:lnTo>
                  <a:close/>
                </a:path>
              </a:pathLst>
            </a:custGeom>
            <a:noFill/>
            <a:ln w="15875" cap="flat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6" name="Line 206"/>
            <p:cNvSpPr>
              <a:spLocks noChangeShapeType="1"/>
            </p:cNvSpPr>
            <p:nvPr/>
          </p:nvSpPr>
          <p:spPr bwMode="auto">
            <a:xfrm flipV="1">
              <a:off x="4036" y="875"/>
              <a:ext cx="111" cy="1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7" name="Line 207"/>
            <p:cNvSpPr>
              <a:spLocks noChangeShapeType="1"/>
            </p:cNvSpPr>
            <p:nvPr/>
          </p:nvSpPr>
          <p:spPr bwMode="auto">
            <a:xfrm>
              <a:off x="4147" y="872"/>
              <a:ext cx="107" cy="11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8" name="Line 208"/>
            <p:cNvSpPr>
              <a:spLocks noChangeShapeType="1"/>
            </p:cNvSpPr>
            <p:nvPr/>
          </p:nvSpPr>
          <p:spPr bwMode="auto">
            <a:xfrm flipV="1">
              <a:off x="4036" y="981"/>
              <a:ext cx="218" cy="21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9" name="Line 209"/>
            <p:cNvSpPr>
              <a:spLocks noChangeShapeType="1"/>
            </p:cNvSpPr>
            <p:nvPr/>
          </p:nvSpPr>
          <p:spPr bwMode="auto">
            <a:xfrm flipV="1">
              <a:off x="4797" y="1147"/>
              <a:ext cx="146" cy="2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0" name="Line 210"/>
            <p:cNvSpPr>
              <a:spLocks noChangeShapeType="1"/>
            </p:cNvSpPr>
            <p:nvPr/>
          </p:nvSpPr>
          <p:spPr bwMode="auto">
            <a:xfrm flipH="1">
              <a:off x="4939" y="1147"/>
              <a:ext cx="4" cy="12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1" name="Line 211"/>
            <p:cNvSpPr>
              <a:spLocks noChangeShapeType="1"/>
            </p:cNvSpPr>
            <p:nvPr/>
          </p:nvSpPr>
          <p:spPr bwMode="auto">
            <a:xfrm>
              <a:off x="4797" y="1174"/>
              <a:ext cx="139" cy="102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3" name="Oval 213"/>
            <p:cNvSpPr>
              <a:spLocks noChangeArrowheads="1"/>
            </p:cNvSpPr>
            <p:nvPr/>
          </p:nvSpPr>
          <p:spPr bwMode="auto">
            <a:xfrm>
              <a:off x="5332" y="804"/>
              <a:ext cx="92" cy="9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4" name="Line 214"/>
            <p:cNvSpPr>
              <a:spLocks noChangeShapeType="1"/>
            </p:cNvSpPr>
            <p:nvPr/>
          </p:nvSpPr>
          <p:spPr bwMode="auto">
            <a:xfrm flipV="1">
              <a:off x="4602" y="3602"/>
              <a:ext cx="155" cy="8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5" name="Line 215"/>
            <p:cNvSpPr>
              <a:spLocks noChangeShapeType="1"/>
            </p:cNvSpPr>
            <p:nvPr/>
          </p:nvSpPr>
          <p:spPr bwMode="auto">
            <a:xfrm flipV="1">
              <a:off x="5212" y="3374"/>
              <a:ext cx="155" cy="8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6" name="Line 216"/>
            <p:cNvSpPr>
              <a:spLocks noChangeShapeType="1"/>
            </p:cNvSpPr>
            <p:nvPr/>
          </p:nvSpPr>
          <p:spPr bwMode="auto">
            <a:xfrm flipV="1">
              <a:off x="3371" y="3782"/>
              <a:ext cx="199" cy="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7" name="Line 217"/>
            <p:cNvSpPr>
              <a:spLocks noChangeShapeType="1"/>
            </p:cNvSpPr>
            <p:nvPr/>
          </p:nvSpPr>
          <p:spPr bwMode="auto">
            <a:xfrm flipH="1" flipV="1">
              <a:off x="2747" y="3126"/>
              <a:ext cx="7" cy="1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8" name="Line 218"/>
            <p:cNvSpPr>
              <a:spLocks noChangeShapeType="1"/>
            </p:cNvSpPr>
            <p:nvPr/>
          </p:nvSpPr>
          <p:spPr bwMode="auto">
            <a:xfrm>
              <a:off x="2794" y="3681"/>
              <a:ext cx="0" cy="14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9" name="Line 219"/>
            <p:cNvSpPr>
              <a:spLocks noChangeShapeType="1"/>
            </p:cNvSpPr>
            <p:nvPr/>
          </p:nvSpPr>
          <p:spPr bwMode="auto">
            <a:xfrm>
              <a:off x="2794" y="3825"/>
              <a:ext cx="137" cy="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0" name="Line 220"/>
            <p:cNvSpPr>
              <a:spLocks noChangeShapeType="1"/>
            </p:cNvSpPr>
            <p:nvPr/>
          </p:nvSpPr>
          <p:spPr bwMode="auto">
            <a:xfrm>
              <a:off x="2794" y="3684"/>
              <a:ext cx="140" cy="157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666" name="Text Box 226"/>
          <p:cNvSpPr txBox="1">
            <a:spLocks noChangeArrowheads="1"/>
          </p:cNvSpPr>
          <p:nvPr/>
        </p:nvSpPr>
        <p:spPr bwMode="auto">
          <a:xfrm>
            <a:off x="288925" y="862013"/>
            <a:ext cx="33416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/>
              <a:t>Bar-joint graph G</a:t>
            </a:r>
            <a:r>
              <a:rPr lang="en-US" sz="2800" b="1" baseline="30000"/>
              <a:t>2</a:t>
            </a:r>
            <a:r>
              <a:rPr lang="en-US" sz="2800" b="1"/>
              <a:t> </a:t>
            </a:r>
          </a:p>
        </p:txBody>
      </p:sp>
      <p:sp>
        <p:nvSpPr>
          <p:cNvPr id="61667" name="Text Box 227"/>
          <p:cNvSpPr txBox="1">
            <a:spLocks noChangeArrowheads="1"/>
          </p:cNvSpPr>
          <p:nvPr/>
        </p:nvSpPr>
        <p:spPr bwMode="auto">
          <a:xfrm>
            <a:off x="4606925" y="862013"/>
            <a:ext cx="3721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/>
              <a:t>Body-Bar multigraph</a:t>
            </a:r>
          </a:p>
        </p:txBody>
      </p:sp>
      <p:sp>
        <p:nvSpPr>
          <p:cNvPr id="61669" name="Line 229"/>
          <p:cNvSpPr>
            <a:spLocks noChangeShapeType="1"/>
          </p:cNvSpPr>
          <p:nvPr/>
        </p:nvSpPr>
        <p:spPr bwMode="auto">
          <a:xfrm>
            <a:off x="3632200" y="1117600"/>
            <a:ext cx="8509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70" name="Text Box 230"/>
          <p:cNvSpPr txBox="1">
            <a:spLocks noChangeArrowheads="1"/>
          </p:cNvSpPr>
          <p:nvPr/>
        </p:nvSpPr>
        <p:spPr bwMode="auto">
          <a:xfrm>
            <a:off x="225425" y="5883275"/>
            <a:ext cx="40243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Jacobs, J. Phys. A 31, 6653 (1998)</a:t>
            </a:r>
          </a:p>
          <a:p>
            <a:r>
              <a:rPr lang="en-US" sz="1600"/>
              <a:t>Tay &amp; Whiteley, </a:t>
            </a:r>
            <a:r>
              <a:rPr lang="en-US" sz="1600" i="1"/>
              <a:t>Struct. Topol.</a:t>
            </a:r>
            <a:r>
              <a:rPr lang="en-US" sz="1600"/>
              <a:t> 9, 31 (1984)</a:t>
            </a:r>
          </a:p>
        </p:txBody>
      </p:sp>
      <p:sp>
        <p:nvSpPr>
          <p:cNvPr id="61672" name="Freeform 232"/>
          <p:cNvSpPr>
            <a:spLocks/>
          </p:cNvSpPr>
          <p:nvPr/>
        </p:nvSpPr>
        <p:spPr bwMode="auto">
          <a:xfrm>
            <a:off x="666750" y="2533650"/>
            <a:ext cx="2298700" cy="1041400"/>
          </a:xfrm>
          <a:custGeom>
            <a:avLst/>
            <a:gdLst>
              <a:gd name="T0" fmla="*/ 0 w 1448"/>
              <a:gd name="T1" fmla="*/ 504 h 656"/>
              <a:gd name="T2" fmla="*/ 1448 w 1448"/>
              <a:gd name="T3" fmla="*/ 0 h 656"/>
              <a:gd name="T4" fmla="*/ 424 w 1448"/>
              <a:gd name="T5" fmla="*/ 656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8" h="656">
                <a:moveTo>
                  <a:pt x="0" y="504"/>
                </a:moveTo>
                <a:lnTo>
                  <a:pt x="1448" y="0"/>
                </a:lnTo>
                <a:lnTo>
                  <a:pt x="424" y="656"/>
                </a:lnTo>
              </a:path>
            </a:pathLst>
          </a:custGeom>
          <a:noFill/>
          <a:ln w="15875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73" name="Freeform 233"/>
          <p:cNvSpPr>
            <a:spLocks/>
          </p:cNvSpPr>
          <p:nvPr/>
        </p:nvSpPr>
        <p:spPr bwMode="auto">
          <a:xfrm>
            <a:off x="647700" y="3327400"/>
            <a:ext cx="1695450" cy="806450"/>
          </a:xfrm>
          <a:custGeom>
            <a:avLst/>
            <a:gdLst>
              <a:gd name="T0" fmla="*/ 0 w 1068"/>
              <a:gd name="T1" fmla="*/ 0 h 508"/>
              <a:gd name="T2" fmla="*/ 1068 w 1068"/>
              <a:gd name="T3" fmla="*/ 60 h 508"/>
              <a:gd name="T4" fmla="*/ 256 w 1068"/>
              <a:gd name="T5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8" h="508">
                <a:moveTo>
                  <a:pt x="0" y="0"/>
                </a:moveTo>
                <a:lnTo>
                  <a:pt x="1068" y="60"/>
                </a:lnTo>
                <a:lnTo>
                  <a:pt x="256" y="508"/>
                </a:lnTo>
              </a:path>
            </a:pathLst>
          </a:custGeom>
          <a:noFill/>
          <a:ln w="15875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76" name="Line 236"/>
          <p:cNvSpPr>
            <a:spLocks noChangeShapeType="1"/>
          </p:cNvSpPr>
          <p:nvPr/>
        </p:nvSpPr>
        <p:spPr bwMode="auto">
          <a:xfrm>
            <a:off x="1327150" y="3587750"/>
            <a:ext cx="1301750" cy="571500"/>
          </a:xfrm>
          <a:prstGeom prst="line">
            <a:avLst/>
          </a:prstGeom>
          <a:noFill/>
          <a:ln w="158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Two State Thermodynamics is Captured by MCC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Two extreme basins form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pic>
        <p:nvPicPr>
          <p:cNvPr id="6" name="Picture 5" descr="Screen Shot 2014-08-04 at 3.42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99" y="1104510"/>
            <a:ext cx="4913574" cy="4140783"/>
          </a:xfrm>
          <a:prstGeom prst="rect">
            <a:avLst/>
          </a:prstGeom>
        </p:spPr>
      </p:pic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230925" y="5822374"/>
            <a:ext cx="4849431" cy="343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4572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err="1" smtClean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Vorov</a:t>
            </a:r>
            <a:r>
              <a:rPr lang="en-US" sz="1400" dirty="0" smtClean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, </a:t>
            </a:r>
            <a:r>
              <a:rPr lang="en-US" sz="1400" dirty="0" err="1" smtClean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Livesay</a:t>
            </a:r>
            <a:r>
              <a:rPr lang="en-US" sz="1400" dirty="0" smtClean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 and Jacobs, </a:t>
            </a:r>
            <a:r>
              <a:rPr lang="en-US" sz="1400" i="1" dirty="0" smtClean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Biophysical </a:t>
            </a:r>
            <a:r>
              <a:rPr lang="en-US" sz="1400" i="1" dirty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J.</a:t>
            </a:r>
            <a:r>
              <a:rPr lang="en-US" sz="1400" dirty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ambria"/>
                <a:ea typeface="Times New Roman"/>
                <a:cs typeface="Cambria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ambria"/>
                <a:ea typeface="Times New Roman"/>
                <a:cs typeface="Cambria"/>
              </a:rPr>
              <a:t>:1129-38 (2011)</a:t>
            </a:r>
            <a:r>
              <a:rPr lang="en-US" sz="1400" dirty="0">
                <a:solidFill>
                  <a:srgbClr val="000000"/>
                </a:solidFill>
                <a:latin typeface="Cambria"/>
                <a:ea typeface="ＭＳ Ｐゴシック"/>
                <a:cs typeface="Cambria"/>
              </a:rPr>
              <a:t> </a:t>
            </a:r>
            <a:endParaRPr lang="en-US" sz="1400" dirty="0" smtClean="0">
              <a:solidFill>
                <a:srgbClr val="000000"/>
              </a:solidFill>
              <a:latin typeface="Cambria"/>
              <a:ea typeface="ＭＳ Ｐゴシック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50530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8-04 at 3.39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" y="1244286"/>
            <a:ext cx="5272527" cy="3668717"/>
          </a:xfrm>
          <a:prstGeom prst="rect">
            <a:avLst/>
          </a:prstGeom>
        </p:spPr>
      </p:pic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230925" y="5822374"/>
            <a:ext cx="4849431" cy="679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4572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err="1" smtClean="0">
                <a:solidFill>
                  <a:srgbClr val="FFFFFF"/>
                </a:solidFill>
                <a:latin typeface="Cambria"/>
                <a:ea typeface="ＭＳ Ｐゴシック"/>
                <a:cs typeface="Cambria"/>
              </a:rPr>
              <a:t>Vorov</a:t>
            </a:r>
            <a:r>
              <a:rPr lang="en-US" sz="1400" dirty="0" smtClean="0">
                <a:solidFill>
                  <a:srgbClr val="FFFFFF"/>
                </a:solidFill>
                <a:latin typeface="Cambria"/>
                <a:ea typeface="ＭＳ Ｐゴシック"/>
                <a:cs typeface="Cambria"/>
              </a:rPr>
              <a:t>, </a:t>
            </a:r>
            <a:r>
              <a:rPr lang="en-US" sz="1400" dirty="0" err="1" smtClean="0">
                <a:solidFill>
                  <a:srgbClr val="FFFFFF"/>
                </a:solidFill>
                <a:latin typeface="Cambria"/>
                <a:ea typeface="ＭＳ Ｐゴシック"/>
                <a:cs typeface="Cambria"/>
              </a:rPr>
              <a:t>Livesay</a:t>
            </a:r>
            <a:r>
              <a:rPr lang="en-US" sz="1400" dirty="0" smtClean="0">
                <a:solidFill>
                  <a:srgbClr val="FFFFFF"/>
                </a:solidFill>
                <a:latin typeface="Cambria"/>
                <a:ea typeface="ＭＳ Ｐゴシック"/>
                <a:cs typeface="Cambria"/>
              </a:rPr>
              <a:t> and Jacobs, </a:t>
            </a:r>
            <a:r>
              <a:rPr lang="en-US" sz="1400" i="1" dirty="0" smtClean="0">
                <a:solidFill>
                  <a:srgbClr val="FFFFFF"/>
                </a:solidFill>
                <a:latin typeface="Cambria"/>
                <a:ea typeface="ＭＳ Ｐゴシック"/>
                <a:cs typeface="Cambria"/>
              </a:rPr>
              <a:t>Biophysical </a:t>
            </a:r>
            <a:r>
              <a:rPr lang="en-US" sz="1400" i="1" dirty="0">
                <a:solidFill>
                  <a:srgbClr val="FFFFFF"/>
                </a:solidFill>
                <a:latin typeface="Cambria"/>
                <a:ea typeface="ＭＳ Ｐゴシック"/>
                <a:cs typeface="Cambria"/>
              </a:rPr>
              <a:t>J.</a:t>
            </a:r>
            <a:r>
              <a:rPr lang="en-US" sz="1400" dirty="0">
                <a:solidFill>
                  <a:srgbClr val="FFFFFF"/>
                </a:solidFill>
                <a:latin typeface="Cambria"/>
                <a:ea typeface="ＭＳ Ｐゴシック"/>
                <a:cs typeface="Cambria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Cambria"/>
                <a:ea typeface="Times New Roman"/>
                <a:cs typeface="Cambria"/>
              </a:rPr>
              <a:t>100</a:t>
            </a:r>
            <a:r>
              <a:rPr lang="en-US" sz="1400" dirty="0">
                <a:solidFill>
                  <a:srgbClr val="FFFFFF"/>
                </a:solidFill>
                <a:latin typeface="Cambria"/>
                <a:ea typeface="Times New Roman"/>
                <a:cs typeface="Cambria"/>
              </a:rPr>
              <a:t>:1129-38 (2011)</a:t>
            </a:r>
            <a:r>
              <a:rPr lang="en-US" sz="1400" dirty="0">
                <a:solidFill>
                  <a:srgbClr val="FFFFFF"/>
                </a:solidFill>
                <a:latin typeface="Cambria"/>
                <a:ea typeface="ＭＳ Ｐゴシック"/>
                <a:cs typeface="Cambria"/>
              </a:rPr>
              <a:t> </a:t>
            </a:r>
            <a:endParaRPr lang="en-US" sz="1400" dirty="0" smtClean="0">
              <a:solidFill>
                <a:srgbClr val="FFFFFF"/>
              </a:solidFill>
              <a:latin typeface="Cambria"/>
              <a:ea typeface="ＭＳ Ｐゴシック"/>
              <a:cs typeface="Cambria"/>
            </a:endParaRPr>
          </a:p>
          <a:p>
            <a:pPr defTabSz="45720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400" dirty="0" err="1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Vorov</a:t>
            </a:r>
            <a:r>
              <a:rPr lang="en-US" sz="1400" dirty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Livesay</a:t>
            </a:r>
            <a:r>
              <a:rPr lang="en-US" sz="1400" dirty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 and </a:t>
            </a:r>
            <a:r>
              <a:rPr lang="en-US" sz="1400" dirty="0" smtClean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Jacobs, </a:t>
            </a:r>
            <a:r>
              <a:rPr lang="en-US" sz="1400" i="1" dirty="0" smtClean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Biophysical </a:t>
            </a:r>
            <a:r>
              <a:rPr lang="en-US" sz="1400" i="1" dirty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J.</a:t>
            </a:r>
            <a:r>
              <a:rPr lang="en-US" sz="1400" dirty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ambria"/>
                <a:ea typeface="ＭＳ Ｐゴシック"/>
                <a:cs typeface="Cambria"/>
              </a:rPr>
              <a:t>97</a:t>
            </a:r>
            <a:r>
              <a:rPr lang="en-US" sz="1400" dirty="0">
                <a:solidFill>
                  <a:srgbClr val="000000"/>
                </a:solidFill>
                <a:latin typeface="Cambria"/>
                <a:ea typeface="ＭＳ Ｐゴシック"/>
                <a:cs typeface="Cambria"/>
              </a:rPr>
              <a:t>:3000</a:t>
            </a:r>
            <a:r>
              <a:rPr lang="en-US" sz="1400" dirty="0" smtClean="0">
                <a:solidFill>
                  <a:srgbClr val="000000"/>
                </a:solidFill>
                <a:latin typeface="Cambria"/>
                <a:ea typeface="ＭＳ Ｐゴシック"/>
                <a:cs typeface="Cambria"/>
              </a:rPr>
              <a:t>-09 </a:t>
            </a:r>
            <a:r>
              <a:rPr lang="en-US" sz="1400" dirty="0">
                <a:solidFill>
                  <a:srgbClr val="000000"/>
                </a:solidFill>
                <a:latin typeface="Cambria"/>
                <a:ea typeface="ＭＳ Ｐゴシック"/>
                <a:cs typeface="Cambria"/>
              </a:rPr>
              <a:t>(2009</a:t>
            </a:r>
            <a:r>
              <a:rPr lang="en-US" sz="1400" dirty="0" smtClean="0">
                <a:solidFill>
                  <a:srgbClr val="000000"/>
                </a:solidFill>
                <a:latin typeface="Cambria"/>
                <a:ea typeface="ＭＳ Ｐゴシック"/>
                <a:cs typeface="Cambria"/>
              </a:rPr>
              <a:t>) </a:t>
            </a:r>
            <a:endParaRPr lang="en-US" sz="1400" dirty="0">
              <a:solidFill>
                <a:prstClr val="black"/>
              </a:solidFill>
              <a:latin typeface="Cambria"/>
              <a:ea typeface="ＭＳ Ｐゴシック"/>
              <a:cs typeface="Cambria"/>
            </a:endParaRPr>
          </a:p>
        </p:txBody>
      </p:sp>
      <p:sp>
        <p:nvSpPr>
          <p:cNvPr id="11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Two State Thermodynamics is Captured by MCC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Two extreme basins form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955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8-04 at 3.39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" y="1244286"/>
            <a:ext cx="5272527" cy="3668717"/>
          </a:xfrm>
          <a:prstGeom prst="rect">
            <a:avLst/>
          </a:prstGeom>
        </p:spPr>
      </p:pic>
      <p:pic>
        <p:nvPicPr>
          <p:cNvPr id="2" name="Picture 1" descr="Screen Shot 2014-08-04 at 3.45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203" y="962075"/>
            <a:ext cx="4141837" cy="5831785"/>
          </a:xfrm>
          <a:prstGeom prst="rect">
            <a:avLst/>
          </a:prstGeom>
        </p:spPr>
      </p:pic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230925" y="5822374"/>
            <a:ext cx="4849431" cy="679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4572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err="1" smtClean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Vorov</a:t>
            </a:r>
            <a:r>
              <a:rPr lang="en-US" sz="1400" dirty="0" smtClean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, </a:t>
            </a:r>
            <a:r>
              <a:rPr lang="en-US" sz="1400" dirty="0" err="1" smtClean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Livesay</a:t>
            </a:r>
            <a:r>
              <a:rPr lang="en-US" sz="1400" dirty="0" smtClean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 and Jacobs, </a:t>
            </a:r>
            <a:r>
              <a:rPr lang="en-US" sz="1400" i="1" dirty="0" smtClean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Biophysical </a:t>
            </a:r>
            <a:r>
              <a:rPr lang="en-US" sz="1400" i="1" dirty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J.</a:t>
            </a:r>
            <a:r>
              <a:rPr lang="en-US" sz="1400" dirty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ambria"/>
                <a:ea typeface="Times New Roman"/>
                <a:cs typeface="Cambria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ambria"/>
                <a:ea typeface="Times New Roman"/>
                <a:cs typeface="Cambria"/>
              </a:rPr>
              <a:t>:1129-38 (2011)</a:t>
            </a:r>
            <a:r>
              <a:rPr lang="en-US" sz="1400" dirty="0">
                <a:solidFill>
                  <a:srgbClr val="000000"/>
                </a:solidFill>
                <a:latin typeface="Cambria"/>
                <a:ea typeface="ＭＳ Ｐゴシック"/>
                <a:cs typeface="Cambria"/>
              </a:rPr>
              <a:t> </a:t>
            </a:r>
            <a:endParaRPr lang="en-US" sz="1400" dirty="0" smtClean="0">
              <a:solidFill>
                <a:srgbClr val="000000"/>
              </a:solidFill>
              <a:latin typeface="Cambria"/>
              <a:ea typeface="ＭＳ Ｐゴシック"/>
              <a:cs typeface="Cambria"/>
            </a:endParaRPr>
          </a:p>
          <a:p>
            <a:pPr defTabSz="45720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400" dirty="0" err="1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Vorov</a:t>
            </a:r>
            <a:r>
              <a:rPr lang="en-US" sz="1400" dirty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Livesay</a:t>
            </a:r>
            <a:r>
              <a:rPr lang="en-US" sz="1400" dirty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 and </a:t>
            </a:r>
            <a:r>
              <a:rPr lang="en-US" sz="1400" dirty="0" smtClean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Jacobs, </a:t>
            </a:r>
            <a:r>
              <a:rPr lang="en-US" sz="1400" i="1" dirty="0" smtClean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Biophysical </a:t>
            </a:r>
            <a:r>
              <a:rPr lang="en-US" sz="1400" i="1" dirty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J.</a:t>
            </a:r>
            <a:r>
              <a:rPr lang="en-US" sz="1400" dirty="0">
                <a:solidFill>
                  <a:prstClr val="black"/>
                </a:solidFill>
                <a:latin typeface="Cambria"/>
                <a:ea typeface="ＭＳ Ｐゴシック"/>
                <a:cs typeface="Cambria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ambria"/>
                <a:ea typeface="ＭＳ Ｐゴシック"/>
                <a:cs typeface="Cambria"/>
              </a:rPr>
              <a:t>97</a:t>
            </a:r>
            <a:r>
              <a:rPr lang="en-US" sz="1400" dirty="0">
                <a:solidFill>
                  <a:srgbClr val="000000"/>
                </a:solidFill>
                <a:latin typeface="Cambria"/>
                <a:ea typeface="ＭＳ Ｐゴシック"/>
                <a:cs typeface="Cambria"/>
              </a:rPr>
              <a:t>:3000</a:t>
            </a:r>
            <a:r>
              <a:rPr lang="en-US" sz="1400" dirty="0" smtClean="0">
                <a:solidFill>
                  <a:srgbClr val="000000"/>
                </a:solidFill>
                <a:latin typeface="Cambria"/>
                <a:ea typeface="ＭＳ Ｐゴシック"/>
                <a:cs typeface="Cambria"/>
              </a:rPr>
              <a:t>-09 </a:t>
            </a:r>
            <a:r>
              <a:rPr lang="en-US" sz="1400" dirty="0">
                <a:solidFill>
                  <a:srgbClr val="000000"/>
                </a:solidFill>
                <a:latin typeface="Cambria"/>
                <a:ea typeface="ＭＳ Ｐゴシック"/>
                <a:cs typeface="Cambria"/>
              </a:rPr>
              <a:t>(2009</a:t>
            </a:r>
            <a:r>
              <a:rPr lang="en-US" sz="1400" dirty="0" smtClean="0">
                <a:solidFill>
                  <a:srgbClr val="000000"/>
                </a:solidFill>
                <a:latin typeface="Cambria"/>
                <a:ea typeface="ＭＳ Ｐゴシック"/>
                <a:cs typeface="Cambria"/>
              </a:rPr>
              <a:t>) </a:t>
            </a:r>
            <a:endParaRPr lang="en-US" sz="1400" dirty="0">
              <a:solidFill>
                <a:prstClr val="black"/>
              </a:solidFill>
              <a:latin typeface="Cambria"/>
              <a:ea typeface="ＭＳ Ｐゴシック"/>
              <a:cs typeface="Cambria"/>
            </a:endParaRPr>
          </a:p>
        </p:txBody>
      </p:sp>
      <p:sp>
        <p:nvSpPr>
          <p:cNvPr id="11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Two State Thermodynamics is Captured by MCC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Two extreme basins form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44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The Virtual Pebble Game (VPG)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An effective </a:t>
            </a:r>
            <a:r>
              <a:rPr lang="en-US" sz="2000" b="1" dirty="0">
                <a:solidFill>
                  <a:srgbClr val="FFFF00"/>
                </a:solidFill>
                <a:cs typeface="ＭＳ Ｐゴシック" charset="0"/>
                <a:sym typeface="Symbol" charset="0"/>
              </a:rPr>
              <a:t>m</a:t>
            </a:r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edium approximation applied to fluctuating constraints 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pic>
        <p:nvPicPr>
          <p:cNvPr id="3" name="Picture 2" descr="Figure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4" b="10211"/>
          <a:stretch/>
        </p:blipFill>
        <p:spPr>
          <a:xfrm>
            <a:off x="0" y="1519580"/>
            <a:ext cx="9144000" cy="5069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3815" y="3209283"/>
            <a:ext cx="479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(p)</a:t>
            </a:r>
            <a:endParaRPr lang="en-US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71052" y="3742273"/>
            <a:ext cx="46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(1)</a:t>
            </a:r>
            <a:endParaRPr lang="en-US" b="1" dirty="0">
              <a:solidFill>
                <a:srgbClr val="0000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8322" y="4229904"/>
            <a:ext cx="479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(p)</a:t>
            </a:r>
            <a:endParaRPr lang="en-US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1282" y="3742273"/>
            <a:ext cx="46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(1)</a:t>
            </a:r>
            <a:endParaRPr lang="en-US" b="1" dirty="0">
              <a:solidFill>
                <a:srgbClr val="0000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1526" y="3742273"/>
            <a:ext cx="46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(1)</a:t>
            </a:r>
            <a:endParaRPr lang="en-US" b="1" dirty="0">
              <a:solidFill>
                <a:srgbClr val="0000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0793" y="3742273"/>
            <a:ext cx="46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(1)</a:t>
            </a:r>
            <a:endParaRPr lang="en-US" b="1" dirty="0">
              <a:solidFill>
                <a:srgbClr val="0000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5398" y="3209285"/>
            <a:ext cx="46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(1)</a:t>
            </a:r>
            <a:endParaRPr lang="en-US" b="1" dirty="0">
              <a:solidFill>
                <a:srgbClr val="0000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5153" y="4207224"/>
            <a:ext cx="46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(1)</a:t>
            </a:r>
            <a:endParaRPr lang="en-US" b="1" dirty="0">
              <a:solidFill>
                <a:srgbClr val="0000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6982" y="3209285"/>
            <a:ext cx="46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(1)</a:t>
            </a:r>
            <a:endParaRPr lang="en-US" b="1" dirty="0">
              <a:solidFill>
                <a:srgbClr val="0000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03058" y="2982479"/>
            <a:ext cx="2018455" cy="28350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17282" y="2336088"/>
            <a:ext cx="155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Prob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= p(1-p)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17282" y="5987640"/>
            <a:ext cx="114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Prob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= p</a:t>
            </a:r>
            <a:r>
              <a:rPr lang="en-US" baseline="300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2</a:t>
            </a:r>
            <a:endParaRPr lang="en-US" baseline="3000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17282" y="3549491"/>
            <a:ext cx="155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Prob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= p(1-p)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17282" y="4751555"/>
            <a:ext cx="150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Prob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= (1-p)</a:t>
            </a:r>
            <a:r>
              <a:rPr lang="en-US" baseline="300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2</a:t>
            </a:r>
            <a:endParaRPr lang="en-US" baseline="3000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0685" y="2426807"/>
            <a:ext cx="213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Fluctuating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H-bond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8845" y="1270105"/>
            <a:ext cx="200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Simple example:</a:t>
            </a:r>
            <a:endParaRPr lang="en-US" b="1" dirty="0">
              <a:solidFill>
                <a:srgbClr val="8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6665" y="1882476"/>
            <a:ext cx="28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Quenched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covalent bond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419567" y="2642272"/>
            <a:ext cx="74841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419567" y="2075261"/>
            <a:ext cx="74841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84875" y="4900176"/>
            <a:ext cx="2621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Note: 2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2</a:t>
            </a:r>
            <a:r>
              <a:rPr lang="en-US" sz="20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distinct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constraint networks</a:t>
            </a:r>
            <a:endParaRPr lang="en-US" sz="20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94604" y="3016496"/>
            <a:ext cx="1073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1 H-bond</a:t>
            </a:r>
            <a:endParaRPr lang="en-US" sz="1600" b="1" dirty="0">
              <a:solidFill>
                <a:srgbClr val="8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4604" y="4229899"/>
            <a:ext cx="1073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0 H-bond</a:t>
            </a:r>
            <a:endParaRPr lang="en-US" sz="1600" b="1" dirty="0">
              <a:solidFill>
                <a:srgbClr val="8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94604" y="5454644"/>
            <a:ext cx="1073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2 H-bond</a:t>
            </a:r>
            <a:endParaRPr lang="en-US" sz="1600" b="1" dirty="0">
              <a:solidFill>
                <a:srgbClr val="8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94604" y="1814431"/>
            <a:ext cx="1073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1 H-bond</a:t>
            </a:r>
            <a:endParaRPr lang="en-US" sz="1600" b="1" dirty="0">
              <a:solidFill>
                <a:srgbClr val="8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56118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Pebble Game (PG) 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Body-bar example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8912" y="1372171"/>
            <a:ext cx="2339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Pebble Game </a:t>
            </a: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R</a:t>
            </a: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ules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(Body-bar graphs)</a:t>
            </a:r>
            <a:endParaRPr lang="en-US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1922" y="2438148"/>
            <a:ext cx="3379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Atoms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vertices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vertex is assigned 6 DOF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1922" y="3322688"/>
            <a:ext cx="321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Covalent bonds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edges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edge is assigned 5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bars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0582" y="4161867"/>
            <a:ext cx="4285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H-bonds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</a:t>
            </a:r>
            <a:endParaRPr lang="en-US" dirty="0" smtClean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broken  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no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edge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with probability (1-p)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present  edge with probability p 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edge is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assigned 5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bars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2978096" y="4309777"/>
            <a:ext cx="1926628" cy="175620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>
            <a:off x="5896611" y="4377326"/>
            <a:ext cx="1939078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/>
          <p:cNvCxnSpPr/>
          <p:nvPr/>
        </p:nvCxnSpPr>
        <p:spPr bwMode="auto">
          <a:xfrm>
            <a:off x="978374" y="4350307"/>
            <a:ext cx="1926628" cy="175620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/>
          <p:cNvCxnSpPr/>
          <p:nvPr/>
        </p:nvCxnSpPr>
        <p:spPr bwMode="auto">
          <a:xfrm>
            <a:off x="978374" y="2526460"/>
            <a:ext cx="1926628" cy="175620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 flipV="1">
            <a:off x="959326" y="4255642"/>
            <a:ext cx="1837583" cy="135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/>
          <p:cNvCxnSpPr/>
          <p:nvPr/>
        </p:nvCxnSpPr>
        <p:spPr bwMode="auto">
          <a:xfrm>
            <a:off x="7580028" y="3526103"/>
            <a:ext cx="1310629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/>
          <p:cNvCxnSpPr/>
          <p:nvPr/>
        </p:nvCxnSpPr>
        <p:spPr bwMode="auto">
          <a:xfrm flipV="1">
            <a:off x="3026606" y="6038958"/>
            <a:ext cx="1837583" cy="135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 rot="16200000" flipV="1">
            <a:off x="1959188" y="5187830"/>
            <a:ext cx="1837583" cy="135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1026884" y="2445305"/>
            <a:ext cx="1837583" cy="135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 rot="16200000" flipV="1">
            <a:off x="-67558" y="3391001"/>
            <a:ext cx="1837583" cy="135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Oval 29"/>
          <p:cNvSpPr/>
          <p:nvPr/>
        </p:nvSpPr>
        <p:spPr bwMode="auto">
          <a:xfrm>
            <a:off x="2517406" y="5613407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517406" y="2086601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64924" y="2086601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4569880" y="5636088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464924" y="3844333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2517406" y="3867013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9431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  <a:cs typeface="ＭＳ Ｐゴシック" charset="0"/>
                <a:sym typeface="Symbol" charset="0"/>
              </a:rPr>
              <a:t>Pebble Game (PG) 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Body-bar example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8912" y="1372171"/>
            <a:ext cx="2339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Pebble Game </a:t>
            </a: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R</a:t>
            </a: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ules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(Body-bar graphs)</a:t>
            </a:r>
            <a:endParaRPr lang="en-US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1922" y="2438148"/>
            <a:ext cx="3379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Atoms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vertices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vertex is assigned 6 DOF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1922" y="3322688"/>
            <a:ext cx="321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Covalent bonds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edges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edge is assigned 5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bars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0582" y="4161867"/>
            <a:ext cx="4285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H-bonds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</a:t>
            </a:r>
            <a:endParaRPr lang="en-US" dirty="0" smtClean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broken  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no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edge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with probability (1-p)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present  edge with probability p 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edge is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assigned 5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bars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026881" y="4066500"/>
            <a:ext cx="1756513" cy="378280"/>
            <a:chOff x="1040395" y="1175367"/>
            <a:chExt cx="1756513" cy="378280"/>
          </a:xfrm>
        </p:grpSpPr>
        <p:cxnSp>
          <p:nvCxnSpPr>
            <p:cNvPr id="15" name="Straight Connector 14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1" name="Group 40"/>
          <p:cNvGrpSpPr/>
          <p:nvPr/>
        </p:nvGrpSpPr>
        <p:grpSpPr>
          <a:xfrm>
            <a:off x="3026603" y="5836307"/>
            <a:ext cx="1756513" cy="378280"/>
            <a:chOff x="1040395" y="1175367"/>
            <a:chExt cx="1756513" cy="378280"/>
          </a:xfrm>
        </p:grpSpPr>
        <p:cxnSp>
          <p:nvCxnSpPr>
            <p:cNvPr id="42" name="Straight Connector 41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7" name="Group 46"/>
          <p:cNvGrpSpPr/>
          <p:nvPr/>
        </p:nvGrpSpPr>
        <p:grpSpPr>
          <a:xfrm rot="16200000">
            <a:off x="2026743" y="4944650"/>
            <a:ext cx="1756513" cy="378280"/>
            <a:chOff x="1040395" y="1175367"/>
            <a:chExt cx="1756513" cy="378280"/>
          </a:xfrm>
        </p:grpSpPr>
        <p:cxnSp>
          <p:nvCxnSpPr>
            <p:cNvPr id="48" name="Straight Connector 47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3" name="Group 52"/>
          <p:cNvGrpSpPr/>
          <p:nvPr/>
        </p:nvGrpSpPr>
        <p:grpSpPr>
          <a:xfrm>
            <a:off x="1026881" y="2283184"/>
            <a:ext cx="1756513" cy="378280"/>
            <a:chOff x="1040395" y="1175367"/>
            <a:chExt cx="1756513" cy="378280"/>
          </a:xfrm>
        </p:grpSpPr>
        <p:cxnSp>
          <p:nvCxnSpPr>
            <p:cNvPr id="54" name="Straight Connector 53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9" name="Group 58"/>
          <p:cNvGrpSpPr/>
          <p:nvPr/>
        </p:nvGrpSpPr>
        <p:grpSpPr>
          <a:xfrm rot="13230705">
            <a:off x="537948" y="4998767"/>
            <a:ext cx="2544150" cy="392886"/>
            <a:chOff x="1040395" y="1175367"/>
            <a:chExt cx="1756513" cy="378280"/>
          </a:xfrm>
        </p:grpSpPr>
        <p:cxnSp>
          <p:nvCxnSpPr>
            <p:cNvPr id="60" name="Straight Connector 59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5" name="Straight Connector 64"/>
          <p:cNvCxnSpPr/>
          <p:nvPr/>
        </p:nvCxnSpPr>
        <p:spPr bwMode="auto">
          <a:xfrm>
            <a:off x="5896611" y="4377326"/>
            <a:ext cx="1939078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 rot="2440473">
            <a:off x="1532323" y="3066764"/>
            <a:ext cx="142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present HB</a:t>
            </a:r>
            <a:endParaRPr lang="en-US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70" name="Group 69"/>
          <p:cNvGrpSpPr/>
          <p:nvPr/>
        </p:nvGrpSpPr>
        <p:grpSpPr>
          <a:xfrm rot="16200000">
            <a:off x="-27027" y="3201861"/>
            <a:ext cx="1756513" cy="378280"/>
            <a:chOff x="1040395" y="1175367"/>
            <a:chExt cx="1756513" cy="378280"/>
          </a:xfrm>
        </p:grpSpPr>
        <p:cxnSp>
          <p:nvCxnSpPr>
            <p:cNvPr id="71" name="Straight Connector 70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6" name="Group 75"/>
          <p:cNvGrpSpPr/>
          <p:nvPr/>
        </p:nvGrpSpPr>
        <p:grpSpPr>
          <a:xfrm rot="13230705">
            <a:off x="578484" y="3201941"/>
            <a:ext cx="2544150" cy="392886"/>
            <a:chOff x="1040395" y="1175367"/>
            <a:chExt cx="1756513" cy="378280"/>
          </a:xfrm>
        </p:grpSpPr>
        <p:cxnSp>
          <p:nvCxnSpPr>
            <p:cNvPr id="77" name="Straight Connector 76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2" name="TextBox 81"/>
          <p:cNvSpPr txBox="1"/>
          <p:nvPr/>
        </p:nvSpPr>
        <p:spPr>
          <a:xfrm rot="2397771">
            <a:off x="3076838" y="4917630"/>
            <a:ext cx="182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broken H-bond</a:t>
            </a:r>
            <a:endParaRPr lang="en-US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3" name="TextBox 82"/>
          <p:cNvSpPr txBox="1"/>
          <p:nvPr/>
        </p:nvSpPr>
        <p:spPr>
          <a:xfrm rot="2440473">
            <a:off x="883765" y="5255380"/>
            <a:ext cx="142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present HB</a:t>
            </a:r>
            <a:endParaRPr lang="en-US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517406" y="5613407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517406" y="2086601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64924" y="2086601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4569880" y="5636088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464924" y="3844333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2517406" y="3867013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2652495" y="2222607"/>
            <a:ext cx="489486" cy="489498"/>
            <a:chOff x="3644701" y="2242452"/>
            <a:chExt cx="489486" cy="489498"/>
          </a:xfrm>
        </p:grpSpPr>
        <p:sp>
          <p:nvSpPr>
            <p:cNvPr id="84" name="Oval 83"/>
            <p:cNvSpPr/>
            <p:nvPr/>
          </p:nvSpPr>
          <p:spPr bwMode="auto">
            <a:xfrm>
              <a:off x="3948977" y="2242452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3730694" y="2242452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3644701" y="2421055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3737306" y="2612886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4015123" y="2414440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3955591" y="2599657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659110" y="4028476"/>
            <a:ext cx="489486" cy="489498"/>
            <a:chOff x="3644701" y="2242452"/>
            <a:chExt cx="489486" cy="489498"/>
          </a:xfrm>
        </p:grpSpPr>
        <p:sp>
          <p:nvSpPr>
            <p:cNvPr id="93" name="Oval 92"/>
            <p:cNvSpPr/>
            <p:nvPr/>
          </p:nvSpPr>
          <p:spPr bwMode="auto">
            <a:xfrm>
              <a:off x="3948977" y="2242452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94" name="Oval 93"/>
            <p:cNvSpPr/>
            <p:nvPr/>
          </p:nvSpPr>
          <p:spPr bwMode="auto">
            <a:xfrm>
              <a:off x="3730694" y="2242452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3644701" y="2421055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3737306" y="2612886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4015123" y="2414440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3955591" y="2599657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588708" y="2235837"/>
            <a:ext cx="489486" cy="489498"/>
            <a:chOff x="3644701" y="2242452"/>
            <a:chExt cx="489486" cy="489498"/>
          </a:xfrm>
        </p:grpSpPr>
        <p:sp>
          <p:nvSpPr>
            <p:cNvPr id="100" name="Oval 99"/>
            <p:cNvSpPr/>
            <p:nvPr/>
          </p:nvSpPr>
          <p:spPr bwMode="auto">
            <a:xfrm>
              <a:off x="3948977" y="2242452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3730694" y="2242452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3644701" y="2421055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3737306" y="2612886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4015123" y="2414440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3955591" y="2599657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582094" y="4008631"/>
            <a:ext cx="489486" cy="489498"/>
            <a:chOff x="3644701" y="2242452"/>
            <a:chExt cx="489486" cy="489498"/>
          </a:xfrm>
        </p:grpSpPr>
        <p:sp>
          <p:nvSpPr>
            <p:cNvPr id="107" name="Oval 106"/>
            <p:cNvSpPr/>
            <p:nvPr/>
          </p:nvSpPr>
          <p:spPr bwMode="auto">
            <a:xfrm>
              <a:off x="3948977" y="2242452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3730694" y="2242452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3644701" y="2421055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3737306" y="2612886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4015123" y="2414440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3955591" y="2599657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2652494" y="5774811"/>
            <a:ext cx="489486" cy="489498"/>
            <a:chOff x="3644701" y="2242452"/>
            <a:chExt cx="489486" cy="489498"/>
          </a:xfrm>
        </p:grpSpPr>
        <p:sp>
          <p:nvSpPr>
            <p:cNvPr id="114" name="Oval 113"/>
            <p:cNvSpPr/>
            <p:nvPr/>
          </p:nvSpPr>
          <p:spPr bwMode="auto">
            <a:xfrm>
              <a:off x="3948977" y="2242452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3730694" y="2242452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3644701" y="2421055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3737306" y="2612886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4015123" y="2414440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3955591" y="2599657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716282" y="5788041"/>
            <a:ext cx="489486" cy="489498"/>
            <a:chOff x="3644701" y="2242452"/>
            <a:chExt cx="489486" cy="489498"/>
          </a:xfrm>
        </p:grpSpPr>
        <p:sp>
          <p:nvSpPr>
            <p:cNvPr id="121" name="Oval 120"/>
            <p:cNvSpPr/>
            <p:nvPr/>
          </p:nvSpPr>
          <p:spPr bwMode="auto">
            <a:xfrm>
              <a:off x="3948977" y="2242452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3730694" y="2242452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3644701" y="2421055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3737306" y="2612886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4015123" y="2414440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3955591" y="2599657"/>
              <a:ext cx="119064" cy="119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256544" y="1362995"/>
            <a:ext cx="30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No constraints placed yet.</a:t>
            </a:r>
          </a:p>
        </p:txBody>
      </p:sp>
    </p:spTree>
    <p:extLst>
      <p:ext uri="{BB962C8B-B14F-4D97-AF65-F5344CB8AC3E}">
        <p14:creationId xmlns:p14="http://schemas.microsoft.com/office/powerpoint/2010/main" val="4160208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  <a:cs typeface="ＭＳ Ｐゴシック" charset="0"/>
                <a:sym typeface="Symbol" charset="0"/>
              </a:rPr>
              <a:t>Pebble Game (PG) 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Body-bar example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8912" y="1372171"/>
            <a:ext cx="2339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Pebble Game </a:t>
            </a: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R</a:t>
            </a: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ules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(Body-bar graphs)</a:t>
            </a:r>
            <a:endParaRPr lang="en-US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1922" y="2438148"/>
            <a:ext cx="3379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Atoms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vertices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vertex is assigned 6 DOF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1922" y="3322688"/>
            <a:ext cx="321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Covalent bonds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edges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edge is assigned 5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bars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0582" y="4161867"/>
            <a:ext cx="4285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H-bonds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</a:t>
            </a:r>
            <a:endParaRPr lang="en-US" dirty="0" smtClean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broken  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no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edge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with probability (1-p)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present  edge with probability p 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edge is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assigned 5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bars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026881" y="4066500"/>
            <a:ext cx="1756513" cy="378280"/>
            <a:chOff x="1040395" y="1175367"/>
            <a:chExt cx="1756513" cy="378280"/>
          </a:xfrm>
        </p:grpSpPr>
        <p:cxnSp>
          <p:nvCxnSpPr>
            <p:cNvPr id="15" name="Straight Connector 14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1" name="Group 40"/>
          <p:cNvGrpSpPr/>
          <p:nvPr/>
        </p:nvGrpSpPr>
        <p:grpSpPr>
          <a:xfrm>
            <a:off x="3026603" y="5836307"/>
            <a:ext cx="1756513" cy="378280"/>
            <a:chOff x="1040395" y="1175367"/>
            <a:chExt cx="1756513" cy="378280"/>
          </a:xfrm>
        </p:grpSpPr>
        <p:cxnSp>
          <p:nvCxnSpPr>
            <p:cNvPr id="42" name="Straight Connector 41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7" name="Group 46"/>
          <p:cNvGrpSpPr/>
          <p:nvPr/>
        </p:nvGrpSpPr>
        <p:grpSpPr>
          <a:xfrm rot="16200000">
            <a:off x="2026743" y="4944650"/>
            <a:ext cx="1756513" cy="378280"/>
            <a:chOff x="1040395" y="1175367"/>
            <a:chExt cx="1756513" cy="378280"/>
          </a:xfrm>
        </p:grpSpPr>
        <p:cxnSp>
          <p:nvCxnSpPr>
            <p:cNvPr id="48" name="Straight Connector 47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3" name="Group 52"/>
          <p:cNvGrpSpPr/>
          <p:nvPr/>
        </p:nvGrpSpPr>
        <p:grpSpPr>
          <a:xfrm>
            <a:off x="1026881" y="2283184"/>
            <a:ext cx="1756513" cy="378280"/>
            <a:chOff x="1040395" y="1175367"/>
            <a:chExt cx="1756513" cy="378280"/>
          </a:xfrm>
        </p:grpSpPr>
        <p:cxnSp>
          <p:nvCxnSpPr>
            <p:cNvPr id="54" name="Straight Connector 53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9" name="Group 58"/>
          <p:cNvGrpSpPr/>
          <p:nvPr/>
        </p:nvGrpSpPr>
        <p:grpSpPr>
          <a:xfrm rot="13230705">
            <a:off x="537948" y="4998767"/>
            <a:ext cx="2544150" cy="392886"/>
            <a:chOff x="1040395" y="1175367"/>
            <a:chExt cx="1756513" cy="378280"/>
          </a:xfrm>
        </p:grpSpPr>
        <p:cxnSp>
          <p:nvCxnSpPr>
            <p:cNvPr id="60" name="Straight Connector 59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5" name="Straight Connector 64"/>
          <p:cNvCxnSpPr/>
          <p:nvPr/>
        </p:nvCxnSpPr>
        <p:spPr bwMode="auto">
          <a:xfrm>
            <a:off x="5896611" y="4377326"/>
            <a:ext cx="1939078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 rot="2440473">
            <a:off x="1532323" y="3066764"/>
            <a:ext cx="142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present HB</a:t>
            </a:r>
            <a:endParaRPr lang="en-US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70" name="Group 69"/>
          <p:cNvGrpSpPr/>
          <p:nvPr/>
        </p:nvGrpSpPr>
        <p:grpSpPr>
          <a:xfrm rot="16200000">
            <a:off x="-27027" y="3201861"/>
            <a:ext cx="1756513" cy="378280"/>
            <a:chOff x="1040395" y="1175367"/>
            <a:chExt cx="1756513" cy="378280"/>
          </a:xfrm>
        </p:grpSpPr>
        <p:cxnSp>
          <p:nvCxnSpPr>
            <p:cNvPr id="71" name="Straight Connector 70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6" name="Group 75"/>
          <p:cNvGrpSpPr/>
          <p:nvPr/>
        </p:nvGrpSpPr>
        <p:grpSpPr>
          <a:xfrm rot="13230705">
            <a:off x="578484" y="3201941"/>
            <a:ext cx="2544150" cy="392886"/>
            <a:chOff x="1040395" y="1175367"/>
            <a:chExt cx="1756513" cy="378280"/>
          </a:xfrm>
        </p:grpSpPr>
        <p:cxnSp>
          <p:nvCxnSpPr>
            <p:cNvPr id="77" name="Straight Connector 76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2" name="TextBox 81"/>
          <p:cNvSpPr txBox="1"/>
          <p:nvPr/>
        </p:nvSpPr>
        <p:spPr>
          <a:xfrm rot="2397771">
            <a:off x="3076838" y="4917630"/>
            <a:ext cx="182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broken H-bond</a:t>
            </a:r>
            <a:endParaRPr lang="en-US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3" name="TextBox 82"/>
          <p:cNvSpPr txBox="1"/>
          <p:nvPr/>
        </p:nvSpPr>
        <p:spPr>
          <a:xfrm rot="2440473">
            <a:off x="883765" y="5255380"/>
            <a:ext cx="142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present HB</a:t>
            </a:r>
            <a:endParaRPr lang="en-US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517406" y="5613407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517406" y="2086601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64924" y="2086601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4569880" y="5636088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464924" y="3844333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2517406" y="3867013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4" name="Oval 83"/>
          <p:cNvSpPr/>
          <p:nvPr/>
        </p:nvSpPr>
        <p:spPr bwMode="auto">
          <a:xfrm>
            <a:off x="2248916" y="2319761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5" name="Oval 84"/>
          <p:cNvSpPr/>
          <p:nvPr/>
        </p:nvSpPr>
        <p:spPr bwMode="auto">
          <a:xfrm>
            <a:off x="2384561" y="2222608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7" name="Oval 86"/>
          <p:cNvSpPr/>
          <p:nvPr/>
        </p:nvSpPr>
        <p:spPr bwMode="auto">
          <a:xfrm>
            <a:off x="2236109" y="2498363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8" name="Oval 87"/>
          <p:cNvSpPr/>
          <p:nvPr/>
        </p:nvSpPr>
        <p:spPr bwMode="auto">
          <a:xfrm>
            <a:off x="2405052" y="2593041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2363640" y="2415414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2914807" y="2350808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93" name="Oval 92"/>
          <p:cNvSpPr/>
          <p:nvPr/>
        </p:nvSpPr>
        <p:spPr bwMode="auto">
          <a:xfrm>
            <a:off x="2651097" y="4632216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94" name="Oval 93"/>
          <p:cNvSpPr/>
          <p:nvPr/>
        </p:nvSpPr>
        <p:spPr bwMode="auto">
          <a:xfrm>
            <a:off x="2752043" y="4771008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95" name="Oval 94"/>
          <p:cNvSpPr/>
          <p:nvPr/>
        </p:nvSpPr>
        <p:spPr bwMode="auto">
          <a:xfrm>
            <a:off x="2853423" y="4678967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96" name="Oval 95"/>
          <p:cNvSpPr/>
          <p:nvPr/>
        </p:nvSpPr>
        <p:spPr bwMode="auto">
          <a:xfrm>
            <a:off x="2828052" y="4322575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3043411" y="4658473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2942241" y="4781235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795827" y="3033884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702460" y="2888150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2" name="Oval 101"/>
          <p:cNvSpPr/>
          <p:nvPr/>
        </p:nvSpPr>
        <p:spPr bwMode="auto">
          <a:xfrm>
            <a:off x="602587" y="3011244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792349" y="2398084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979949" y="3018505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878779" y="2898381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7" name="Oval 106"/>
          <p:cNvSpPr/>
          <p:nvPr/>
        </p:nvSpPr>
        <p:spPr bwMode="auto">
          <a:xfrm>
            <a:off x="1254178" y="3987813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8" name="Oval 107"/>
          <p:cNvSpPr/>
          <p:nvPr/>
        </p:nvSpPr>
        <p:spPr bwMode="auto">
          <a:xfrm>
            <a:off x="1299605" y="4369487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9" name="Oval 108"/>
          <p:cNvSpPr/>
          <p:nvPr/>
        </p:nvSpPr>
        <p:spPr bwMode="auto">
          <a:xfrm>
            <a:off x="713949" y="4214992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0" name="Oval 109"/>
          <p:cNvSpPr/>
          <p:nvPr/>
        </p:nvSpPr>
        <p:spPr bwMode="auto">
          <a:xfrm>
            <a:off x="1382554" y="4101483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1" name="Oval 110"/>
          <p:cNvSpPr/>
          <p:nvPr/>
        </p:nvSpPr>
        <p:spPr bwMode="auto">
          <a:xfrm>
            <a:off x="1424420" y="4291651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2" name="Oval 111"/>
          <p:cNvSpPr/>
          <p:nvPr/>
        </p:nvSpPr>
        <p:spPr bwMode="auto">
          <a:xfrm>
            <a:off x="1267731" y="4199287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4" name="Oval 113"/>
          <p:cNvSpPr/>
          <p:nvPr/>
        </p:nvSpPr>
        <p:spPr bwMode="auto">
          <a:xfrm>
            <a:off x="2956770" y="5774811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5" name="Oval 114"/>
          <p:cNvSpPr/>
          <p:nvPr/>
        </p:nvSpPr>
        <p:spPr bwMode="auto">
          <a:xfrm>
            <a:off x="2738487" y="5774811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6" name="Oval 115"/>
          <p:cNvSpPr/>
          <p:nvPr/>
        </p:nvSpPr>
        <p:spPr bwMode="auto">
          <a:xfrm>
            <a:off x="2652494" y="5953414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7" name="Oval 116"/>
          <p:cNvSpPr/>
          <p:nvPr/>
        </p:nvSpPr>
        <p:spPr bwMode="auto">
          <a:xfrm>
            <a:off x="2745099" y="6145245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3022916" y="5946799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9" name="Oval 118"/>
          <p:cNvSpPr/>
          <p:nvPr/>
        </p:nvSpPr>
        <p:spPr bwMode="auto">
          <a:xfrm>
            <a:off x="2963384" y="6132016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21" name="Oval 120"/>
          <p:cNvSpPr/>
          <p:nvPr/>
        </p:nvSpPr>
        <p:spPr bwMode="auto">
          <a:xfrm>
            <a:off x="4416798" y="5961529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22" name="Oval 121"/>
          <p:cNvSpPr/>
          <p:nvPr/>
        </p:nvSpPr>
        <p:spPr bwMode="auto">
          <a:xfrm>
            <a:off x="4441407" y="5774162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23" name="Oval 122"/>
          <p:cNvSpPr/>
          <p:nvPr/>
        </p:nvSpPr>
        <p:spPr bwMode="auto">
          <a:xfrm>
            <a:off x="4279075" y="5883369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24" name="Oval 123"/>
          <p:cNvSpPr/>
          <p:nvPr/>
        </p:nvSpPr>
        <p:spPr bwMode="auto">
          <a:xfrm>
            <a:off x="4461899" y="6158475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25" name="Oval 124"/>
          <p:cNvSpPr/>
          <p:nvPr/>
        </p:nvSpPr>
        <p:spPr bwMode="auto">
          <a:xfrm>
            <a:off x="4323331" y="6064122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26" name="Oval 125"/>
          <p:cNvSpPr/>
          <p:nvPr/>
        </p:nvSpPr>
        <p:spPr bwMode="auto">
          <a:xfrm>
            <a:off x="4909196" y="5957878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56544" y="1362995"/>
            <a:ext cx="30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All covalent bonds placed.</a:t>
            </a:r>
          </a:p>
        </p:txBody>
      </p:sp>
    </p:spTree>
    <p:extLst>
      <p:ext uri="{BB962C8B-B14F-4D97-AF65-F5344CB8AC3E}">
        <p14:creationId xmlns:p14="http://schemas.microsoft.com/office/powerpoint/2010/main" val="156388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  <a:cs typeface="ＭＳ Ｐゴシック" charset="0"/>
                <a:sym typeface="Symbol" charset="0"/>
              </a:rPr>
              <a:t>Pebble Game (PG) 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Body-bar example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8912" y="1372171"/>
            <a:ext cx="2339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Pebble Game </a:t>
            </a: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R</a:t>
            </a: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ules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(Body-bar graphs)</a:t>
            </a:r>
            <a:endParaRPr lang="en-US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1922" y="2438148"/>
            <a:ext cx="3379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Atoms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vertices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vertex is assigned 6 DOF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1922" y="3322688"/>
            <a:ext cx="321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Covalent bonds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edges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edge is assigned 5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bars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0582" y="4161867"/>
            <a:ext cx="4285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H-bonds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</a:t>
            </a:r>
            <a:endParaRPr lang="en-US" dirty="0" smtClean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broken  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no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edge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with probability (1-p)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present  edge with probability p 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edge is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assigned 5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bars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026881" y="4066500"/>
            <a:ext cx="1756513" cy="378280"/>
            <a:chOff x="1040395" y="1175367"/>
            <a:chExt cx="1756513" cy="378280"/>
          </a:xfrm>
        </p:grpSpPr>
        <p:cxnSp>
          <p:nvCxnSpPr>
            <p:cNvPr id="15" name="Straight Connector 14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1" name="Group 40"/>
          <p:cNvGrpSpPr/>
          <p:nvPr/>
        </p:nvGrpSpPr>
        <p:grpSpPr>
          <a:xfrm>
            <a:off x="3026603" y="5836307"/>
            <a:ext cx="1756513" cy="378280"/>
            <a:chOff x="1040395" y="1175367"/>
            <a:chExt cx="1756513" cy="378280"/>
          </a:xfrm>
        </p:grpSpPr>
        <p:cxnSp>
          <p:nvCxnSpPr>
            <p:cNvPr id="42" name="Straight Connector 41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7" name="Group 46"/>
          <p:cNvGrpSpPr/>
          <p:nvPr/>
        </p:nvGrpSpPr>
        <p:grpSpPr>
          <a:xfrm rot="16200000">
            <a:off x="2026743" y="4944650"/>
            <a:ext cx="1756513" cy="378280"/>
            <a:chOff x="1040395" y="1175367"/>
            <a:chExt cx="1756513" cy="378280"/>
          </a:xfrm>
        </p:grpSpPr>
        <p:cxnSp>
          <p:nvCxnSpPr>
            <p:cNvPr id="48" name="Straight Connector 47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3" name="Group 52"/>
          <p:cNvGrpSpPr/>
          <p:nvPr/>
        </p:nvGrpSpPr>
        <p:grpSpPr>
          <a:xfrm>
            <a:off x="1026881" y="2283184"/>
            <a:ext cx="1756513" cy="378280"/>
            <a:chOff x="1040395" y="1175367"/>
            <a:chExt cx="1756513" cy="378280"/>
          </a:xfrm>
        </p:grpSpPr>
        <p:cxnSp>
          <p:nvCxnSpPr>
            <p:cNvPr id="54" name="Straight Connector 53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9" name="Group 58"/>
          <p:cNvGrpSpPr/>
          <p:nvPr/>
        </p:nvGrpSpPr>
        <p:grpSpPr>
          <a:xfrm rot="13230705">
            <a:off x="537948" y="5096988"/>
            <a:ext cx="2544150" cy="196443"/>
            <a:chOff x="1040395" y="1269937"/>
            <a:chExt cx="1756513" cy="189140"/>
          </a:xfrm>
        </p:grpSpPr>
        <p:cxnSp>
          <p:nvCxnSpPr>
            <p:cNvPr id="61" name="Straight Connector 60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5" name="Straight Connector 64"/>
          <p:cNvCxnSpPr/>
          <p:nvPr/>
        </p:nvCxnSpPr>
        <p:spPr bwMode="auto">
          <a:xfrm>
            <a:off x="5896611" y="4377326"/>
            <a:ext cx="1939078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 rot="2440473">
            <a:off x="1532323" y="3066764"/>
            <a:ext cx="142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present HB</a:t>
            </a:r>
            <a:endParaRPr lang="en-US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70" name="Group 69"/>
          <p:cNvGrpSpPr/>
          <p:nvPr/>
        </p:nvGrpSpPr>
        <p:grpSpPr>
          <a:xfrm rot="16200000">
            <a:off x="-27027" y="3201861"/>
            <a:ext cx="1756513" cy="378280"/>
            <a:chOff x="1040395" y="1175367"/>
            <a:chExt cx="1756513" cy="378280"/>
          </a:xfrm>
        </p:grpSpPr>
        <p:cxnSp>
          <p:nvCxnSpPr>
            <p:cNvPr id="71" name="Straight Connector 70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79" name="Straight Connector 78"/>
          <p:cNvCxnSpPr/>
          <p:nvPr/>
        </p:nvCxnSpPr>
        <p:spPr bwMode="auto">
          <a:xfrm rot="13230705">
            <a:off x="565079" y="3389859"/>
            <a:ext cx="254415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 rot="2397771">
            <a:off x="3076838" y="4917630"/>
            <a:ext cx="182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broken H-bond</a:t>
            </a:r>
            <a:endParaRPr lang="en-US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3" name="TextBox 82"/>
          <p:cNvSpPr txBox="1"/>
          <p:nvPr/>
        </p:nvSpPr>
        <p:spPr>
          <a:xfrm rot="2440473">
            <a:off x="883765" y="5255380"/>
            <a:ext cx="142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present HB</a:t>
            </a:r>
            <a:endParaRPr lang="en-US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517406" y="5613407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517406" y="2086601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64924" y="2086601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4569880" y="5636088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464924" y="3844333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2517406" y="3867013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4" name="Oval 83"/>
          <p:cNvSpPr/>
          <p:nvPr/>
        </p:nvSpPr>
        <p:spPr bwMode="auto">
          <a:xfrm>
            <a:off x="2248916" y="2319761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5" name="Oval 84"/>
          <p:cNvSpPr/>
          <p:nvPr/>
        </p:nvSpPr>
        <p:spPr bwMode="auto">
          <a:xfrm>
            <a:off x="2384561" y="2222608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7" name="Oval 86"/>
          <p:cNvSpPr/>
          <p:nvPr/>
        </p:nvSpPr>
        <p:spPr bwMode="auto">
          <a:xfrm>
            <a:off x="2236109" y="2498363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8" name="Oval 87"/>
          <p:cNvSpPr/>
          <p:nvPr/>
        </p:nvSpPr>
        <p:spPr bwMode="auto">
          <a:xfrm>
            <a:off x="2405052" y="2593041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2363640" y="2415414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2914807" y="2350808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93" name="Oval 92"/>
          <p:cNvSpPr/>
          <p:nvPr/>
        </p:nvSpPr>
        <p:spPr bwMode="auto">
          <a:xfrm>
            <a:off x="2651097" y="4632216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94" name="Oval 93"/>
          <p:cNvSpPr/>
          <p:nvPr/>
        </p:nvSpPr>
        <p:spPr bwMode="auto">
          <a:xfrm>
            <a:off x="2752043" y="4771008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95" name="Oval 94"/>
          <p:cNvSpPr/>
          <p:nvPr/>
        </p:nvSpPr>
        <p:spPr bwMode="auto">
          <a:xfrm>
            <a:off x="2853423" y="4678967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96" name="Oval 95"/>
          <p:cNvSpPr/>
          <p:nvPr/>
        </p:nvSpPr>
        <p:spPr bwMode="auto">
          <a:xfrm>
            <a:off x="2356148" y="4280938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3043411" y="4658473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2942241" y="4781235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795827" y="3033884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702460" y="2888150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2" name="Oval 101"/>
          <p:cNvSpPr/>
          <p:nvPr/>
        </p:nvSpPr>
        <p:spPr bwMode="auto">
          <a:xfrm>
            <a:off x="602587" y="3011244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1174035" y="2807517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979949" y="3018505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878779" y="2898381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7" name="Oval 106"/>
          <p:cNvSpPr/>
          <p:nvPr/>
        </p:nvSpPr>
        <p:spPr bwMode="auto">
          <a:xfrm>
            <a:off x="1254178" y="3987813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8" name="Oval 107"/>
          <p:cNvSpPr/>
          <p:nvPr/>
        </p:nvSpPr>
        <p:spPr bwMode="auto">
          <a:xfrm>
            <a:off x="1299605" y="4369487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9" name="Oval 108"/>
          <p:cNvSpPr/>
          <p:nvPr/>
        </p:nvSpPr>
        <p:spPr bwMode="auto">
          <a:xfrm>
            <a:off x="1067877" y="4679941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0" name="Oval 109"/>
          <p:cNvSpPr/>
          <p:nvPr/>
        </p:nvSpPr>
        <p:spPr bwMode="auto">
          <a:xfrm>
            <a:off x="1382554" y="4101483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1" name="Oval 110"/>
          <p:cNvSpPr/>
          <p:nvPr/>
        </p:nvSpPr>
        <p:spPr bwMode="auto">
          <a:xfrm>
            <a:off x="1195408" y="4534535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2" name="Oval 111"/>
          <p:cNvSpPr/>
          <p:nvPr/>
        </p:nvSpPr>
        <p:spPr bwMode="auto">
          <a:xfrm>
            <a:off x="1267731" y="4199287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4" name="Oval 113"/>
          <p:cNvSpPr/>
          <p:nvPr/>
        </p:nvSpPr>
        <p:spPr bwMode="auto">
          <a:xfrm>
            <a:off x="2956770" y="5774811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5" name="Oval 114"/>
          <p:cNvSpPr/>
          <p:nvPr/>
        </p:nvSpPr>
        <p:spPr bwMode="auto">
          <a:xfrm>
            <a:off x="2738487" y="5774811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6" name="Oval 115"/>
          <p:cNvSpPr/>
          <p:nvPr/>
        </p:nvSpPr>
        <p:spPr bwMode="auto">
          <a:xfrm>
            <a:off x="2652494" y="5953414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7" name="Oval 116"/>
          <p:cNvSpPr/>
          <p:nvPr/>
        </p:nvSpPr>
        <p:spPr bwMode="auto">
          <a:xfrm>
            <a:off x="2745099" y="6145245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3022916" y="5946799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9" name="Oval 118"/>
          <p:cNvSpPr/>
          <p:nvPr/>
        </p:nvSpPr>
        <p:spPr bwMode="auto">
          <a:xfrm>
            <a:off x="2963384" y="6132016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21" name="Oval 120"/>
          <p:cNvSpPr/>
          <p:nvPr/>
        </p:nvSpPr>
        <p:spPr bwMode="auto">
          <a:xfrm>
            <a:off x="4416798" y="5961529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22" name="Oval 121"/>
          <p:cNvSpPr/>
          <p:nvPr/>
        </p:nvSpPr>
        <p:spPr bwMode="auto">
          <a:xfrm>
            <a:off x="4441407" y="5774162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23" name="Oval 122"/>
          <p:cNvSpPr/>
          <p:nvPr/>
        </p:nvSpPr>
        <p:spPr bwMode="auto">
          <a:xfrm>
            <a:off x="4279075" y="5883369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24" name="Oval 123"/>
          <p:cNvSpPr/>
          <p:nvPr/>
        </p:nvSpPr>
        <p:spPr bwMode="auto">
          <a:xfrm>
            <a:off x="4461899" y="6158475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25" name="Oval 124"/>
          <p:cNvSpPr/>
          <p:nvPr/>
        </p:nvSpPr>
        <p:spPr bwMode="auto">
          <a:xfrm>
            <a:off x="4323331" y="6064122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26" name="Oval 125"/>
          <p:cNvSpPr/>
          <p:nvPr/>
        </p:nvSpPr>
        <p:spPr bwMode="auto">
          <a:xfrm>
            <a:off x="4909196" y="5957878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256544" y="1362995"/>
            <a:ext cx="427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All covalent bonds placed.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Two H-bonds are present and placed.</a:t>
            </a:r>
            <a:endParaRPr lang="en-US" b="1" dirty="0">
              <a:solidFill>
                <a:srgbClr val="8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101168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  <a:cs typeface="ＭＳ Ｐゴシック" charset="0"/>
                <a:sym typeface="Symbol" charset="0"/>
              </a:rPr>
              <a:t>Pebble Game (PG) 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Body-bar example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8912" y="1372171"/>
            <a:ext cx="2339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Pebble Game </a:t>
            </a: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R</a:t>
            </a: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ules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(Body-bar graphs)</a:t>
            </a:r>
            <a:endParaRPr lang="en-US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1922" y="2438148"/>
            <a:ext cx="3379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Atoms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vertices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vertex is assigned 6 DOF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1922" y="3322688"/>
            <a:ext cx="321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Covalent bonds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edges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edge is assigned 5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bars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0582" y="4161867"/>
            <a:ext cx="4285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H-bonds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</a:t>
            </a:r>
            <a:endParaRPr lang="en-US" dirty="0" smtClean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broken  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no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edge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with probability (1-p)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present  edge with probability p 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edge is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assigned 5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bars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026881" y="4066500"/>
            <a:ext cx="1756513" cy="378280"/>
            <a:chOff x="1040395" y="1175367"/>
            <a:chExt cx="1756513" cy="378280"/>
          </a:xfrm>
        </p:grpSpPr>
        <p:cxnSp>
          <p:nvCxnSpPr>
            <p:cNvPr id="15" name="Straight Connector 14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1" name="Group 40"/>
          <p:cNvGrpSpPr/>
          <p:nvPr/>
        </p:nvGrpSpPr>
        <p:grpSpPr>
          <a:xfrm>
            <a:off x="3026603" y="5836307"/>
            <a:ext cx="1756513" cy="378280"/>
            <a:chOff x="1040395" y="1175367"/>
            <a:chExt cx="1756513" cy="378280"/>
          </a:xfrm>
        </p:grpSpPr>
        <p:cxnSp>
          <p:nvCxnSpPr>
            <p:cNvPr id="42" name="Straight Connector 41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7" name="Group 46"/>
          <p:cNvGrpSpPr/>
          <p:nvPr/>
        </p:nvGrpSpPr>
        <p:grpSpPr>
          <a:xfrm rot="16200000">
            <a:off x="2026743" y="4944650"/>
            <a:ext cx="1756513" cy="378280"/>
            <a:chOff x="1040395" y="1175367"/>
            <a:chExt cx="1756513" cy="378280"/>
          </a:xfrm>
        </p:grpSpPr>
        <p:cxnSp>
          <p:nvCxnSpPr>
            <p:cNvPr id="48" name="Straight Connector 47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3" name="Group 52"/>
          <p:cNvGrpSpPr/>
          <p:nvPr/>
        </p:nvGrpSpPr>
        <p:grpSpPr>
          <a:xfrm>
            <a:off x="1026881" y="2283184"/>
            <a:ext cx="1756513" cy="378280"/>
            <a:chOff x="1040395" y="1175367"/>
            <a:chExt cx="1756513" cy="378280"/>
          </a:xfrm>
        </p:grpSpPr>
        <p:cxnSp>
          <p:nvCxnSpPr>
            <p:cNvPr id="54" name="Straight Connector 53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9" name="Group 58"/>
          <p:cNvGrpSpPr/>
          <p:nvPr/>
        </p:nvGrpSpPr>
        <p:grpSpPr>
          <a:xfrm rot="13230705">
            <a:off x="537948" y="5096988"/>
            <a:ext cx="2544150" cy="196443"/>
            <a:chOff x="1040395" y="1269937"/>
            <a:chExt cx="1756513" cy="189140"/>
          </a:xfrm>
        </p:grpSpPr>
        <p:cxnSp>
          <p:nvCxnSpPr>
            <p:cNvPr id="61" name="Straight Connector 60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5" name="Straight Connector 64"/>
          <p:cNvCxnSpPr/>
          <p:nvPr/>
        </p:nvCxnSpPr>
        <p:spPr bwMode="auto">
          <a:xfrm>
            <a:off x="5896611" y="4377326"/>
            <a:ext cx="1939078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70" name="Group 69"/>
          <p:cNvGrpSpPr/>
          <p:nvPr/>
        </p:nvGrpSpPr>
        <p:grpSpPr>
          <a:xfrm rot="16200000">
            <a:off x="-27027" y="3201861"/>
            <a:ext cx="1756513" cy="378280"/>
            <a:chOff x="1040395" y="1175367"/>
            <a:chExt cx="1756513" cy="378280"/>
          </a:xfrm>
        </p:grpSpPr>
        <p:cxnSp>
          <p:nvCxnSpPr>
            <p:cNvPr id="71" name="Straight Connector 70"/>
            <p:cNvCxnSpPr/>
            <p:nvPr/>
          </p:nvCxnSpPr>
          <p:spPr bwMode="auto">
            <a:xfrm>
              <a:off x="1040395" y="117536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 bwMode="auto">
            <a:xfrm>
              <a:off x="1040395" y="126993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 bwMode="auto">
            <a:xfrm>
              <a:off x="1040395" y="136450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>
              <a:off x="1040395" y="155364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 bwMode="auto">
            <a:xfrm>
              <a:off x="1040395" y="1459077"/>
              <a:ext cx="17565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79" name="Straight Connector 78"/>
          <p:cNvCxnSpPr/>
          <p:nvPr/>
        </p:nvCxnSpPr>
        <p:spPr bwMode="auto">
          <a:xfrm rot="13230705">
            <a:off x="565079" y="3389859"/>
            <a:ext cx="254415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Oval 29"/>
          <p:cNvSpPr/>
          <p:nvPr/>
        </p:nvSpPr>
        <p:spPr bwMode="auto">
          <a:xfrm>
            <a:off x="2517406" y="5613407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517406" y="2086601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64924" y="2086601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4569880" y="5636088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464924" y="3844333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2517406" y="3867013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4" name="Oval 83"/>
          <p:cNvSpPr/>
          <p:nvPr/>
        </p:nvSpPr>
        <p:spPr bwMode="auto">
          <a:xfrm>
            <a:off x="2248916" y="2319761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5" name="Oval 84"/>
          <p:cNvSpPr/>
          <p:nvPr/>
        </p:nvSpPr>
        <p:spPr bwMode="auto">
          <a:xfrm>
            <a:off x="2384561" y="2222608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7" name="Oval 86"/>
          <p:cNvSpPr/>
          <p:nvPr/>
        </p:nvSpPr>
        <p:spPr bwMode="auto">
          <a:xfrm>
            <a:off x="2236109" y="2498363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8" name="Oval 87"/>
          <p:cNvSpPr/>
          <p:nvPr/>
        </p:nvSpPr>
        <p:spPr bwMode="auto">
          <a:xfrm>
            <a:off x="2405052" y="2593041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2363640" y="2415414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2914807" y="2350808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93" name="Oval 92"/>
          <p:cNvSpPr/>
          <p:nvPr/>
        </p:nvSpPr>
        <p:spPr bwMode="auto">
          <a:xfrm>
            <a:off x="2651097" y="4632216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94" name="Oval 93"/>
          <p:cNvSpPr/>
          <p:nvPr/>
        </p:nvSpPr>
        <p:spPr bwMode="auto">
          <a:xfrm>
            <a:off x="2752043" y="4771008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95" name="Oval 94"/>
          <p:cNvSpPr/>
          <p:nvPr/>
        </p:nvSpPr>
        <p:spPr bwMode="auto">
          <a:xfrm>
            <a:off x="2853423" y="4678967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96" name="Oval 95"/>
          <p:cNvSpPr/>
          <p:nvPr/>
        </p:nvSpPr>
        <p:spPr bwMode="auto">
          <a:xfrm>
            <a:off x="2356148" y="4280938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3043411" y="4658473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2942241" y="4781235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795827" y="3033884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702460" y="2888150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2" name="Oval 101"/>
          <p:cNvSpPr/>
          <p:nvPr/>
        </p:nvSpPr>
        <p:spPr bwMode="auto">
          <a:xfrm>
            <a:off x="602587" y="3011244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1174035" y="2807517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979949" y="3018505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878779" y="2898381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7" name="Oval 106"/>
          <p:cNvSpPr/>
          <p:nvPr/>
        </p:nvSpPr>
        <p:spPr bwMode="auto">
          <a:xfrm>
            <a:off x="1254178" y="3987813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8" name="Oval 107"/>
          <p:cNvSpPr/>
          <p:nvPr/>
        </p:nvSpPr>
        <p:spPr bwMode="auto">
          <a:xfrm>
            <a:off x="1299605" y="4369487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09" name="Oval 108"/>
          <p:cNvSpPr/>
          <p:nvPr/>
        </p:nvSpPr>
        <p:spPr bwMode="auto">
          <a:xfrm>
            <a:off x="1067877" y="4679941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0" name="Oval 109"/>
          <p:cNvSpPr/>
          <p:nvPr/>
        </p:nvSpPr>
        <p:spPr bwMode="auto">
          <a:xfrm>
            <a:off x="1382554" y="4101483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1" name="Oval 110"/>
          <p:cNvSpPr/>
          <p:nvPr/>
        </p:nvSpPr>
        <p:spPr bwMode="auto">
          <a:xfrm>
            <a:off x="1195408" y="4534535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2" name="Oval 111"/>
          <p:cNvSpPr/>
          <p:nvPr/>
        </p:nvSpPr>
        <p:spPr bwMode="auto">
          <a:xfrm>
            <a:off x="1267731" y="4199287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4" name="Oval 113"/>
          <p:cNvSpPr/>
          <p:nvPr/>
        </p:nvSpPr>
        <p:spPr bwMode="auto">
          <a:xfrm>
            <a:off x="2956770" y="5774811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5" name="Oval 114"/>
          <p:cNvSpPr/>
          <p:nvPr/>
        </p:nvSpPr>
        <p:spPr bwMode="auto">
          <a:xfrm>
            <a:off x="2738487" y="5774811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6" name="Oval 115"/>
          <p:cNvSpPr/>
          <p:nvPr/>
        </p:nvSpPr>
        <p:spPr bwMode="auto">
          <a:xfrm>
            <a:off x="2652494" y="5953414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7" name="Oval 116"/>
          <p:cNvSpPr/>
          <p:nvPr/>
        </p:nvSpPr>
        <p:spPr bwMode="auto">
          <a:xfrm>
            <a:off x="2745099" y="6145245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3022916" y="5946799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19" name="Oval 118"/>
          <p:cNvSpPr/>
          <p:nvPr/>
        </p:nvSpPr>
        <p:spPr bwMode="auto">
          <a:xfrm>
            <a:off x="2963384" y="6132016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21" name="Oval 120"/>
          <p:cNvSpPr/>
          <p:nvPr/>
        </p:nvSpPr>
        <p:spPr bwMode="auto">
          <a:xfrm>
            <a:off x="4416798" y="5961529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22" name="Oval 121"/>
          <p:cNvSpPr/>
          <p:nvPr/>
        </p:nvSpPr>
        <p:spPr bwMode="auto">
          <a:xfrm>
            <a:off x="4441407" y="5774162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23" name="Oval 122"/>
          <p:cNvSpPr/>
          <p:nvPr/>
        </p:nvSpPr>
        <p:spPr bwMode="auto">
          <a:xfrm>
            <a:off x="4279075" y="5883369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24" name="Oval 123"/>
          <p:cNvSpPr/>
          <p:nvPr/>
        </p:nvSpPr>
        <p:spPr bwMode="auto">
          <a:xfrm>
            <a:off x="4461899" y="6158475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25" name="Oval 124"/>
          <p:cNvSpPr/>
          <p:nvPr/>
        </p:nvSpPr>
        <p:spPr bwMode="auto">
          <a:xfrm>
            <a:off x="4323331" y="6064122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26" name="Oval 125"/>
          <p:cNvSpPr/>
          <p:nvPr/>
        </p:nvSpPr>
        <p:spPr bwMode="auto">
          <a:xfrm>
            <a:off x="4909196" y="5957878"/>
            <a:ext cx="119064" cy="11906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256544" y="1362995"/>
            <a:ext cx="427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All covalent bonds placed.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Two H-bonds are present and placed.</a:t>
            </a:r>
            <a:endParaRPr lang="en-US" b="1" dirty="0">
              <a:solidFill>
                <a:srgbClr val="8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3" name="Oval 2"/>
          <p:cNvSpPr/>
          <p:nvPr/>
        </p:nvSpPr>
        <p:spPr bwMode="auto">
          <a:xfrm rot="19581640">
            <a:off x="605494" y="1691833"/>
            <a:ext cx="2652102" cy="5313427"/>
          </a:xfrm>
          <a:prstGeom prst="ellipse">
            <a:avLst/>
          </a:prstGeom>
          <a:noFill/>
          <a:ln w="28575" cap="flat" cmpd="sng" algn="ctr">
            <a:solidFill>
              <a:srgbClr val="008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7810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The VPG is Isomorphic to the PG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Suppress fluctuations at the edge level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8912" y="1372171"/>
            <a:ext cx="2339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Pebble Game </a:t>
            </a: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R</a:t>
            </a: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ules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(Body-bar graphs)</a:t>
            </a:r>
            <a:endParaRPr lang="en-US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1922" y="2438148"/>
            <a:ext cx="3379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Atoms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vertices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vertex is assigned 6 DOF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1922" y="3322688"/>
            <a:ext cx="321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Covalent bonds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edges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edge is assigned 5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bars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0582" y="4161867"/>
            <a:ext cx="4285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H-bonds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</a:t>
            </a:r>
            <a:endParaRPr lang="en-US" dirty="0" smtClean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broken  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no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edge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with probability (1-p)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present  edge with probability p 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edge is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assigned 5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bars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398" y="1372171"/>
            <a:ext cx="3131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Virtual Pebble Game </a:t>
            </a:r>
            <a:r>
              <a:rPr lang="en-US" b="1" dirty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R</a:t>
            </a: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ules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(Body-bar graphs)</a:t>
            </a:r>
            <a:endParaRPr lang="en-US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40178" y="2438148"/>
            <a:ext cx="4331744" cy="646331"/>
            <a:chOff x="340178" y="2438148"/>
            <a:chExt cx="4331744" cy="646331"/>
          </a:xfrm>
        </p:grpSpPr>
        <p:sp>
          <p:nvSpPr>
            <p:cNvPr id="19" name="TextBox 18"/>
            <p:cNvSpPr txBox="1"/>
            <p:nvPr/>
          </p:nvSpPr>
          <p:spPr>
            <a:xfrm>
              <a:off x="340178" y="2438148"/>
              <a:ext cx="33792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Atoms</a:t>
              </a:r>
              <a:r>
                <a:rPr lang="en-US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 </a:t>
              </a:r>
              <a:r>
                <a:rPr lang="en-US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  <a:sym typeface="Wingdings"/>
                </a:rPr>
                <a:t> vertices</a:t>
              </a: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  <a:sym typeface="Wingdings"/>
                </a:rPr>
                <a:t>Each vertex is assigned 6 DOF</a:t>
              </a:r>
              <a:endPara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flipH="1">
              <a:off x="3719391" y="2761314"/>
              <a:ext cx="952531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3878154" y="2687635"/>
              <a:ext cx="775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solidFill>
                    <a:srgbClr val="800000"/>
                  </a:solidFill>
                  <a:latin typeface="Arial"/>
                  <a:ea typeface="ＭＳ Ｐゴシック"/>
                  <a:cs typeface="ＭＳ Ｐゴシック"/>
                </a:rPr>
                <a:t>same</a:t>
              </a:r>
              <a:endParaRPr lang="en-US" b="1" dirty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49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Text Box 2"/>
          <p:cNvSpPr txBox="1">
            <a:spLocks noChangeArrowheads="1"/>
          </p:cNvSpPr>
          <p:nvPr/>
        </p:nvSpPr>
        <p:spPr bwMode="auto">
          <a:xfrm>
            <a:off x="533400" y="228600"/>
            <a:ext cx="807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solidFill>
                  <a:srgbClr val="FF0000"/>
                </a:solidFill>
                <a:latin typeface="Comic Sans MS" charset="0"/>
              </a:rPr>
              <a:t>Body-bar representation</a:t>
            </a:r>
          </a:p>
        </p:txBody>
      </p:sp>
      <p:sp>
        <p:nvSpPr>
          <p:cNvPr id="179203" name="Text Box 3"/>
          <p:cNvSpPr txBox="1">
            <a:spLocks noChangeArrowheads="1"/>
          </p:cNvSpPr>
          <p:nvPr/>
        </p:nvSpPr>
        <p:spPr bwMode="auto">
          <a:xfrm>
            <a:off x="3048000" y="762000"/>
            <a:ext cx="3124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>
                <a:solidFill>
                  <a:srgbClr val="0000FF"/>
                </a:solidFill>
                <a:latin typeface="Comic Sans MS" charset="0"/>
              </a:rPr>
              <a:t>Covalent bond</a:t>
            </a:r>
          </a:p>
        </p:txBody>
      </p:sp>
      <p:grpSp>
        <p:nvGrpSpPr>
          <p:cNvPr id="179204" name="Group 4"/>
          <p:cNvGrpSpPr>
            <a:grpSpLocks/>
          </p:cNvGrpSpPr>
          <p:nvPr/>
        </p:nvGrpSpPr>
        <p:grpSpPr bwMode="auto">
          <a:xfrm>
            <a:off x="228600" y="2362200"/>
            <a:ext cx="2730500" cy="2493963"/>
            <a:chOff x="144" y="1488"/>
            <a:chExt cx="1720" cy="1571"/>
          </a:xfrm>
        </p:grpSpPr>
        <p:grpSp>
          <p:nvGrpSpPr>
            <p:cNvPr id="179205" name="Group 5"/>
            <p:cNvGrpSpPr>
              <a:grpSpLocks/>
            </p:cNvGrpSpPr>
            <p:nvPr/>
          </p:nvGrpSpPr>
          <p:grpSpPr bwMode="auto">
            <a:xfrm>
              <a:off x="1553" y="2732"/>
              <a:ext cx="311" cy="327"/>
              <a:chOff x="1553" y="2732"/>
              <a:chExt cx="311" cy="327"/>
            </a:xfrm>
          </p:grpSpPr>
          <p:pic>
            <p:nvPicPr>
              <p:cNvPr id="179206" name="Picture 6" descr="arrow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2586">
                <a:off x="1565" y="2732"/>
                <a:ext cx="29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808080">
                          <a:alpha val="74998"/>
                        </a:srgbClr>
                      </a:outerShdw>
                    </a:effectLst>
                  </a14:hiddenEffects>
                </a:ext>
                <a:ext uri="{FAA26D3D-D897-4be2-8F04-BA451C77F1D7}">
                  <ma14:placeholderFlag xmlns:ma14="http://schemas.microsoft.com/office/mac/drawingml/2011/main" val="1"/>
                </a:ext>
              </a:extLst>
            </p:spPr>
          </p:pic>
          <p:sp>
            <p:nvSpPr>
              <p:cNvPr id="179207" name="Line 7"/>
              <p:cNvSpPr>
                <a:spLocks noChangeShapeType="1"/>
              </p:cNvSpPr>
              <p:nvPr/>
            </p:nvSpPr>
            <p:spPr bwMode="auto">
              <a:xfrm>
                <a:off x="1553" y="2771"/>
                <a:ext cx="271" cy="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9208" name="Group 8"/>
            <p:cNvGrpSpPr>
              <a:grpSpLocks/>
            </p:cNvGrpSpPr>
            <p:nvPr/>
          </p:nvGrpSpPr>
          <p:grpSpPr bwMode="auto">
            <a:xfrm>
              <a:off x="144" y="1488"/>
              <a:ext cx="334" cy="343"/>
              <a:chOff x="144" y="1488"/>
              <a:chExt cx="334" cy="343"/>
            </a:xfrm>
          </p:grpSpPr>
          <p:pic>
            <p:nvPicPr>
              <p:cNvPr id="179209" name="Picture 9" descr="arrow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650760">
                <a:off x="144" y="1488"/>
                <a:ext cx="287" cy="3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808080">
                          <a:alpha val="74998"/>
                        </a:srgbClr>
                      </a:outerShdw>
                    </a:effectLst>
                  </a14:hiddenEffects>
                </a:ext>
                <a:ext uri="{FAA26D3D-D897-4be2-8F04-BA451C77F1D7}">
                  <ma14:placeholderFlag xmlns:ma14="http://schemas.microsoft.com/office/mac/drawingml/2011/main" val="1"/>
                </a:ext>
              </a:extLst>
            </p:spPr>
          </p:pic>
          <p:sp>
            <p:nvSpPr>
              <p:cNvPr id="179210" name="Line 10"/>
              <p:cNvSpPr>
                <a:spLocks noChangeShapeType="1"/>
              </p:cNvSpPr>
              <p:nvPr/>
            </p:nvSpPr>
            <p:spPr bwMode="auto">
              <a:xfrm>
                <a:off x="190" y="1583"/>
                <a:ext cx="288" cy="2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79211" name="Line 11"/>
          <p:cNvSpPr>
            <a:spLocks noChangeShapeType="1"/>
          </p:cNvSpPr>
          <p:nvPr/>
        </p:nvSpPr>
        <p:spPr bwMode="auto">
          <a:xfrm>
            <a:off x="3352800" y="3581400"/>
            <a:ext cx="2667000" cy="0"/>
          </a:xfrm>
          <a:prstGeom prst="line">
            <a:avLst/>
          </a:prstGeom>
          <a:noFill/>
          <a:ln w="508000">
            <a:solidFill>
              <a:srgbClr val="FF00FF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79213" name="Group 13"/>
          <p:cNvGrpSpPr>
            <a:grpSpLocks/>
          </p:cNvGrpSpPr>
          <p:nvPr/>
        </p:nvGrpSpPr>
        <p:grpSpPr bwMode="auto">
          <a:xfrm>
            <a:off x="733425" y="1219200"/>
            <a:ext cx="2030413" cy="5006975"/>
            <a:chOff x="462" y="768"/>
            <a:chExt cx="1279" cy="3154"/>
          </a:xfrm>
        </p:grpSpPr>
        <p:sp>
          <p:nvSpPr>
            <p:cNvPr id="179214" name="Line 14"/>
            <p:cNvSpPr>
              <a:spLocks noChangeShapeType="1"/>
            </p:cNvSpPr>
            <p:nvPr/>
          </p:nvSpPr>
          <p:spPr bwMode="auto">
            <a:xfrm rot="20769233" flipV="1">
              <a:off x="590" y="2794"/>
              <a:ext cx="994" cy="993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215" name="Line 15"/>
            <p:cNvSpPr>
              <a:spLocks noChangeShapeType="1"/>
            </p:cNvSpPr>
            <p:nvPr/>
          </p:nvSpPr>
          <p:spPr bwMode="auto">
            <a:xfrm rot="-830767" flipH="1" flipV="1">
              <a:off x="675" y="1790"/>
              <a:ext cx="677" cy="993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216" name="Line 16"/>
            <p:cNvSpPr>
              <a:spLocks noChangeShapeType="1"/>
            </p:cNvSpPr>
            <p:nvPr/>
          </p:nvSpPr>
          <p:spPr bwMode="auto">
            <a:xfrm rot="20769233" flipV="1">
              <a:off x="462" y="951"/>
              <a:ext cx="1175" cy="80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217" name="Line 17"/>
            <p:cNvSpPr>
              <a:spLocks noChangeShapeType="1"/>
            </p:cNvSpPr>
            <p:nvPr/>
          </p:nvSpPr>
          <p:spPr bwMode="auto">
            <a:xfrm rot="20769233" flipV="1">
              <a:off x="487" y="1901"/>
              <a:ext cx="316" cy="198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218" name="Line 18"/>
            <p:cNvSpPr>
              <a:spLocks noChangeShapeType="1"/>
            </p:cNvSpPr>
            <p:nvPr/>
          </p:nvSpPr>
          <p:spPr bwMode="auto">
            <a:xfrm rot="20769233" flipV="1">
              <a:off x="1244" y="852"/>
              <a:ext cx="497" cy="17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219" name="Oval 19"/>
            <p:cNvSpPr>
              <a:spLocks noChangeAspect="1" noChangeArrowheads="1"/>
            </p:cNvSpPr>
            <p:nvPr/>
          </p:nvSpPr>
          <p:spPr bwMode="auto">
            <a:xfrm>
              <a:off x="678" y="3837"/>
              <a:ext cx="81" cy="85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20" name="Oval 20"/>
            <p:cNvSpPr>
              <a:spLocks noChangeAspect="1" noChangeArrowheads="1"/>
            </p:cNvSpPr>
            <p:nvPr/>
          </p:nvSpPr>
          <p:spPr bwMode="auto">
            <a:xfrm>
              <a:off x="1485" y="768"/>
              <a:ext cx="81" cy="85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21" name="Oval 21"/>
            <p:cNvSpPr>
              <a:spLocks noChangeAspect="1" noChangeArrowheads="1"/>
            </p:cNvSpPr>
            <p:nvPr/>
          </p:nvSpPr>
          <p:spPr bwMode="auto">
            <a:xfrm>
              <a:off x="1415" y="2635"/>
              <a:ext cx="81" cy="84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22" name="Oval 22"/>
            <p:cNvSpPr>
              <a:spLocks noChangeAspect="1" noChangeArrowheads="1"/>
            </p:cNvSpPr>
            <p:nvPr/>
          </p:nvSpPr>
          <p:spPr bwMode="auto">
            <a:xfrm>
              <a:off x="532" y="1841"/>
              <a:ext cx="81" cy="84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9223" name="Group 23"/>
          <p:cNvGrpSpPr>
            <a:grpSpLocks/>
          </p:cNvGrpSpPr>
          <p:nvPr/>
        </p:nvGrpSpPr>
        <p:grpSpPr bwMode="auto">
          <a:xfrm>
            <a:off x="6172200" y="1447800"/>
            <a:ext cx="2438400" cy="4724400"/>
            <a:chOff x="3888" y="912"/>
            <a:chExt cx="1536" cy="2976"/>
          </a:xfrm>
        </p:grpSpPr>
        <p:pic>
          <p:nvPicPr>
            <p:cNvPr id="179224" name="Picture 24" descr="body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5055">
              <a:off x="3888" y="912"/>
              <a:ext cx="1536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179225" name="Picture 25" descr="body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2592"/>
              <a:ext cx="1222" cy="1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</p:grpSp>
      <p:grpSp>
        <p:nvGrpSpPr>
          <p:cNvPr id="179226" name="Group 26"/>
          <p:cNvGrpSpPr>
            <a:grpSpLocks/>
          </p:cNvGrpSpPr>
          <p:nvPr/>
        </p:nvGrpSpPr>
        <p:grpSpPr bwMode="auto">
          <a:xfrm>
            <a:off x="7140575" y="1676400"/>
            <a:ext cx="609600" cy="3994150"/>
            <a:chOff x="4608" y="1056"/>
            <a:chExt cx="240" cy="2516"/>
          </a:xfrm>
        </p:grpSpPr>
        <p:sp>
          <p:nvSpPr>
            <p:cNvPr id="179227" name="Text Box 27"/>
            <p:cNvSpPr txBox="1">
              <a:spLocks noChangeArrowheads="1"/>
            </p:cNvSpPr>
            <p:nvPr/>
          </p:nvSpPr>
          <p:spPr bwMode="auto">
            <a:xfrm>
              <a:off x="4704" y="1056"/>
              <a:ext cx="14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600">
                  <a:solidFill>
                    <a:srgbClr val="0000FF"/>
                  </a:solidFill>
                  <a:latin typeface="Comic Sans MS" charset="0"/>
                </a:rPr>
                <a:t>6</a:t>
              </a:r>
            </a:p>
          </p:txBody>
        </p:sp>
        <p:sp>
          <p:nvSpPr>
            <p:cNvPr id="179228" name="Text Box 28"/>
            <p:cNvSpPr txBox="1">
              <a:spLocks noChangeArrowheads="1"/>
            </p:cNvSpPr>
            <p:nvPr/>
          </p:nvSpPr>
          <p:spPr bwMode="auto">
            <a:xfrm>
              <a:off x="4608" y="3168"/>
              <a:ext cx="14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600">
                  <a:solidFill>
                    <a:srgbClr val="0000FF"/>
                  </a:solidFill>
                  <a:latin typeface="Comic Sans MS" charset="0"/>
                </a:rPr>
                <a:t>6</a:t>
              </a:r>
            </a:p>
          </p:txBody>
        </p:sp>
      </p:grpSp>
      <p:grpSp>
        <p:nvGrpSpPr>
          <p:cNvPr id="179229" name="Group 29"/>
          <p:cNvGrpSpPr>
            <a:grpSpLocks/>
          </p:cNvGrpSpPr>
          <p:nvPr/>
        </p:nvGrpSpPr>
        <p:grpSpPr bwMode="auto">
          <a:xfrm>
            <a:off x="6519863" y="1644650"/>
            <a:ext cx="2471737" cy="3232150"/>
            <a:chOff x="4107" y="1036"/>
            <a:chExt cx="1557" cy="2036"/>
          </a:xfrm>
        </p:grpSpPr>
        <p:grpSp>
          <p:nvGrpSpPr>
            <p:cNvPr id="179230" name="Group 30"/>
            <p:cNvGrpSpPr>
              <a:grpSpLocks/>
            </p:cNvGrpSpPr>
            <p:nvPr/>
          </p:nvGrpSpPr>
          <p:grpSpPr bwMode="auto">
            <a:xfrm>
              <a:off x="4107" y="1036"/>
              <a:ext cx="981" cy="2036"/>
              <a:chOff x="4107" y="1036"/>
              <a:chExt cx="981" cy="2036"/>
            </a:xfrm>
          </p:grpSpPr>
          <p:sp>
            <p:nvSpPr>
              <p:cNvPr id="179231" name="Oval 31"/>
              <p:cNvSpPr>
                <a:spLocks noChangeArrowheads="1"/>
              </p:cNvSpPr>
              <p:nvPr/>
            </p:nvSpPr>
            <p:spPr bwMode="auto">
              <a:xfrm>
                <a:off x="4107" y="1036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9232" name="Oval 32"/>
              <p:cNvSpPr>
                <a:spLocks noChangeArrowheads="1"/>
              </p:cNvSpPr>
              <p:nvPr/>
            </p:nvSpPr>
            <p:spPr bwMode="auto">
              <a:xfrm>
                <a:off x="4585" y="1324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9233" name="Oval 33"/>
              <p:cNvSpPr>
                <a:spLocks noChangeArrowheads="1"/>
              </p:cNvSpPr>
              <p:nvPr/>
            </p:nvSpPr>
            <p:spPr bwMode="auto">
              <a:xfrm>
                <a:off x="4343" y="1278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9234" name="Oval 34"/>
              <p:cNvSpPr>
                <a:spLocks noChangeArrowheads="1"/>
              </p:cNvSpPr>
              <p:nvPr/>
            </p:nvSpPr>
            <p:spPr bwMode="auto">
              <a:xfrm flipV="1">
                <a:off x="5040" y="1200"/>
                <a:ext cx="48" cy="4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9235" name="Oval 35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9236" name="Oval 36"/>
              <p:cNvSpPr>
                <a:spLocks noChangeArrowheads="1"/>
              </p:cNvSpPr>
              <p:nvPr/>
            </p:nvSpPr>
            <p:spPr bwMode="auto">
              <a:xfrm>
                <a:off x="4272" y="3011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9237" name="Oval 37"/>
              <p:cNvSpPr>
                <a:spLocks noChangeArrowheads="1"/>
              </p:cNvSpPr>
              <p:nvPr/>
            </p:nvSpPr>
            <p:spPr bwMode="auto">
              <a:xfrm>
                <a:off x="4758" y="3024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9238" name="Oval 38"/>
              <p:cNvSpPr>
                <a:spLocks noChangeArrowheads="1"/>
              </p:cNvSpPr>
              <p:nvPr/>
            </p:nvSpPr>
            <p:spPr bwMode="auto">
              <a:xfrm>
                <a:off x="4512" y="2976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9239" name="Oval 39"/>
              <p:cNvSpPr>
                <a:spLocks noChangeArrowheads="1"/>
              </p:cNvSpPr>
              <p:nvPr/>
            </p:nvSpPr>
            <p:spPr bwMode="auto">
              <a:xfrm>
                <a:off x="4944" y="2784"/>
                <a:ext cx="35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9240" name="Oval 40"/>
              <p:cNvSpPr>
                <a:spLocks noChangeArrowheads="1"/>
              </p:cNvSpPr>
              <p:nvPr/>
            </p:nvSpPr>
            <p:spPr bwMode="auto">
              <a:xfrm>
                <a:off x="4625" y="2736"/>
                <a:ext cx="48" cy="3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9241" name="Line 41"/>
              <p:cNvSpPr>
                <a:spLocks noChangeShapeType="1"/>
              </p:cNvSpPr>
              <p:nvPr/>
            </p:nvSpPr>
            <p:spPr bwMode="auto">
              <a:xfrm flipV="1">
                <a:off x="4291" y="1508"/>
                <a:ext cx="582" cy="153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242" name="Line 42"/>
              <p:cNvSpPr>
                <a:spLocks noChangeShapeType="1"/>
              </p:cNvSpPr>
              <p:nvPr/>
            </p:nvSpPr>
            <p:spPr bwMode="auto">
              <a:xfrm flipH="1" flipV="1">
                <a:off x="4608" y="1344"/>
                <a:ext cx="173" cy="1704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243" name="Line 43"/>
              <p:cNvSpPr>
                <a:spLocks noChangeShapeType="1"/>
              </p:cNvSpPr>
              <p:nvPr/>
            </p:nvSpPr>
            <p:spPr bwMode="auto">
              <a:xfrm flipH="1" flipV="1">
                <a:off x="4128" y="1056"/>
                <a:ext cx="835" cy="175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244" name="Line 44"/>
              <p:cNvSpPr>
                <a:spLocks noChangeShapeType="1"/>
              </p:cNvSpPr>
              <p:nvPr/>
            </p:nvSpPr>
            <p:spPr bwMode="auto">
              <a:xfrm flipH="1" flipV="1">
                <a:off x="4368" y="1296"/>
                <a:ext cx="167" cy="1704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245" name="Line 45"/>
              <p:cNvSpPr>
                <a:spLocks noChangeShapeType="1"/>
              </p:cNvSpPr>
              <p:nvPr/>
            </p:nvSpPr>
            <p:spPr bwMode="auto">
              <a:xfrm flipV="1">
                <a:off x="4648" y="1220"/>
                <a:ext cx="415" cy="152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9246" name="Text Box 46"/>
            <p:cNvSpPr txBox="1">
              <a:spLocks noChangeArrowheads="1"/>
            </p:cNvSpPr>
            <p:nvPr/>
          </p:nvSpPr>
          <p:spPr bwMode="auto">
            <a:xfrm>
              <a:off x="4848" y="2016"/>
              <a:ext cx="816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1">
                  <a:solidFill>
                    <a:srgbClr val="0000FF"/>
                  </a:solidFill>
                  <a:latin typeface="Comic Sans MS" charset="0"/>
                </a:rPr>
                <a:t>5 bars</a:t>
              </a:r>
            </a:p>
          </p:txBody>
        </p:sp>
      </p:grpSp>
      <p:sp>
        <p:nvSpPr>
          <p:cNvPr id="179247" name="Text Box 47"/>
          <p:cNvSpPr txBox="1">
            <a:spLocks noChangeArrowheads="1"/>
          </p:cNvSpPr>
          <p:nvPr/>
        </p:nvSpPr>
        <p:spPr bwMode="auto">
          <a:xfrm>
            <a:off x="2292350" y="5746750"/>
            <a:ext cx="2508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/>
              <a:t>DOF = 6 + 1 = 7</a:t>
            </a:r>
            <a:endParaRPr lang="en-US" sz="2000"/>
          </a:p>
        </p:txBody>
      </p:sp>
      <p:sp>
        <p:nvSpPr>
          <p:cNvPr id="179248" name="Text Box 48"/>
          <p:cNvSpPr txBox="1">
            <a:spLocks noChangeArrowheads="1"/>
          </p:cNvSpPr>
          <p:nvPr/>
        </p:nvSpPr>
        <p:spPr bwMode="auto">
          <a:xfrm>
            <a:off x="4616450" y="5759450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rgbClr val="FF0000"/>
                </a:solidFill>
              </a:rPr>
              <a:t>= 2</a:t>
            </a:r>
            <a:r>
              <a:rPr lang="en-US" sz="2400" b="1">
                <a:solidFill>
                  <a:srgbClr val="FF0000"/>
                </a:solidFill>
                <a:sym typeface="Symbol" charset="0"/>
              </a:rPr>
              <a:t></a:t>
            </a:r>
            <a:r>
              <a:rPr lang="en-US" sz="2400" b="1">
                <a:solidFill>
                  <a:srgbClr val="FF0000"/>
                </a:solidFill>
              </a:rPr>
              <a:t>6 - 5</a:t>
            </a:r>
            <a:endParaRPr lang="en-US" sz="24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11" grpId="0" animBg="1"/>
      <p:bldP spid="17924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The VPG is Isomorphic to the PG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Suppress fluctuations at the edge level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8912" y="1372171"/>
            <a:ext cx="2339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Pebble Game </a:t>
            </a: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R</a:t>
            </a: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ules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(Body-bar graphs)</a:t>
            </a:r>
            <a:endParaRPr lang="en-US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1922" y="2438148"/>
            <a:ext cx="3379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Atoms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vertices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vertex is assigned 6 DOF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1922" y="3322688"/>
            <a:ext cx="321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Covalent bonds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edges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edge is assigned 5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bars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0582" y="4161867"/>
            <a:ext cx="4285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H-bonds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</a:t>
            </a:r>
            <a:endParaRPr lang="en-US" dirty="0" smtClean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broken  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no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edge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with probability (1-p)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present  edge with probability p 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edge is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assigned 5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bars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398" y="1372171"/>
            <a:ext cx="3131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Virtual Pebble Game </a:t>
            </a:r>
            <a:r>
              <a:rPr lang="en-US" b="1" dirty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R</a:t>
            </a: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ules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(Body-bar graphs)</a:t>
            </a:r>
            <a:endParaRPr lang="en-US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0178" y="2438148"/>
            <a:ext cx="3379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Atoms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vertices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vertex is assigned 6 DOF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0180" y="3322688"/>
            <a:ext cx="4331742" cy="646331"/>
            <a:chOff x="340180" y="3322688"/>
            <a:chExt cx="4331742" cy="646331"/>
          </a:xfrm>
        </p:grpSpPr>
        <p:sp>
          <p:nvSpPr>
            <p:cNvPr id="20" name="TextBox 19"/>
            <p:cNvSpPr txBox="1"/>
            <p:nvPr/>
          </p:nvSpPr>
          <p:spPr>
            <a:xfrm>
              <a:off x="340180" y="3322688"/>
              <a:ext cx="32131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Covalent bonds </a:t>
              </a:r>
              <a:r>
                <a:rPr lang="en-US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 </a:t>
              </a:r>
              <a:r>
                <a:rPr lang="en-US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  <a:sym typeface="Wingdings"/>
                </a:rPr>
                <a:t> edges</a:t>
              </a: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  <a:sym typeface="Wingdings"/>
                </a:rPr>
                <a:t>Each edge is assigned 5 </a:t>
              </a:r>
              <a:r>
                <a:rPr lang="en-US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  <a:sym typeface="Wingdings"/>
                </a:rPr>
                <a:t>bars</a:t>
              </a:r>
              <a:endPara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 bwMode="auto">
            <a:xfrm flipH="1">
              <a:off x="3719391" y="3668532"/>
              <a:ext cx="952531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3878154" y="3583516"/>
              <a:ext cx="775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solidFill>
                    <a:srgbClr val="800000"/>
                  </a:solidFill>
                  <a:latin typeface="Arial"/>
                  <a:ea typeface="ＭＳ Ｐゴシック"/>
                  <a:cs typeface="ＭＳ Ｐゴシック"/>
                </a:rPr>
                <a:t>same</a:t>
              </a:r>
              <a:endParaRPr lang="en-US" b="1" dirty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02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The VPG is Isomorphic to the PG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Suppress fluctuations at the edge level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8912" y="1372171"/>
            <a:ext cx="2339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Pebble Game </a:t>
            </a: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R</a:t>
            </a: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ules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(Body-bar graphs)</a:t>
            </a:r>
            <a:endParaRPr lang="en-US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1922" y="2438148"/>
            <a:ext cx="3379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Atoms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vertices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vertex is assigned 6 DOF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1922" y="3322688"/>
            <a:ext cx="321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Covalent bonds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edges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edge is assigned 5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bars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0582" y="4161867"/>
            <a:ext cx="4285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H-bonds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</a:t>
            </a:r>
            <a:endParaRPr lang="en-US" dirty="0" smtClean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broken  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no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edge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with probability (1-p)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present  edge with probability p 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edge is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assigned 5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bars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398" y="1372171"/>
            <a:ext cx="3131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Virtual Pebble Game </a:t>
            </a:r>
            <a:r>
              <a:rPr lang="en-US" b="1" dirty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R</a:t>
            </a: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ules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(Body-bar graphs)</a:t>
            </a:r>
            <a:endParaRPr lang="en-US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0178" y="2438148"/>
            <a:ext cx="3379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Atoms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vertices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vertex is assigned 6 DOF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0180" y="3322688"/>
            <a:ext cx="321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Covalent bonds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edges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edge is assigned 5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bars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8840" y="4161867"/>
            <a:ext cx="6613443" cy="1939112"/>
            <a:chOff x="328840" y="4161867"/>
            <a:chExt cx="6613443" cy="1939112"/>
          </a:xfrm>
        </p:grpSpPr>
        <p:sp>
          <p:nvSpPr>
            <p:cNvPr id="21" name="TextBox 20"/>
            <p:cNvSpPr txBox="1"/>
            <p:nvPr/>
          </p:nvSpPr>
          <p:spPr>
            <a:xfrm>
              <a:off x="328840" y="4161867"/>
              <a:ext cx="335410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  <a:sym typeface="Wingdings"/>
                </a:rPr>
                <a:t>H-bonds</a:t>
              </a:r>
              <a:r>
                <a:rPr lang="en-US" dirty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  <a:sym typeface="Wingdings"/>
                </a:rPr>
                <a:t> </a:t>
              </a:r>
              <a:endPara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endParaRP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  <a:sym typeface="Wingdings"/>
                </a:rPr>
                <a:t>average state  </a:t>
              </a:r>
              <a:r>
                <a:rPr lang="en-US" b="1" dirty="0" smtClean="0">
                  <a:solidFill>
                    <a:srgbClr val="FF0000"/>
                  </a:solidFill>
                  <a:latin typeface="Arial"/>
                  <a:ea typeface="ＭＳ Ｐゴシック"/>
                  <a:cs typeface="ＭＳ Ｐゴシック"/>
                  <a:sym typeface="Wingdings"/>
                </a:rPr>
                <a:t>5p + 0(1-p)</a:t>
              </a:r>
              <a:endPara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endParaRP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  <a:sym typeface="Wingdings"/>
                </a:rPr>
                <a:t>Each edge is assigned </a:t>
              </a:r>
              <a:r>
                <a:rPr lang="en-US" b="1" dirty="0" smtClean="0">
                  <a:solidFill>
                    <a:srgbClr val="FF0000"/>
                  </a:solidFill>
                  <a:latin typeface="Arial"/>
                  <a:ea typeface="ＭＳ Ｐゴシック"/>
                  <a:cs typeface="ＭＳ Ｐゴシック"/>
                  <a:sym typeface="Wingdings"/>
                </a:rPr>
                <a:t>5p</a:t>
              </a:r>
              <a:r>
                <a:rPr lang="en-US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  <a:sym typeface="Wingdings"/>
                </a:rPr>
                <a:t> bars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 bwMode="auto">
            <a:xfrm flipH="1">
              <a:off x="3719391" y="4904616"/>
              <a:ext cx="952531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" name="Down Arrow 2"/>
            <p:cNvSpPr/>
            <p:nvPr/>
          </p:nvSpPr>
          <p:spPr bwMode="auto">
            <a:xfrm>
              <a:off x="4138968" y="4910317"/>
              <a:ext cx="249472" cy="503651"/>
            </a:xfrm>
            <a:prstGeom prst="downArrow">
              <a:avLst/>
            </a:prstGeom>
            <a:solidFill>
              <a:srgbClr val="FFFF00"/>
            </a:solidFill>
            <a:ln w="2857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76173" y="5454648"/>
              <a:ext cx="53661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solidFill>
                    <a:srgbClr val="0000FF"/>
                  </a:solidFill>
                  <a:latin typeface="Arial"/>
                  <a:ea typeface="ＭＳ Ｐゴシック"/>
                  <a:cs typeface="ＭＳ Ｐゴシック"/>
                  <a:sym typeface="Wingdings"/>
                </a:rPr>
                <a:t>Suppress </a:t>
              </a:r>
              <a:r>
                <a:rPr lang="en-US" b="1" dirty="0" smtClean="0">
                  <a:solidFill>
                    <a:srgbClr val="0000FF"/>
                  </a:solidFill>
                  <a:latin typeface="Arial"/>
                  <a:ea typeface="ＭＳ Ｐゴシック"/>
                  <a:cs typeface="ＭＳ Ｐゴシック"/>
                  <a:sym typeface="Wingdings"/>
                </a:rPr>
                <a:t>(ON/OFF) fluctuations within an edge</a:t>
              </a:r>
              <a:endPara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endParaRP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solidFill>
                    <a:srgbClr val="0000FF"/>
                  </a:solidFill>
                  <a:latin typeface="Arial"/>
                  <a:ea typeface="ＭＳ Ｐゴシック"/>
                  <a:cs typeface="ＭＳ Ｐゴシック"/>
                  <a:sym typeface="Wingdings"/>
                </a:rPr>
                <a:t>Retain spatial location of the fluctuating edges.</a:t>
              </a:r>
              <a:endParaRPr lang="en-US" b="1" dirty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697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The VPG is Isomorphic to the PG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Suppress fluctuations at the edge level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398" y="1372171"/>
            <a:ext cx="3131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Virtual Pebble Game </a:t>
            </a:r>
            <a:r>
              <a:rPr lang="en-US" b="1" dirty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R</a:t>
            </a: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ules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(Body-bar graphs)</a:t>
            </a:r>
            <a:endParaRPr lang="en-US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0178" y="2438148"/>
            <a:ext cx="3379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Atoms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vertices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vertex is assigned 6 DOF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0180" y="3322688"/>
            <a:ext cx="321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Covalent bonds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edges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edge is assigned 5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bars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8840" y="4161867"/>
            <a:ext cx="3660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H-bonds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</a:t>
            </a:r>
            <a:endParaRPr lang="en-US" dirty="0" smtClean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average state  </a:t>
            </a: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5p + 0(1-p)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edge is assigned </a:t>
            </a: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5p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bars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Suppress intra-edge fluctuation</a:t>
            </a:r>
            <a:endParaRPr lang="en-US" b="1" dirty="0">
              <a:solidFill>
                <a:srgbClr val="0000FF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>
            <a:off x="6454804" y="4309777"/>
            <a:ext cx="1926628" cy="175620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4455082" y="4350307"/>
            <a:ext cx="1926628" cy="175620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>
            <a:off x="4455082" y="2526460"/>
            <a:ext cx="1926628" cy="175620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/>
          <p:cNvCxnSpPr/>
          <p:nvPr/>
        </p:nvCxnSpPr>
        <p:spPr bwMode="auto">
          <a:xfrm flipV="1">
            <a:off x="4436034" y="4255642"/>
            <a:ext cx="1837583" cy="1351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6503314" y="6038958"/>
            <a:ext cx="1837583" cy="1351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/>
          <p:cNvCxnSpPr/>
          <p:nvPr/>
        </p:nvCxnSpPr>
        <p:spPr bwMode="auto">
          <a:xfrm rot="16200000" flipV="1">
            <a:off x="5435896" y="5187830"/>
            <a:ext cx="1837583" cy="1351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/>
          <p:cNvCxnSpPr/>
          <p:nvPr/>
        </p:nvCxnSpPr>
        <p:spPr bwMode="auto">
          <a:xfrm flipV="1">
            <a:off x="4503592" y="2445305"/>
            <a:ext cx="1837583" cy="1351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 rot="16200000" flipV="1">
            <a:off x="3409150" y="3391001"/>
            <a:ext cx="1837583" cy="1351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Oval 82"/>
          <p:cNvSpPr/>
          <p:nvPr/>
        </p:nvSpPr>
        <p:spPr bwMode="auto">
          <a:xfrm>
            <a:off x="5994114" y="5613407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4" name="Oval 83"/>
          <p:cNvSpPr/>
          <p:nvPr/>
        </p:nvSpPr>
        <p:spPr bwMode="auto">
          <a:xfrm>
            <a:off x="5994114" y="2086601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5" name="Oval 84"/>
          <p:cNvSpPr/>
          <p:nvPr/>
        </p:nvSpPr>
        <p:spPr bwMode="auto">
          <a:xfrm>
            <a:off x="3941632" y="2086601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6" name="Oval 85"/>
          <p:cNvSpPr/>
          <p:nvPr/>
        </p:nvSpPr>
        <p:spPr bwMode="auto">
          <a:xfrm>
            <a:off x="8046588" y="5636088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7" name="Oval 86"/>
          <p:cNvSpPr/>
          <p:nvPr/>
        </p:nvSpPr>
        <p:spPr bwMode="auto">
          <a:xfrm>
            <a:off x="3941632" y="3844333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8" name="Oval 87"/>
          <p:cNvSpPr/>
          <p:nvPr/>
        </p:nvSpPr>
        <p:spPr bwMode="auto">
          <a:xfrm>
            <a:off x="5994114" y="3867013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95819" y="3809823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5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964218" y="3142782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5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350445" y="4951486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5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248489" y="4682107"/>
            <a:ext cx="543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5p</a:t>
            </a:r>
            <a:endParaRPr lang="en-US" sz="2400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259767" y="6040308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5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196494" y="221919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6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336940" y="4797556"/>
            <a:ext cx="543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5p</a:t>
            </a:r>
            <a:endParaRPr lang="en-US" sz="2400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375429" y="3001681"/>
            <a:ext cx="543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5p</a:t>
            </a:r>
            <a:endParaRPr lang="en-US" sz="2400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195819" y="1988292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5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130996" y="2232018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6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196494" y="4015066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6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143825" y="398941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6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196494" y="5746803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6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8261992" y="5772458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6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413196" y="1362995"/>
            <a:ext cx="30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No constraints placed yet.</a:t>
            </a:r>
            <a:endParaRPr lang="en-US" b="1" dirty="0">
              <a:solidFill>
                <a:srgbClr val="8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9413" y="3399336"/>
            <a:ext cx="1488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e</a:t>
            </a: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dge capacities</a:t>
            </a:r>
            <a:endParaRPr lang="en-US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10" name="Straight Arrow Connector 9"/>
          <p:cNvCxnSpPr>
            <a:stCxn id="5" idx="1"/>
          </p:cNvCxnSpPr>
          <p:nvPr/>
        </p:nvCxnSpPr>
        <p:spPr bwMode="auto">
          <a:xfrm flipH="1">
            <a:off x="6632687" y="3722502"/>
            <a:ext cx="846726" cy="12802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5" idx="1"/>
            <a:endCxn id="91" idx="0"/>
          </p:cNvCxnSpPr>
          <p:nvPr/>
        </p:nvCxnSpPr>
        <p:spPr bwMode="auto">
          <a:xfrm>
            <a:off x="7479413" y="3722502"/>
            <a:ext cx="40996" cy="959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3" name="Straight Arrow Connector 102"/>
          <p:cNvCxnSpPr>
            <a:stCxn id="5" idx="1"/>
          </p:cNvCxnSpPr>
          <p:nvPr/>
        </p:nvCxnSpPr>
        <p:spPr bwMode="auto">
          <a:xfrm flipH="1" flipV="1">
            <a:off x="5901424" y="3348025"/>
            <a:ext cx="1577989" cy="3744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5" name="TextBox 104"/>
          <p:cNvSpPr txBox="1"/>
          <p:nvPr/>
        </p:nvSpPr>
        <p:spPr>
          <a:xfrm>
            <a:off x="7479414" y="2668157"/>
            <a:ext cx="67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DOF</a:t>
            </a:r>
            <a:endParaRPr lang="en-US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109" name="Straight Arrow Connector 108"/>
          <p:cNvCxnSpPr>
            <a:stCxn id="105" idx="1"/>
          </p:cNvCxnSpPr>
          <p:nvPr/>
        </p:nvCxnSpPr>
        <p:spPr bwMode="auto">
          <a:xfrm flipH="1" flipV="1">
            <a:off x="6555712" y="2552709"/>
            <a:ext cx="923702" cy="3001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1" name="Straight Arrow Connector 110"/>
          <p:cNvCxnSpPr>
            <a:stCxn id="105" idx="1"/>
          </p:cNvCxnSpPr>
          <p:nvPr/>
        </p:nvCxnSpPr>
        <p:spPr bwMode="auto">
          <a:xfrm flipH="1">
            <a:off x="6478737" y="2852823"/>
            <a:ext cx="1000677" cy="12648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3" name="Straight Arrow Connector 112"/>
          <p:cNvCxnSpPr>
            <a:stCxn id="105" idx="1"/>
          </p:cNvCxnSpPr>
          <p:nvPr/>
        </p:nvCxnSpPr>
        <p:spPr bwMode="auto">
          <a:xfrm flipH="1">
            <a:off x="4503043" y="2852823"/>
            <a:ext cx="2976371" cy="13033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507469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The VPG is Isomorphic to the PG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Suppress fluctuations at the edge level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398" y="1372171"/>
            <a:ext cx="3131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Virtual Pebble Game </a:t>
            </a:r>
            <a:r>
              <a:rPr lang="en-US" b="1" dirty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R</a:t>
            </a: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ules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(Body-bar graphs)</a:t>
            </a:r>
            <a:endParaRPr lang="en-US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0178" y="2438148"/>
            <a:ext cx="3379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Atoms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vertices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vertex is assigned 6 DOF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0180" y="3322688"/>
            <a:ext cx="321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Covalent bonds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edges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edge is assigned 5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bars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8840" y="4161867"/>
            <a:ext cx="3660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H-bonds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</a:t>
            </a:r>
            <a:endParaRPr lang="en-US" dirty="0" smtClean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average state  </a:t>
            </a: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5p + 0(1-p)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edge is assigned </a:t>
            </a: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5p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bars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Suppress intra-edge fluctuation</a:t>
            </a:r>
            <a:endParaRPr lang="en-US" b="1" dirty="0">
              <a:solidFill>
                <a:srgbClr val="0000FF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>
            <a:off x="6454804" y="4309777"/>
            <a:ext cx="1926628" cy="175620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4455082" y="4350307"/>
            <a:ext cx="1926628" cy="175620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>
            <a:off x="4455082" y="2526460"/>
            <a:ext cx="1926628" cy="175620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/>
          <p:cNvCxnSpPr/>
          <p:nvPr/>
        </p:nvCxnSpPr>
        <p:spPr bwMode="auto">
          <a:xfrm flipV="1">
            <a:off x="4436034" y="4255642"/>
            <a:ext cx="1837583" cy="1351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6503314" y="6038958"/>
            <a:ext cx="1837583" cy="1351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/>
          <p:cNvCxnSpPr/>
          <p:nvPr/>
        </p:nvCxnSpPr>
        <p:spPr bwMode="auto">
          <a:xfrm rot="16200000" flipV="1">
            <a:off x="5435896" y="5187830"/>
            <a:ext cx="1837583" cy="1351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/>
          <p:cNvCxnSpPr/>
          <p:nvPr/>
        </p:nvCxnSpPr>
        <p:spPr bwMode="auto">
          <a:xfrm flipV="1">
            <a:off x="4503592" y="2445305"/>
            <a:ext cx="1837583" cy="1351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 rot="16200000" flipV="1">
            <a:off x="3409150" y="3391001"/>
            <a:ext cx="1837583" cy="1351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Oval 82"/>
          <p:cNvSpPr/>
          <p:nvPr/>
        </p:nvSpPr>
        <p:spPr bwMode="auto">
          <a:xfrm>
            <a:off x="5994114" y="5613407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4" name="Oval 83"/>
          <p:cNvSpPr/>
          <p:nvPr/>
        </p:nvSpPr>
        <p:spPr bwMode="auto">
          <a:xfrm>
            <a:off x="5994114" y="2086601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5" name="Oval 84"/>
          <p:cNvSpPr/>
          <p:nvPr/>
        </p:nvSpPr>
        <p:spPr bwMode="auto">
          <a:xfrm>
            <a:off x="3941632" y="2086601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6" name="Oval 85"/>
          <p:cNvSpPr/>
          <p:nvPr/>
        </p:nvSpPr>
        <p:spPr bwMode="auto">
          <a:xfrm>
            <a:off x="8046588" y="5636088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7" name="Oval 86"/>
          <p:cNvSpPr/>
          <p:nvPr/>
        </p:nvSpPr>
        <p:spPr bwMode="auto">
          <a:xfrm>
            <a:off x="3941632" y="3844333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8" name="Oval 87"/>
          <p:cNvSpPr/>
          <p:nvPr/>
        </p:nvSpPr>
        <p:spPr bwMode="auto">
          <a:xfrm>
            <a:off x="5994114" y="3867013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95819" y="3809823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5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002705" y="3206922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5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350445" y="5015626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5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248489" y="4682107"/>
            <a:ext cx="543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5p</a:t>
            </a:r>
            <a:endParaRPr lang="en-US" sz="2400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259767" y="6040308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5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196494" y="221919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1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336940" y="4797556"/>
            <a:ext cx="543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5p</a:t>
            </a:r>
            <a:endParaRPr lang="en-US" sz="2400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375429" y="3001681"/>
            <a:ext cx="543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5p</a:t>
            </a:r>
            <a:endParaRPr lang="en-US" sz="2400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130996" y="2232018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1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196494" y="4015066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1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143825" y="398941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1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196494" y="5746803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1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8261992" y="5772458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1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413196" y="1362995"/>
            <a:ext cx="30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All covalent bonds placed.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95819" y="1988292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5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55037" y="2180705"/>
            <a:ext cx="384830" cy="461665"/>
            <a:chOff x="8005410" y="2642503"/>
            <a:chExt cx="384830" cy="461665"/>
          </a:xfrm>
        </p:grpSpPr>
        <p:sp>
          <p:nvSpPr>
            <p:cNvPr id="6" name="Rectangle 5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5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130997" y="2847745"/>
            <a:ext cx="384830" cy="461665"/>
            <a:chOff x="8005410" y="2642503"/>
            <a:chExt cx="384830" cy="461665"/>
          </a:xfrm>
        </p:grpSpPr>
        <p:sp>
          <p:nvSpPr>
            <p:cNvPr id="49" name="Rectangle 48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5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772456" y="4015064"/>
            <a:ext cx="384830" cy="461665"/>
            <a:chOff x="8005410" y="2642503"/>
            <a:chExt cx="384830" cy="461665"/>
          </a:xfrm>
        </p:grpSpPr>
        <p:sp>
          <p:nvSpPr>
            <p:cNvPr id="52" name="Rectangle 51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5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158007" y="4630793"/>
            <a:ext cx="384830" cy="461665"/>
            <a:chOff x="8005410" y="2642503"/>
            <a:chExt cx="384830" cy="461665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5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607705" y="5810940"/>
            <a:ext cx="384830" cy="461665"/>
            <a:chOff x="8005410" y="2642503"/>
            <a:chExt cx="384830" cy="461665"/>
          </a:xfrm>
        </p:grpSpPr>
        <p:sp>
          <p:nvSpPr>
            <p:cNvPr id="58" name="Rectangle 57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5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8766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The VPG is Isomorphic to the PG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Suppress fluctuations at the edge level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398" y="1372171"/>
            <a:ext cx="3131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Virtual Pebble Game </a:t>
            </a:r>
            <a:r>
              <a:rPr lang="en-US" b="1" dirty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R</a:t>
            </a: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ules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(Body-bar graphs)</a:t>
            </a:r>
            <a:endParaRPr lang="en-US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0178" y="2438148"/>
            <a:ext cx="3379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Atoms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vertices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vertex is assigned 6 DOF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0180" y="3322688"/>
            <a:ext cx="321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Covalent bonds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edges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edge is assigned 5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bars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8840" y="4161867"/>
            <a:ext cx="3660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H-bonds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</a:t>
            </a:r>
            <a:endParaRPr lang="en-US" dirty="0" smtClean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average state  </a:t>
            </a: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5p + 0(1-p)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edge is assigned </a:t>
            </a: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5p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bars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Suppress intra-edge fluctuation</a:t>
            </a:r>
            <a:endParaRPr lang="en-US" b="1" dirty="0">
              <a:solidFill>
                <a:srgbClr val="0000FF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>
            <a:off x="6454804" y="4309777"/>
            <a:ext cx="1926628" cy="175620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4455082" y="4350307"/>
            <a:ext cx="1926628" cy="175620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>
            <a:off x="4455082" y="2526460"/>
            <a:ext cx="1926628" cy="175620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/>
          <p:cNvCxnSpPr/>
          <p:nvPr/>
        </p:nvCxnSpPr>
        <p:spPr bwMode="auto">
          <a:xfrm flipV="1">
            <a:off x="4436034" y="4255642"/>
            <a:ext cx="1837583" cy="1351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6503314" y="6038958"/>
            <a:ext cx="1837583" cy="1351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/>
          <p:cNvCxnSpPr/>
          <p:nvPr/>
        </p:nvCxnSpPr>
        <p:spPr bwMode="auto">
          <a:xfrm rot="16200000" flipV="1">
            <a:off x="5435896" y="5187830"/>
            <a:ext cx="1837583" cy="1351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/>
          <p:cNvCxnSpPr/>
          <p:nvPr/>
        </p:nvCxnSpPr>
        <p:spPr bwMode="auto">
          <a:xfrm flipV="1">
            <a:off x="4503592" y="2445305"/>
            <a:ext cx="1837583" cy="1351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 rot="16200000" flipV="1">
            <a:off x="3409150" y="3391001"/>
            <a:ext cx="1837583" cy="1351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Oval 82"/>
          <p:cNvSpPr/>
          <p:nvPr/>
        </p:nvSpPr>
        <p:spPr bwMode="auto">
          <a:xfrm>
            <a:off x="5994114" y="5613407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4" name="Oval 83"/>
          <p:cNvSpPr/>
          <p:nvPr/>
        </p:nvSpPr>
        <p:spPr bwMode="auto">
          <a:xfrm>
            <a:off x="5994114" y="2086601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5" name="Oval 84"/>
          <p:cNvSpPr/>
          <p:nvPr/>
        </p:nvSpPr>
        <p:spPr bwMode="auto">
          <a:xfrm>
            <a:off x="3941632" y="2086601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6" name="Oval 85"/>
          <p:cNvSpPr/>
          <p:nvPr/>
        </p:nvSpPr>
        <p:spPr bwMode="auto">
          <a:xfrm>
            <a:off x="8046588" y="5636088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7" name="Oval 86"/>
          <p:cNvSpPr/>
          <p:nvPr/>
        </p:nvSpPr>
        <p:spPr bwMode="auto">
          <a:xfrm>
            <a:off x="3941632" y="3844333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8" name="Oval 87"/>
          <p:cNvSpPr/>
          <p:nvPr/>
        </p:nvSpPr>
        <p:spPr bwMode="auto">
          <a:xfrm>
            <a:off x="5994114" y="3867013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95819" y="3809823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5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002705" y="3206922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5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350445" y="5015626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5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248489" y="4682107"/>
            <a:ext cx="543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5p</a:t>
            </a:r>
            <a:endParaRPr lang="en-US" sz="2400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259767" y="6040308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5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196494" y="221919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1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336940" y="4797556"/>
            <a:ext cx="543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5p</a:t>
            </a:r>
            <a:endParaRPr lang="en-US" sz="2400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375429" y="3001681"/>
            <a:ext cx="543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5p</a:t>
            </a:r>
            <a:endParaRPr lang="en-US" sz="2400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130996" y="2232018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0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196494" y="4015066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0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143825" y="398941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0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196494" y="5746803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6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8261992" y="5772458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0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413196" y="1362995"/>
            <a:ext cx="4568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All covalent bonds placed.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H</a:t>
            </a:r>
            <a:r>
              <a:rPr lang="en-US" b="1" dirty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-bonds are </a:t>
            </a:r>
            <a:r>
              <a:rPr lang="en-US" b="1" dirty="0" smtClean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placed at average capacity.</a:t>
            </a:r>
            <a:endParaRPr lang="en-US" b="1" dirty="0">
              <a:solidFill>
                <a:srgbClr val="8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195819" y="1988292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5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08310" y="2693815"/>
            <a:ext cx="384830" cy="461665"/>
            <a:chOff x="8005410" y="2642503"/>
            <a:chExt cx="384830" cy="461665"/>
          </a:xfrm>
        </p:grpSpPr>
        <p:sp>
          <p:nvSpPr>
            <p:cNvPr id="6" name="Rectangle 5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1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130997" y="2847745"/>
            <a:ext cx="384830" cy="461665"/>
            <a:chOff x="8005410" y="2642503"/>
            <a:chExt cx="384830" cy="461665"/>
          </a:xfrm>
        </p:grpSpPr>
        <p:sp>
          <p:nvSpPr>
            <p:cNvPr id="49" name="Rectangle 48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5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772456" y="4015064"/>
            <a:ext cx="384830" cy="461665"/>
            <a:chOff x="8005410" y="2642503"/>
            <a:chExt cx="384830" cy="461665"/>
          </a:xfrm>
        </p:grpSpPr>
        <p:sp>
          <p:nvSpPr>
            <p:cNvPr id="52" name="Rectangle 51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4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158007" y="4630793"/>
            <a:ext cx="384830" cy="461665"/>
            <a:chOff x="8005410" y="2642503"/>
            <a:chExt cx="384830" cy="461665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5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607705" y="5810940"/>
            <a:ext cx="384830" cy="461665"/>
            <a:chOff x="8005410" y="2642503"/>
            <a:chExt cx="384830" cy="461665"/>
          </a:xfrm>
        </p:grpSpPr>
        <p:sp>
          <p:nvSpPr>
            <p:cNvPr id="58" name="Rectangle 57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5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555037" y="2180705"/>
            <a:ext cx="384830" cy="461665"/>
            <a:chOff x="8005410" y="2642503"/>
            <a:chExt cx="384830" cy="461665"/>
          </a:xfrm>
        </p:grpSpPr>
        <p:sp>
          <p:nvSpPr>
            <p:cNvPr id="61" name="Rectangle 60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5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566318" y="4013531"/>
            <a:ext cx="384830" cy="461665"/>
            <a:chOff x="8005410" y="2642503"/>
            <a:chExt cx="384830" cy="461665"/>
          </a:xfrm>
        </p:grpSpPr>
        <p:sp>
          <p:nvSpPr>
            <p:cNvPr id="64" name="Rectangle 63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1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799467" y="3052989"/>
            <a:ext cx="1955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For this example,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Consider: </a:t>
            </a: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p = 2/5</a:t>
            </a:r>
            <a:endParaRPr lang="en-US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4693932" y="4475327"/>
            <a:ext cx="384830" cy="461665"/>
            <a:chOff x="8005410" y="2642503"/>
            <a:chExt cx="384830" cy="461665"/>
          </a:xfrm>
        </p:grpSpPr>
        <p:sp>
          <p:nvSpPr>
            <p:cNvPr id="67" name="Rectangle 66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2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567669" y="5232162"/>
            <a:ext cx="384830" cy="461665"/>
            <a:chOff x="8005410" y="2642503"/>
            <a:chExt cx="384830" cy="461665"/>
          </a:xfrm>
        </p:grpSpPr>
        <p:sp>
          <p:nvSpPr>
            <p:cNvPr id="70" name="Rectangle 69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1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0534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The VPG is Isomorphic to the PG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Suppress fluctuations at the edge level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398" y="1372171"/>
            <a:ext cx="3131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Virtual Pebble Game </a:t>
            </a:r>
            <a:r>
              <a:rPr lang="en-US" b="1" dirty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R</a:t>
            </a: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ules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(Body-bar graphs)</a:t>
            </a:r>
            <a:endParaRPr lang="en-US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0178" y="2438148"/>
            <a:ext cx="3379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Atoms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vertices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vertex is assigned 6 DOF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0180" y="3322688"/>
            <a:ext cx="321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Covalent bonds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edges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edge is assigned 5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bars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8840" y="4161867"/>
            <a:ext cx="3660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H-bonds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</a:t>
            </a:r>
            <a:endParaRPr lang="en-US" dirty="0" smtClean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average state  </a:t>
            </a: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5p + 0(1-p)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  <a:sym typeface="Wingding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Each edge is assigned </a:t>
            </a: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5p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 bars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Suppress intra-edge fluctuation</a:t>
            </a:r>
            <a:endParaRPr lang="en-US" b="1" dirty="0">
              <a:solidFill>
                <a:srgbClr val="0000FF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>
            <a:off x="6454804" y="4309777"/>
            <a:ext cx="1926628" cy="175620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4455082" y="4350307"/>
            <a:ext cx="1926628" cy="175620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>
            <a:off x="4455082" y="2526460"/>
            <a:ext cx="1926628" cy="175620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/>
          <p:cNvCxnSpPr/>
          <p:nvPr/>
        </p:nvCxnSpPr>
        <p:spPr bwMode="auto">
          <a:xfrm flipV="1">
            <a:off x="4436034" y="4255642"/>
            <a:ext cx="1837583" cy="1351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6503314" y="6038958"/>
            <a:ext cx="1837583" cy="1351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/>
          <p:cNvCxnSpPr/>
          <p:nvPr/>
        </p:nvCxnSpPr>
        <p:spPr bwMode="auto">
          <a:xfrm rot="16200000" flipV="1">
            <a:off x="5435896" y="5187830"/>
            <a:ext cx="1837583" cy="1351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/>
          <p:cNvCxnSpPr/>
          <p:nvPr/>
        </p:nvCxnSpPr>
        <p:spPr bwMode="auto">
          <a:xfrm flipV="1">
            <a:off x="4503592" y="2445305"/>
            <a:ext cx="1837583" cy="1351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 rot="16200000" flipV="1">
            <a:off x="3409150" y="3391001"/>
            <a:ext cx="1837583" cy="1351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Oval 82"/>
          <p:cNvSpPr/>
          <p:nvPr/>
        </p:nvSpPr>
        <p:spPr bwMode="auto">
          <a:xfrm>
            <a:off x="5994114" y="5613407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4" name="Oval 83"/>
          <p:cNvSpPr/>
          <p:nvPr/>
        </p:nvSpPr>
        <p:spPr bwMode="auto">
          <a:xfrm>
            <a:off x="5994114" y="2086601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5" name="Oval 84"/>
          <p:cNvSpPr/>
          <p:nvPr/>
        </p:nvSpPr>
        <p:spPr bwMode="auto">
          <a:xfrm>
            <a:off x="3941632" y="2086601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6" name="Oval 85"/>
          <p:cNvSpPr/>
          <p:nvPr/>
        </p:nvSpPr>
        <p:spPr bwMode="auto">
          <a:xfrm>
            <a:off x="8046588" y="5636088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7" name="Oval 86"/>
          <p:cNvSpPr/>
          <p:nvPr/>
        </p:nvSpPr>
        <p:spPr bwMode="auto">
          <a:xfrm>
            <a:off x="3941632" y="3844333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88" name="Oval 87"/>
          <p:cNvSpPr/>
          <p:nvPr/>
        </p:nvSpPr>
        <p:spPr bwMode="auto">
          <a:xfrm>
            <a:off x="5994114" y="3867013"/>
            <a:ext cx="771095" cy="771095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95819" y="3809823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5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002705" y="3206922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5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350445" y="5015626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5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248489" y="4682107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2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259767" y="6040308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5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196494" y="221919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1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336940" y="4797556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2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375429" y="3001681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2</a:t>
            </a:r>
            <a:endParaRPr lang="en-US" sz="2400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130996" y="2232018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0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196494" y="4015066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0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143825" y="398941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0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196494" y="5746803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6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8261992" y="5772458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0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413196" y="1362995"/>
            <a:ext cx="4568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All covalent bonds placed.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H</a:t>
            </a:r>
            <a:r>
              <a:rPr lang="en-US" b="1" dirty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-bonds are </a:t>
            </a:r>
            <a:r>
              <a:rPr lang="en-US" b="1" dirty="0" smtClean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placed at average capacity.</a:t>
            </a:r>
            <a:endParaRPr lang="en-US" b="1" dirty="0">
              <a:solidFill>
                <a:srgbClr val="8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195819" y="1988292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5</a:t>
            </a:r>
            <a:endParaRPr lang="en-US" sz="2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08310" y="2693815"/>
            <a:ext cx="384830" cy="461665"/>
            <a:chOff x="8005410" y="2642503"/>
            <a:chExt cx="384830" cy="461665"/>
          </a:xfrm>
        </p:grpSpPr>
        <p:sp>
          <p:nvSpPr>
            <p:cNvPr id="6" name="Rectangle 5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1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130997" y="2847745"/>
            <a:ext cx="384830" cy="461665"/>
            <a:chOff x="8005410" y="2642503"/>
            <a:chExt cx="384830" cy="461665"/>
          </a:xfrm>
        </p:grpSpPr>
        <p:sp>
          <p:nvSpPr>
            <p:cNvPr id="49" name="Rectangle 48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5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772456" y="4015064"/>
            <a:ext cx="384830" cy="461665"/>
            <a:chOff x="8005410" y="2642503"/>
            <a:chExt cx="384830" cy="461665"/>
          </a:xfrm>
        </p:grpSpPr>
        <p:sp>
          <p:nvSpPr>
            <p:cNvPr id="52" name="Rectangle 51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4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158007" y="4630793"/>
            <a:ext cx="384830" cy="461665"/>
            <a:chOff x="8005410" y="2642503"/>
            <a:chExt cx="384830" cy="461665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5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607705" y="5810940"/>
            <a:ext cx="384830" cy="461665"/>
            <a:chOff x="8005410" y="2642503"/>
            <a:chExt cx="384830" cy="461665"/>
          </a:xfrm>
        </p:grpSpPr>
        <p:sp>
          <p:nvSpPr>
            <p:cNvPr id="58" name="Rectangle 57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5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555037" y="2180705"/>
            <a:ext cx="384830" cy="461665"/>
            <a:chOff x="8005410" y="2642503"/>
            <a:chExt cx="384830" cy="461665"/>
          </a:xfrm>
        </p:grpSpPr>
        <p:sp>
          <p:nvSpPr>
            <p:cNvPr id="61" name="Rectangle 60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5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566318" y="4013531"/>
            <a:ext cx="384830" cy="461665"/>
            <a:chOff x="8005410" y="2642503"/>
            <a:chExt cx="384830" cy="461665"/>
          </a:xfrm>
        </p:grpSpPr>
        <p:sp>
          <p:nvSpPr>
            <p:cNvPr id="64" name="Rectangle 63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1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799467" y="3052989"/>
            <a:ext cx="1955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For this example,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Consider: </a:t>
            </a: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p = 2/5</a:t>
            </a:r>
            <a:endParaRPr lang="en-US" b="1" dirty="0">
              <a:solidFill>
                <a:srgbClr val="FF0000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4693932" y="4475327"/>
            <a:ext cx="384830" cy="461665"/>
            <a:chOff x="8005410" y="2642503"/>
            <a:chExt cx="384830" cy="461665"/>
          </a:xfrm>
        </p:grpSpPr>
        <p:sp>
          <p:nvSpPr>
            <p:cNvPr id="67" name="Rectangle 66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2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567669" y="5232162"/>
            <a:ext cx="384830" cy="461665"/>
            <a:chOff x="8005410" y="2642503"/>
            <a:chExt cx="384830" cy="461665"/>
          </a:xfrm>
        </p:grpSpPr>
        <p:sp>
          <p:nvSpPr>
            <p:cNvPr id="70" name="Rectangle 69"/>
            <p:cNvSpPr/>
            <p:nvPr/>
          </p:nvSpPr>
          <p:spPr bwMode="auto">
            <a:xfrm>
              <a:off x="8005410" y="2706642"/>
              <a:ext cx="384830" cy="384830"/>
            </a:xfrm>
            <a:prstGeom prst="rect">
              <a:avLst/>
            </a:prstGeom>
            <a:solidFill>
              <a:srgbClr val="00B3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018239" y="2642503"/>
              <a:ext cx="355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1</a:t>
              </a:r>
              <a:endParaRPr lang="en-US" sz="2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sp>
        <p:nvSpPr>
          <p:cNvPr id="72" name="Oval 71"/>
          <p:cNvSpPr/>
          <p:nvPr/>
        </p:nvSpPr>
        <p:spPr bwMode="auto">
          <a:xfrm rot="18373043">
            <a:off x="4356496" y="829282"/>
            <a:ext cx="2956678" cy="7189342"/>
          </a:xfrm>
          <a:prstGeom prst="ellipse">
            <a:avLst/>
          </a:prstGeom>
          <a:noFill/>
          <a:ln w="28575" cap="flat" cmpd="sng" algn="ctr">
            <a:solidFill>
              <a:srgbClr val="008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52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Virtual Pebble Game Results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Three dimensional diluted lattices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pic>
        <p:nvPicPr>
          <p:cNvPr id="5" name="Picture 4" descr="Figur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16" y="925884"/>
            <a:ext cx="7411240" cy="57268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217" y="1282763"/>
            <a:ext cx="211681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Showing VPG results for four different lattice models as typical representative examples.   </a:t>
            </a:r>
            <a:endParaRPr lang="en-US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72046" y="2963195"/>
            <a:ext cx="3412563" cy="3234320"/>
            <a:chOff x="372046" y="2963195"/>
            <a:chExt cx="3412563" cy="3234320"/>
          </a:xfrm>
        </p:grpSpPr>
        <p:sp>
          <p:nvSpPr>
            <p:cNvPr id="6" name="TextBox 5"/>
            <p:cNvSpPr txBox="1"/>
            <p:nvPr/>
          </p:nvSpPr>
          <p:spPr>
            <a:xfrm>
              <a:off x="372046" y="3335192"/>
              <a:ext cx="2206620" cy="2862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b</a:t>
              </a:r>
              <a:r>
                <a:rPr lang="en-US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ar-PG considers all 5 bars within an edge as independent so that it is possible to have 0,1,2,3,4,5 constraints in  contrast to the cooperative case of (0 or 5).  </a:t>
              </a:r>
              <a:endPara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cxnSp>
          <p:nvCxnSpPr>
            <p:cNvPr id="9" name="Straight Arrow Connector 8"/>
            <p:cNvCxnSpPr>
              <a:stCxn id="6" idx="0"/>
            </p:cNvCxnSpPr>
            <p:nvPr/>
          </p:nvCxnSpPr>
          <p:spPr bwMode="auto">
            <a:xfrm flipV="1">
              <a:off x="1475356" y="2963195"/>
              <a:ext cx="2309253" cy="37199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9749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74" y="991060"/>
            <a:ext cx="7719961" cy="5789971"/>
          </a:xfrm>
          <a:prstGeom prst="rect">
            <a:avLst/>
          </a:prstGeom>
        </p:spPr>
      </p:pic>
      <p:sp>
        <p:nvSpPr>
          <p:cNvPr id="4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Virtual Pebble Game Results</a:t>
            </a:r>
          </a:p>
          <a:p>
            <a:pPr algn="ctr" eaLnBrk="0" hangingPunct="0"/>
            <a:r>
              <a:rPr lang="en-US" sz="2000" b="1" dirty="0" smtClean="0">
                <a:solidFill>
                  <a:srgbClr val="FFFF00"/>
                </a:solidFill>
                <a:cs typeface="ＭＳ Ｐゴシック" charset="0"/>
                <a:sym typeface="Symbol" charset="0"/>
              </a:rPr>
              <a:t>Based on a non-redundant dataset of 272 proteins</a:t>
            </a:r>
            <a:endParaRPr lang="en-US" sz="2000" b="1" dirty="0" smtClean="0">
              <a:solidFill>
                <a:srgbClr val="FFFF00"/>
              </a:solidFill>
              <a:cs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7706" y="1282763"/>
            <a:ext cx="1847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Showing VPG results for four different proteins as typical representative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e</a:t>
            </a: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xamples </a:t>
            </a:r>
            <a:endParaRPr lang="en-US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2831" y="6019716"/>
            <a:ext cx="2308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Gonzalez et. al.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(2012)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PLoS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ONE 7(2): e29176.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424574" y="2097939"/>
            <a:ext cx="2185306" cy="871534"/>
            <a:chOff x="6565653" y="4785572"/>
            <a:chExt cx="2185306" cy="871534"/>
          </a:xfrm>
        </p:grpSpPr>
        <p:cxnSp>
          <p:nvCxnSpPr>
            <p:cNvPr id="3" name="Straight Arrow Connector 2"/>
            <p:cNvCxnSpPr/>
            <p:nvPr/>
          </p:nvCxnSpPr>
          <p:spPr bwMode="auto">
            <a:xfrm flipH="1">
              <a:off x="6724406" y="5499998"/>
              <a:ext cx="1009227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7676927" y="5318552"/>
              <a:ext cx="84610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 smtClean="0">
                  <a:solidFill>
                    <a:srgbClr val="0000FF"/>
                  </a:solidFill>
                  <a:latin typeface="Arial"/>
                  <a:ea typeface="ＭＳ Ｐゴシック"/>
                  <a:cs typeface="ＭＳ Ｐゴシック"/>
                </a:rPr>
                <a:t>precise</a:t>
              </a:r>
              <a:endParaRPr lang="en-US" sz="1600" dirty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H="1">
              <a:off x="6565653" y="5080418"/>
              <a:ext cx="1167979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7676927" y="4785572"/>
              <a:ext cx="107403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Arial"/>
                  <a:ea typeface="ＭＳ Ｐゴシック"/>
                  <a:cs typeface="ＭＳ Ｐゴシック"/>
                </a:rPr>
                <a:t>s</a:t>
              </a:r>
              <a:r>
                <a:rPr lang="en-US" sz="1600" dirty="0" smtClean="0">
                  <a:solidFill>
                    <a:srgbClr val="FF0000"/>
                  </a:solidFill>
                  <a:latin typeface="Arial"/>
                  <a:ea typeface="ＭＳ Ｐゴシック"/>
                  <a:cs typeface="ＭＳ Ｐゴシック"/>
                </a:rPr>
                <a:t>tatistical</a:t>
              </a: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Arial"/>
                  <a:ea typeface="ＭＳ Ｐゴシック"/>
                  <a:cs typeface="ＭＳ Ｐゴシック"/>
                </a:rPr>
                <a:t>e</a:t>
              </a:r>
              <a:r>
                <a:rPr lang="en-US" sz="1600" dirty="0" smtClean="0">
                  <a:solidFill>
                    <a:srgbClr val="FF0000"/>
                  </a:solidFill>
                  <a:latin typeface="Arial"/>
                  <a:ea typeface="ＭＳ Ｐゴシック"/>
                  <a:cs typeface="ＭＳ Ｐゴシック"/>
                </a:rPr>
                <a:t>rror bars</a:t>
              </a:r>
              <a:endParaRPr lang="en-US" sz="1600" dirty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2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Virtual Pebble Game Results</a:t>
            </a:r>
          </a:p>
          <a:p>
            <a:pPr algn="ctr" eaLnBrk="0" hangingPunct="0"/>
            <a:r>
              <a:rPr lang="en-US" sz="2000" b="1" dirty="0">
                <a:solidFill>
                  <a:srgbClr val="FFFF00"/>
                </a:solidFill>
                <a:cs typeface="ＭＳ Ｐゴシック" charset="0"/>
                <a:sym typeface="Symbol" charset="0"/>
              </a:rPr>
              <a:t>Based on a non-redundant dataset of 272 proteins</a:t>
            </a:r>
            <a:endParaRPr lang="en-US" sz="2000" b="1" dirty="0">
              <a:solidFill>
                <a:srgbClr val="FFFF00"/>
              </a:solidFill>
              <a:cs typeface="ＭＳ Ｐゴシック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54418" y="1571106"/>
            <a:ext cx="4643695" cy="3302811"/>
            <a:chOff x="154418" y="1147782"/>
            <a:chExt cx="4643695" cy="3302811"/>
          </a:xfrm>
        </p:grpSpPr>
        <p:pic>
          <p:nvPicPr>
            <p:cNvPr id="3" name="Picture 2" descr="Rand_Measur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18" y="1147782"/>
              <a:ext cx="4643695" cy="3302811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 bwMode="auto">
            <a:xfrm flipV="1">
              <a:off x="1526672" y="1192975"/>
              <a:ext cx="0" cy="269381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ight Arrow 9"/>
            <p:cNvSpPr/>
            <p:nvPr/>
          </p:nvSpPr>
          <p:spPr bwMode="auto">
            <a:xfrm>
              <a:off x="1526673" y="1231461"/>
              <a:ext cx="615801" cy="295036"/>
            </a:xfrm>
            <a:prstGeom prst="rightArrow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39502" y="1577801"/>
              <a:ext cx="94163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solidFill>
                    <a:srgbClr val="800000"/>
                  </a:solidFill>
                  <a:latin typeface="Arial"/>
                  <a:ea typeface="ＭＳ Ｐゴシック"/>
                  <a:cs typeface="ＭＳ Ｐゴシック"/>
                </a:rPr>
                <a:t>v</a:t>
              </a:r>
              <a:r>
                <a:rPr lang="en-US" b="1" dirty="0" smtClean="0">
                  <a:solidFill>
                    <a:srgbClr val="800000"/>
                  </a:solidFill>
                  <a:latin typeface="Arial"/>
                  <a:ea typeface="ＭＳ Ｐゴシック"/>
                  <a:cs typeface="ＭＳ Ｐゴシック"/>
                </a:rPr>
                <a:t>ery</a:t>
              </a: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solidFill>
                    <a:srgbClr val="800000"/>
                  </a:solidFill>
                  <a:latin typeface="Arial"/>
                  <a:ea typeface="ＭＳ Ｐゴシック"/>
                  <a:cs typeface="ＭＳ Ｐゴシック"/>
                </a:rPr>
                <a:t>good</a:t>
              </a: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solidFill>
                    <a:srgbClr val="800000"/>
                  </a:solidFill>
                  <a:latin typeface="Arial"/>
                  <a:ea typeface="ＭＳ Ｐゴシック"/>
                  <a:cs typeface="ＭＳ Ｐゴシック"/>
                </a:rPr>
                <a:t>results</a:t>
              </a:r>
              <a:endParaRPr lang="en-US" b="1" dirty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682964" y="1154495"/>
            <a:ext cx="4374438" cy="3670486"/>
            <a:chOff x="4682964" y="2770782"/>
            <a:chExt cx="4374438" cy="3670486"/>
          </a:xfrm>
        </p:grpSpPr>
        <p:pic>
          <p:nvPicPr>
            <p:cNvPr id="4" name="Picture 3" descr="Error_Measur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964" y="3241448"/>
              <a:ext cx="4374438" cy="319982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6145179" y="6131632"/>
              <a:ext cx="2052669" cy="25655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50446" y="6067494"/>
              <a:ext cx="1659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Error Measure</a:t>
              </a:r>
              <a:endPara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 bwMode="auto">
            <a:xfrm>
              <a:off x="7299804" y="3168438"/>
              <a:ext cx="0" cy="5900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7017562" y="3168438"/>
              <a:ext cx="0" cy="5900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645515" y="3335201"/>
              <a:ext cx="372047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 flipH="1">
              <a:off x="7299804" y="3335201"/>
              <a:ext cx="372047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6158011" y="2770782"/>
              <a:ext cx="1993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solidFill>
                    <a:srgbClr val="800000"/>
                  </a:solidFill>
                  <a:latin typeface="Arial"/>
                  <a:ea typeface="ＭＳ Ｐゴシック"/>
                  <a:cs typeface="ＭＳ Ｐゴシック"/>
                </a:rPr>
                <a:t>e</a:t>
              </a:r>
              <a:r>
                <a:rPr lang="en-US" b="1" dirty="0" smtClean="0">
                  <a:solidFill>
                    <a:srgbClr val="800000"/>
                  </a:solidFill>
                  <a:latin typeface="Arial"/>
                  <a:ea typeface="ＭＳ Ｐゴシック"/>
                  <a:cs typeface="ＭＳ Ｐゴシック"/>
                </a:rPr>
                <a:t>xcellent results</a:t>
              </a:r>
              <a:endParaRPr lang="en-US" b="1" dirty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1847403" y="4553827"/>
            <a:ext cx="1475356" cy="3206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FFFFFF"/>
              </a:solidFill>
              <a:latin typeface="Arial" pitchFamily="31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47404" y="4451203"/>
            <a:ext cx="169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Rand Measure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8238" y="1205796"/>
            <a:ext cx="363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Showing worst case agreement</a:t>
            </a:r>
            <a:endParaRPr lang="en-US" b="1" dirty="0">
              <a:solidFill>
                <a:srgbClr val="0000FF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12" name="Elbow Connector 11"/>
          <p:cNvCxnSpPr>
            <a:stCxn id="7" idx="3"/>
            <a:endCxn id="5" idx="1"/>
          </p:cNvCxnSpPr>
          <p:nvPr/>
        </p:nvCxnSpPr>
        <p:spPr bwMode="auto">
          <a:xfrm>
            <a:off x="4443556" y="1390462"/>
            <a:ext cx="1701623" cy="3253160"/>
          </a:xfrm>
          <a:prstGeom prst="bentConnector3">
            <a:avLst>
              <a:gd name="adj1" fmla="val 12303"/>
            </a:avLst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28706" y="4925830"/>
            <a:ext cx="866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For </a:t>
            </a:r>
            <a:r>
              <a:rPr lang="en-US" dirty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a given </a:t>
            </a:r>
            <a:r>
              <a:rPr lang="en-US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protein, the # of H-bonds that lead to the greatest disagreement is used to benchmark the worse case errors in terms of the Rand and error measures</a:t>
            </a:r>
            <a:endParaRPr lang="en-US" dirty="0">
              <a:solidFill>
                <a:srgbClr val="0000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3560" y="6144458"/>
            <a:ext cx="81593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Gonzalez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LC, Wang H,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Livesay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DR, Jacobs DJ (2012) Calculating Ensemble Averaged Descriptions of Protein Rigidity without Sampling.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PLoS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ONE 7(2): e29176.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>
            <a:off x="4653087" y="4395908"/>
            <a:ext cx="0" cy="5364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7472821" y="2528870"/>
            <a:ext cx="1167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Deviation away from majority PG vote.</a:t>
            </a:r>
            <a:endParaRPr lang="en-US" sz="160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68549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Virtual Pebble Game Results</a:t>
            </a:r>
          </a:p>
          <a:p>
            <a:pPr algn="ctr" eaLnBrk="0" hangingPunct="0"/>
            <a:r>
              <a:rPr lang="en-US" sz="2000" b="1" dirty="0">
                <a:solidFill>
                  <a:srgbClr val="FFFF00"/>
                </a:solidFill>
                <a:cs typeface="ＭＳ Ｐゴシック" charset="0"/>
                <a:sym typeface="Symbol" charset="0"/>
              </a:rPr>
              <a:t>Based on a non-redundant dataset of 272 proteins</a:t>
            </a:r>
            <a:endParaRPr lang="en-US" sz="2000" b="1" dirty="0">
              <a:solidFill>
                <a:srgbClr val="FFFF00"/>
              </a:solidFill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1451" y="1116006"/>
            <a:ext cx="6927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Example protein case showing where errors between VPG and average PG results appear.</a:t>
            </a:r>
            <a:endParaRPr lang="en-US" sz="240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58165" y="1949808"/>
            <a:ext cx="6414609" cy="4707759"/>
            <a:chOff x="1513826" y="1949808"/>
            <a:chExt cx="6414609" cy="4707759"/>
          </a:xfrm>
        </p:grpSpPr>
        <p:sp>
          <p:nvSpPr>
            <p:cNvPr id="13" name="Rectangle 12"/>
            <p:cNvSpPr/>
            <p:nvPr/>
          </p:nvSpPr>
          <p:spPr bwMode="auto">
            <a:xfrm>
              <a:off x="1526657" y="1949808"/>
              <a:ext cx="2655641" cy="4707759"/>
            </a:xfrm>
            <a:prstGeom prst="rect">
              <a:avLst/>
            </a:prstGeom>
            <a:solidFill>
              <a:srgbClr val="FFFE8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pic>
          <p:nvPicPr>
            <p:cNvPr id="9" name="Picture 8" descr="diff_plo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471" y="1956568"/>
              <a:ext cx="5032964" cy="468718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513826" y="4989958"/>
              <a:ext cx="1654966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 smtClean="0">
                  <a:solidFill>
                    <a:srgbClr val="FFFFFF">
                      <a:lumMod val="50000"/>
                    </a:srgbClr>
                  </a:solidFill>
                  <a:latin typeface="Arial"/>
                  <a:ea typeface="ＭＳ Ｐゴシック"/>
                  <a:cs typeface="ＭＳ Ｐゴシック"/>
                </a:rPr>
                <a:t>GREY</a:t>
              </a:r>
              <a:endParaRPr lang="en-US" dirty="0" smtClean="0">
                <a:solidFill>
                  <a:srgbClr val="FFFFFF">
                    <a:lumMod val="50000"/>
                  </a:srgbClr>
                </a:solidFill>
                <a:latin typeface="Arial"/>
                <a:ea typeface="ＭＳ Ｐゴシック"/>
                <a:cs typeface="ＭＳ Ｐゴシック"/>
              </a:endParaRP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VPG agrees with majority PG results.</a:t>
              </a:r>
              <a:endPara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13826" y="2039601"/>
              <a:ext cx="1321407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 smtClean="0">
                  <a:solidFill>
                    <a:srgbClr val="0000FF"/>
                  </a:solidFill>
                  <a:latin typeface="Arial"/>
                  <a:ea typeface="ＭＳ Ｐゴシック"/>
                  <a:cs typeface="ＭＳ Ｐゴシック"/>
                </a:rPr>
                <a:t>Blue</a:t>
              </a:r>
              <a:r>
                <a:rPr lang="en-US" dirty="0" smtClean="0">
                  <a:solidFill>
                    <a:srgbClr val="0000FF"/>
                  </a:solidFill>
                  <a:latin typeface="Arial"/>
                  <a:ea typeface="ＭＳ Ｐゴシック"/>
                  <a:cs typeface="ＭＳ Ｐゴシック"/>
                </a:rPr>
                <a:t> </a:t>
              </a: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VPG over estimates rigidity</a:t>
              </a:r>
              <a:endPara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13826" y="3489119"/>
              <a:ext cx="1321407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 smtClean="0">
                  <a:solidFill>
                    <a:srgbClr val="FF0000"/>
                  </a:solidFill>
                  <a:latin typeface="Arial"/>
                  <a:ea typeface="ＭＳ Ｐゴシック"/>
                  <a:cs typeface="ＭＳ Ｐゴシック"/>
                </a:rPr>
                <a:t>RED</a:t>
              </a:r>
              <a:endParaRPr lang="en-US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endParaRP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solidFill>
                    <a:srgbClr val="000000"/>
                  </a:solidFill>
                  <a:latin typeface="Arial"/>
                  <a:ea typeface="ＭＳ Ｐゴシック"/>
                  <a:cs typeface="ＭＳ Ｐゴシック"/>
                </a:rPr>
                <a:t>VPG over estimates flexibility</a:t>
              </a:r>
              <a:endParaRPr lang="en-US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899204" y="5997036"/>
            <a:ext cx="2308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Gonzalez et. al.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(2012)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PLoS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ONE 7(2): e29176. </a:t>
            </a:r>
          </a:p>
        </p:txBody>
      </p:sp>
    </p:spTree>
    <p:extLst>
      <p:ext uri="{BB962C8B-B14F-4D97-AF65-F5344CB8AC3E}">
        <p14:creationId xmlns:p14="http://schemas.microsoft.com/office/powerpoint/2010/main" val="280956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06" name="Group 2"/>
          <p:cNvGrpSpPr>
            <a:grpSpLocks/>
          </p:cNvGrpSpPr>
          <p:nvPr/>
        </p:nvGrpSpPr>
        <p:grpSpPr bwMode="auto">
          <a:xfrm>
            <a:off x="2841625" y="1282700"/>
            <a:ext cx="3571875" cy="5014913"/>
            <a:chOff x="3678" y="1495"/>
            <a:chExt cx="1410" cy="1980"/>
          </a:xfrm>
        </p:grpSpPr>
        <p:sp>
          <p:nvSpPr>
            <p:cNvPr id="72707" name="Oval 3"/>
            <p:cNvSpPr>
              <a:spLocks noChangeArrowheads="1"/>
            </p:cNvSpPr>
            <p:nvPr/>
          </p:nvSpPr>
          <p:spPr bwMode="auto">
            <a:xfrm>
              <a:off x="4014" y="1684"/>
              <a:ext cx="96" cy="96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08" name="Oval 4"/>
            <p:cNvSpPr>
              <a:spLocks noChangeArrowheads="1"/>
            </p:cNvSpPr>
            <p:nvPr/>
          </p:nvSpPr>
          <p:spPr bwMode="auto">
            <a:xfrm>
              <a:off x="3822" y="1918"/>
              <a:ext cx="96" cy="96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09" name="Oval 5"/>
            <p:cNvSpPr>
              <a:spLocks noChangeArrowheads="1"/>
            </p:cNvSpPr>
            <p:nvPr/>
          </p:nvSpPr>
          <p:spPr bwMode="auto">
            <a:xfrm>
              <a:off x="3828" y="2200"/>
              <a:ext cx="96" cy="96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0" name="Oval 6"/>
            <p:cNvSpPr>
              <a:spLocks noChangeArrowheads="1"/>
            </p:cNvSpPr>
            <p:nvPr/>
          </p:nvSpPr>
          <p:spPr bwMode="auto">
            <a:xfrm>
              <a:off x="3774" y="2479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1" name="Oval 7"/>
            <p:cNvSpPr>
              <a:spLocks noChangeArrowheads="1"/>
            </p:cNvSpPr>
            <p:nvPr/>
          </p:nvSpPr>
          <p:spPr bwMode="auto">
            <a:xfrm>
              <a:off x="3678" y="2761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2" name="Oval 8"/>
            <p:cNvSpPr>
              <a:spLocks noChangeArrowheads="1"/>
            </p:cNvSpPr>
            <p:nvPr/>
          </p:nvSpPr>
          <p:spPr bwMode="auto">
            <a:xfrm>
              <a:off x="3732" y="3043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3" name="Oval 9"/>
            <p:cNvSpPr>
              <a:spLocks noChangeArrowheads="1"/>
            </p:cNvSpPr>
            <p:nvPr/>
          </p:nvSpPr>
          <p:spPr bwMode="auto">
            <a:xfrm>
              <a:off x="4008" y="2857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4" name="Oval 10"/>
            <p:cNvSpPr>
              <a:spLocks noChangeArrowheads="1"/>
            </p:cNvSpPr>
            <p:nvPr/>
          </p:nvSpPr>
          <p:spPr bwMode="auto">
            <a:xfrm>
              <a:off x="3912" y="3229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5" name="Oval 11"/>
            <p:cNvSpPr>
              <a:spLocks noChangeArrowheads="1"/>
            </p:cNvSpPr>
            <p:nvPr/>
          </p:nvSpPr>
          <p:spPr bwMode="auto">
            <a:xfrm>
              <a:off x="4146" y="3043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6" name="Oval 12"/>
            <p:cNvSpPr>
              <a:spLocks noChangeArrowheads="1"/>
            </p:cNvSpPr>
            <p:nvPr/>
          </p:nvSpPr>
          <p:spPr bwMode="auto">
            <a:xfrm>
              <a:off x="4386" y="3091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7" name="Oval 13"/>
            <p:cNvSpPr>
              <a:spLocks noChangeArrowheads="1"/>
            </p:cNvSpPr>
            <p:nvPr/>
          </p:nvSpPr>
          <p:spPr bwMode="auto">
            <a:xfrm>
              <a:off x="4146" y="3325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8" name="Oval 14"/>
            <p:cNvSpPr>
              <a:spLocks noChangeArrowheads="1"/>
            </p:cNvSpPr>
            <p:nvPr/>
          </p:nvSpPr>
          <p:spPr bwMode="auto">
            <a:xfrm>
              <a:off x="4614" y="3043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9" name="Oval 15"/>
            <p:cNvSpPr>
              <a:spLocks noChangeArrowheads="1"/>
            </p:cNvSpPr>
            <p:nvPr/>
          </p:nvSpPr>
          <p:spPr bwMode="auto">
            <a:xfrm>
              <a:off x="4428" y="3373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0" name="Oval 16"/>
            <p:cNvSpPr>
              <a:spLocks noChangeArrowheads="1"/>
            </p:cNvSpPr>
            <p:nvPr/>
          </p:nvSpPr>
          <p:spPr bwMode="auto">
            <a:xfrm>
              <a:off x="4704" y="3277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1" name="Oval 17"/>
            <p:cNvSpPr>
              <a:spLocks noChangeArrowheads="1"/>
            </p:cNvSpPr>
            <p:nvPr/>
          </p:nvSpPr>
          <p:spPr bwMode="auto">
            <a:xfrm>
              <a:off x="4890" y="3091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2" name="Oval 18"/>
            <p:cNvSpPr>
              <a:spLocks noChangeArrowheads="1"/>
            </p:cNvSpPr>
            <p:nvPr/>
          </p:nvSpPr>
          <p:spPr bwMode="auto">
            <a:xfrm>
              <a:off x="4986" y="2809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3" name="Oval 19"/>
            <p:cNvSpPr>
              <a:spLocks noChangeArrowheads="1"/>
            </p:cNvSpPr>
            <p:nvPr/>
          </p:nvSpPr>
          <p:spPr bwMode="auto">
            <a:xfrm>
              <a:off x="4938" y="2482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4" name="Oval 20"/>
            <p:cNvSpPr>
              <a:spLocks noChangeArrowheads="1"/>
            </p:cNvSpPr>
            <p:nvPr/>
          </p:nvSpPr>
          <p:spPr bwMode="auto">
            <a:xfrm>
              <a:off x="4800" y="1543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5" name="Oval 21"/>
            <p:cNvSpPr>
              <a:spLocks noChangeArrowheads="1"/>
            </p:cNvSpPr>
            <p:nvPr/>
          </p:nvSpPr>
          <p:spPr bwMode="auto">
            <a:xfrm>
              <a:off x="4938" y="1777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6" name="Oval 22"/>
            <p:cNvSpPr>
              <a:spLocks noChangeArrowheads="1"/>
            </p:cNvSpPr>
            <p:nvPr/>
          </p:nvSpPr>
          <p:spPr bwMode="auto">
            <a:xfrm>
              <a:off x="4896" y="2059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7" name="Oval 23"/>
            <p:cNvSpPr>
              <a:spLocks noChangeArrowheads="1"/>
            </p:cNvSpPr>
            <p:nvPr/>
          </p:nvSpPr>
          <p:spPr bwMode="auto">
            <a:xfrm>
              <a:off x="4242" y="1543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8" name="Oval 24"/>
            <p:cNvSpPr>
              <a:spLocks noChangeArrowheads="1"/>
            </p:cNvSpPr>
            <p:nvPr/>
          </p:nvSpPr>
          <p:spPr bwMode="auto">
            <a:xfrm>
              <a:off x="4518" y="1495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9" name="Oval 25"/>
            <p:cNvSpPr>
              <a:spLocks noChangeArrowheads="1"/>
            </p:cNvSpPr>
            <p:nvPr/>
          </p:nvSpPr>
          <p:spPr bwMode="auto">
            <a:xfrm>
              <a:off x="4008" y="2386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0" name="Oval 26"/>
            <p:cNvSpPr>
              <a:spLocks noChangeArrowheads="1"/>
            </p:cNvSpPr>
            <p:nvPr/>
          </p:nvSpPr>
          <p:spPr bwMode="auto">
            <a:xfrm>
              <a:off x="4098" y="2617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1" name="Oval 27"/>
            <p:cNvSpPr>
              <a:spLocks noChangeArrowheads="1"/>
            </p:cNvSpPr>
            <p:nvPr/>
          </p:nvSpPr>
          <p:spPr bwMode="auto">
            <a:xfrm>
              <a:off x="4386" y="2665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2" name="Oval 28"/>
            <p:cNvSpPr>
              <a:spLocks noChangeArrowheads="1"/>
            </p:cNvSpPr>
            <p:nvPr/>
          </p:nvSpPr>
          <p:spPr bwMode="auto">
            <a:xfrm>
              <a:off x="4758" y="2293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3" name="Oval 29"/>
            <p:cNvSpPr>
              <a:spLocks noChangeArrowheads="1"/>
            </p:cNvSpPr>
            <p:nvPr/>
          </p:nvSpPr>
          <p:spPr bwMode="auto">
            <a:xfrm>
              <a:off x="4614" y="2521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4" name="Oval 30"/>
            <p:cNvSpPr>
              <a:spLocks noChangeArrowheads="1"/>
            </p:cNvSpPr>
            <p:nvPr/>
          </p:nvSpPr>
          <p:spPr bwMode="auto">
            <a:xfrm>
              <a:off x="4326" y="1771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5" name="Oval 31"/>
            <p:cNvSpPr>
              <a:spLocks noChangeArrowheads="1"/>
            </p:cNvSpPr>
            <p:nvPr/>
          </p:nvSpPr>
          <p:spPr bwMode="auto">
            <a:xfrm>
              <a:off x="4560" y="1867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6" name="Oval 32"/>
            <p:cNvSpPr>
              <a:spLocks noChangeArrowheads="1"/>
            </p:cNvSpPr>
            <p:nvPr/>
          </p:nvSpPr>
          <p:spPr bwMode="auto">
            <a:xfrm>
              <a:off x="4518" y="2149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7" name="Oval 33"/>
            <p:cNvSpPr>
              <a:spLocks noChangeArrowheads="1"/>
            </p:cNvSpPr>
            <p:nvPr/>
          </p:nvSpPr>
          <p:spPr bwMode="auto">
            <a:xfrm>
              <a:off x="4230" y="2191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8" name="Oval 34"/>
            <p:cNvSpPr>
              <a:spLocks noChangeArrowheads="1"/>
            </p:cNvSpPr>
            <p:nvPr/>
          </p:nvSpPr>
          <p:spPr bwMode="auto">
            <a:xfrm>
              <a:off x="4150" y="1963"/>
              <a:ext cx="102" cy="10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9" name="Freeform 35"/>
            <p:cNvSpPr>
              <a:spLocks/>
            </p:cNvSpPr>
            <p:nvPr/>
          </p:nvSpPr>
          <p:spPr bwMode="auto">
            <a:xfrm>
              <a:off x="3869" y="1549"/>
              <a:ext cx="1118" cy="1166"/>
            </a:xfrm>
            <a:custGeom>
              <a:avLst/>
              <a:gdLst>
                <a:gd name="T0" fmla="*/ 696 w 1118"/>
                <a:gd name="T1" fmla="*/ 0 h 1166"/>
                <a:gd name="T2" fmla="*/ 414 w 1118"/>
                <a:gd name="T3" fmla="*/ 48 h 1166"/>
                <a:gd name="T4" fmla="*/ 184 w 1118"/>
                <a:gd name="T5" fmla="*/ 182 h 1166"/>
                <a:gd name="T6" fmla="*/ 0 w 1118"/>
                <a:gd name="T7" fmla="*/ 416 h 1166"/>
                <a:gd name="T8" fmla="*/ 6 w 1118"/>
                <a:gd name="T9" fmla="*/ 696 h 1166"/>
                <a:gd name="T10" fmla="*/ 190 w 1118"/>
                <a:gd name="T11" fmla="*/ 888 h 1166"/>
                <a:gd name="T12" fmla="*/ 280 w 1118"/>
                <a:gd name="T13" fmla="*/ 1126 h 1166"/>
                <a:gd name="T14" fmla="*/ 568 w 1118"/>
                <a:gd name="T15" fmla="*/ 1166 h 1166"/>
                <a:gd name="T16" fmla="*/ 798 w 1118"/>
                <a:gd name="T17" fmla="*/ 1024 h 1166"/>
                <a:gd name="T18" fmla="*/ 939 w 1118"/>
                <a:gd name="T19" fmla="*/ 800 h 1166"/>
                <a:gd name="T20" fmla="*/ 696 w 1118"/>
                <a:gd name="T21" fmla="*/ 648 h 1166"/>
                <a:gd name="T22" fmla="*/ 406 w 1118"/>
                <a:gd name="T23" fmla="*/ 694 h 1166"/>
                <a:gd name="T24" fmla="*/ 328 w 1118"/>
                <a:gd name="T25" fmla="*/ 462 h 1166"/>
                <a:gd name="T26" fmla="*/ 502 w 1118"/>
                <a:gd name="T27" fmla="*/ 272 h 1166"/>
                <a:gd name="T28" fmla="*/ 742 w 1118"/>
                <a:gd name="T29" fmla="*/ 374 h 1166"/>
                <a:gd name="T30" fmla="*/ 699 w 1118"/>
                <a:gd name="T31" fmla="*/ 643 h 1166"/>
                <a:gd name="T32" fmla="*/ 1078 w 1118"/>
                <a:gd name="T33" fmla="*/ 558 h 1166"/>
                <a:gd name="T34" fmla="*/ 1118 w 1118"/>
                <a:gd name="T35" fmla="*/ 280 h 1166"/>
                <a:gd name="T36" fmla="*/ 982 w 1118"/>
                <a:gd name="T37" fmla="*/ 43 h 1166"/>
                <a:gd name="T38" fmla="*/ 696 w 1118"/>
                <a:gd name="T39" fmla="*/ 0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18" h="1166">
                  <a:moveTo>
                    <a:pt x="696" y="0"/>
                  </a:moveTo>
                  <a:lnTo>
                    <a:pt x="414" y="48"/>
                  </a:lnTo>
                  <a:lnTo>
                    <a:pt x="184" y="182"/>
                  </a:lnTo>
                  <a:lnTo>
                    <a:pt x="0" y="416"/>
                  </a:lnTo>
                  <a:lnTo>
                    <a:pt x="6" y="696"/>
                  </a:lnTo>
                  <a:lnTo>
                    <a:pt x="190" y="888"/>
                  </a:lnTo>
                  <a:lnTo>
                    <a:pt x="280" y="1126"/>
                  </a:lnTo>
                  <a:lnTo>
                    <a:pt x="568" y="1166"/>
                  </a:lnTo>
                  <a:lnTo>
                    <a:pt x="798" y="1024"/>
                  </a:lnTo>
                  <a:lnTo>
                    <a:pt x="939" y="800"/>
                  </a:lnTo>
                  <a:lnTo>
                    <a:pt x="696" y="648"/>
                  </a:lnTo>
                  <a:lnTo>
                    <a:pt x="406" y="694"/>
                  </a:lnTo>
                  <a:lnTo>
                    <a:pt x="328" y="462"/>
                  </a:lnTo>
                  <a:lnTo>
                    <a:pt x="502" y="272"/>
                  </a:lnTo>
                  <a:lnTo>
                    <a:pt x="742" y="374"/>
                  </a:lnTo>
                  <a:cubicBezTo>
                    <a:pt x="698" y="646"/>
                    <a:pt x="699" y="737"/>
                    <a:pt x="699" y="643"/>
                  </a:cubicBezTo>
                  <a:lnTo>
                    <a:pt x="1078" y="558"/>
                  </a:lnTo>
                  <a:lnTo>
                    <a:pt x="1118" y="280"/>
                  </a:lnTo>
                  <a:lnTo>
                    <a:pt x="982" y="43"/>
                  </a:lnTo>
                  <a:lnTo>
                    <a:pt x="696" y="0"/>
                  </a:lnTo>
                  <a:close/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0" name="Freeform 36"/>
            <p:cNvSpPr>
              <a:spLocks/>
            </p:cNvSpPr>
            <p:nvPr/>
          </p:nvSpPr>
          <p:spPr bwMode="auto">
            <a:xfrm>
              <a:off x="3723" y="2237"/>
              <a:ext cx="1314" cy="1184"/>
            </a:xfrm>
            <a:custGeom>
              <a:avLst/>
              <a:gdLst>
                <a:gd name="T0" fmla="*/ 552 w 1314"/>
                <a:gd name="T1" fmla="*/ 0 h 1184"/>
                <a:gd name="T2" fmla="*/ 333 w 1314"/>
                <a:gd name="T3" fmla="*/ 192 h 1184"/>
                <a:gd name="T4" fmla="*/ 96 w 1314"/>
                <a:gd name="T5" fmla="*/ 294 h 1184"/>
                <a:gd name="T6" fmla="*/ 0 w 1314"/>
                <a:gd name="T7" fmla="*/ 576 h 1184"/>
                <a:gd name="T8" fmla="*/ 56 w 1314"/>
                <a:gd name="T9" fmla="*/ 854 h 1184"/>
                <a:gd name="T10" fmla="*/ 242 w 1314"/>
                <a:gd name="T11" fmla="*/ 1048 h 1184"/>
                <a:gd name="T12" fmla="*/ 472 w 1314"/>
                <a:gd name="T13" fmla="*/ 1136 h 1184"/>
                <a:gd name="T14" fmla="*/ 754 w 1314"/>
                <a:gd name="T15" fmla="*/ 1184 h 1184"/>
                <a:gd name="T16" fmla="*/ 1029 w 1314"/>
                <a:gd name="T17" fmla="*/ 1088 h 1184"/>
                <a:gd name="T18" fmla="*/ 1218 w 1314"/>
                <a:gd name="T19" fmla="*/ 904 h 1184"/>
                <a:gd name="T20" fmla="*/ 1314 w 1314"/>
                <a:gd name="T21" fmla="*/ 619 h 1184"/>
                <a:gd name="T22" fmla="*/ 1266 w 1314"/>
                <a:gd name="T23" fmla="*/ 299 h 1184"/>
                <a:gd name="T24" fmla="*/ 1088 w 1314"/>
                <a:gd name="T25" fmla="*/ 115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4" h="1184">
                  <a:moveTo>
                    <a:pt x="552" y="0"/>
                  </a:moveTo>
                  <a:lnTo>
                    <a:pt x="333" y="192"/>
                  </a:lnTo>
                  <a:lnTo>
                    <a:pt x="96" y="294"/>
                  </a:lnTo>
                  <a:lnTo>
                    <a:pt x="0" y="576"/>
                  </a:lnTo>
                  <a:lnTo>
                    <a:pt x="56" y="854"/>
                  </a:lnTo>
                  <a:lnTo>
                    <a:pt x="242" y="1048"/>
                  </a:lnTo>
                  <a:lnTo>
                    <a:pt x="472" y="1136"/>
                  </a:lnTo>
                  <a:lnTo>
                    <a:pt x="754" y="1184"/>
                  </a:lnTo>
                  <a:lnTo>
                    <a:pt x="1029" y="1088"/>
                  </a:lnTo>
                  <a:lnTo>
                    <a:pt x="1218" y="904"/>
                  </a:lnTo>
                  <a:lnTo>
                    <a:pt x="1314" y="619"/>
                  </a:lnTo>
                  <a:lnTo>
                    <a:pt x="1266" y="299"/>
                  </a:lnTo>
                  <a:lnTo>
                    <a:pt x="1088" y="115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1" name="Freeform 37"/>
            <p:cNvSpPr>
              <a:spLocks/>
            </p:cNvSpPr>
            <p:nvPr/>
          </p:nvSpPr>
          <p:spPr bwMode="auto">
            <a:xfrm>
              <a:off x="4055" y="2672"/>
              <a:ext cx="612" cy="467"/>
            </a:xfrm>
            <a:custGeom>
              <a:avLst/>
              <a:gdLst>
                <a:gd name="T0" fmla="*/ 94 w 612"/>
                <a:gd name="T1" fmla="*/ 0 h 467"/>
                <a:gd name="T2" fmla="*/ 1 w 612"/>
                <a:gd name="T3" fmla="*/ 235 h 467"/>
                <a:gd name="T4" fmla="*/ 142 w 612"/>
                <a:gd name="T5" fmla="*/ 424 h 467"/>
                <a:gd name="T6" fmla="*/ 382 w 612"/>
                <a:gd name="T7" fmla="*/ 467 h 467"/>
                <a:gd name="T8" fmla="*/ 612 w 612"/>
                <a:gd name="T9" fmla="*/ 421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2" h="467">
                  <a:moveTo>
                    <a:pt x="94" y="0"/>
                  </a:moveTo>
                  <a:cubicBezTo>
                    <a:pt x="0" y="237"/>
                    <a:pt x="1" y="321"/>
                    <a:pt x="1" y="235"/>
                  </a:cubicBezTo>
                  <a:lnTo>
                    <a:pt x="142" y="424"/>
                  </a:lnTo>
                  <a:lnTo>
                    <a:pt x="382" y="467"/>
                  </a:lnTo>
                  <a:lnTo>
                    <a:pt x="612" y="421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2742" name="Rectangle 38"/>
          <p:cNvSpPr>
            <a:spLocks noChangeArrowheads="1"/>
          </p:cNvSpPr>
          <p:nvPr/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Simple Covalent Bonded Ring System</a:t>
            </a:r>
            <a:endParaRPr lang="en-US" sz="2500" b="1" i="1" dirty="0">
              <a:solidFill>
                <a:srgbClr val="FFFFFF"/>
              </a:solidFill>
            </a:endParaRPr>
          </a:p>
        </p:txBody>
      </p:sp>
      <p:sp>
        <p:nvSpPr>
          <p:cNvPr id="72743" name="Text Box 39"/>
          <p:cNvSpPr txBox="1">
            <a:spLocks noChangeArrowheads="1"/>
          </p:cNvSpPr>
          <p:nvPr/>
        </p:nvSpPr>
        <p:spPr bwMode="auto">
          <a:xfrm>
            <a:off x="301625" y="1123950"/>
            <a:ext cx="3119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/>
              <a:t>Graph G representation:</a:t>
            </a:r>
          </a:p>
        </p:txBody>
      </p:sp>
      <p:sp>
        <p:nvSpPr>
          <p:cNvPr id="72744" name="Line 40"/>
          <p:cNvSpPr>
            <a:spLocks noChangeShapeType="1"/>
          </p:cNvSpPr>
          <p:nvPr/>
        </p:nvSpPr>
        <p:spPr bwMode="auto">
          <a:xfrm flipV="1">
            <a:off x="4438650" y="1371600"/>
            <a:ext cx="609600" cy="10160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45" name="Line 41"/>
          <p:cNvSpPr>
            <a:spLocks noChangeShapeType="1"/>
          </p:cNvSpPr>
          <p:nvPr/>
        </p:nvSpPr>
        <p:spPr bwMode="auto">
          <a:xfrm>
            <a:off x="4235450" y="6108700"/>
            <a:ext cx="558800" cy="9525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x_plo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772" y="1210904"/>
            <a:ext cx="6152876" cy="5480332"/>
          </a:xfrm>
          <a:prstGeom prst="rect">
            <a:avLst/>
          </a:prstGeom>
        </p:spPr>
      </p:pic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Virtual Pebble Game Results</a:t>
            </a:r>
          </a:p>
          <a:p>
            <a:pPr algn="ctr" eaLnBrk="0" hangingPunct="0"/>
            <a:r>
              <a:rPr lang="en-US" sz="2000" b="1" dirty="0">
                <a:solidFill>
                  <a:srgbClr val="FFFF00"/>
                </a:solidFill>
                <a:cs typeface="ＭＳ Ｐゴシック" charset="0"/>
                <a:sym typeface="Symbol" charset="0"/>
              </a:rPr>
              <a:t>Based on a non-redundant dataset of 272 proteins</a:t>
            </a:r>
            <a:endParaRPr lang="en-US" sz="2000" b="1" dirty="0">
              <a:solidFill>
                <a:srgbClr val="FFFF00"/>
              </a:solidFill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562" y="3419971"/>
            <a:ext cx="2565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RED LINE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VPG results correlated to average PG results.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Box plot created based on correlating all 1000 PG results to the average PG result given by </a:t>
            </a: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black line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.   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734" y="1346907"/>
            <a:ext cx="2476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Correlations between residue to residue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mechanical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couplings.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81214" y="3651552"/>
            <a:ext cx="2647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Showing 4 protein </a:t>
            </a:r>
            <a:r>
              <a:rPr lang="en-US" sz="1600" b="1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cases </a:t>
            </a:r>
            <a:endParaRPr lang="en-US" sz="1600" b="1" dirty="0">
              <a:solidFill>
                <a:srgbClr val="0000FF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2831" y="6019716"/>
            <a:ext cx="2308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Gonzalez et. al.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(2012)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PLoS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ONE 7(2): e29176. </a:t>
            </a:r>
          </a:p>
        </p:txBody>
      </p:sp>
    </p:spTree>
    <p:extLst>
      <p:ext uri="{BB962C8B-B14F-4D97-AF65-F5344CB8AC3E}">
        <p14:creationId xmlns:p14="http://schemas.microsoft.com/office/powerpoint/2010/main" val="10436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"/>
          <p:cNvSpPr>
            <a:spLocks noChangeArrowheads="1"/>
          </p:cNvSpPr>
          <p:nvPr/>
        </p:nvSpPr>
        <p:spPr bwMode="auto">
          <a:xfrm>
            <a:off x="0" y="-1"/>
            <a:ext cx="9144000" cy="76966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  <a:cs typeface="ＭＳ Ｐゴシック" charset="0"/>
                <a:sym typeface="Symbol" charset="0"/>
              </a:rPr>
              <a:t>Conclusions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34566" y="1013375"/>
            <a:ext cx="548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Virtual Pebble Game Characteristics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3167" y="1641926"/>
            <a:ext cx="826199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120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Calculation of the number of DOF in a network is much more accurate than Maxwell Constraint Counting. </a:t>
            </a:r>
          </a:p>
          <a:p>
            <a:pPr defTabSz="457200" fontAlgn="auto">
              <a:spcBef>
                <a:spcPts val="120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Provides detailed information about network rigidity. </a:t>
            </a:r>
          </a:p>
          <a:p>
            <a:pPr defTabSz="457200" fontAlgn="auto"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Provides precise results without statistical error bars</a:t>
            </a:r>
            <a:r>
              <a:rPr lang="en-US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.</a:t>
            </a:r>
          </a:p>
          <a:p>
            <a:pPr defTabSz="457200" fontAlgn="auto"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L</a:t>
            </a:r>
            <a:r>
              <a:rPr lang="en-US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ess accurate than sampled averages over 1000 PGs but only requires one run, instead of 1000 runs. Thus, a </a:t>
            </a:r>
            <a:r>
              <a:rPr lang="en-US" dirty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dramatic </a:t>
            </a:r>
            <a:r>
              <a:rPr lang="en-US" dirty="0" smtClean="0">
                <a:solidFill>
                  <a:srgbClr val="0000FF"/>
                </a:solidFill>
                <a:latin typeface="Arial"/>
                <a:ea typeface="ＭＳ Ｐゴシック"/>
                <a:cs typeface="ＭＳ Ｐゴシック"/>
              </a:rPr>
              <a:t>speedup, with highest possible precision for the price of little systematic error.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b="1" dirty="0" smtClean="0">
              <a:solidFill>
                <a:srgbClr val="800000"/>
              </a:solidFill>
              <a:latin typeface="Arial"/>
              <a:ea typeface="ＭＳ Ｐゴシック"/>
              <a:cs typeface="ＭＳ Ｐゴシック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800000"/>
                </a:solidFill>
                <a:latin typeface="Arial"/>
                <a:ea typeface="ＭＳ Ｐゴシック"/>
                <a:cs typeface="ＭＳ Ｐゴシック"/>
              </a:rPr>
              <a:t>Remark: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The VPG provides the necessary precision for advanced free energy calculations in proteins </a:t>
            </a: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[1,2]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. The precision and speedup enhances </a:t>
            </a:r>
            <a:r>
              <a:rPr lang="en-US" i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in </a:t>
            </a:r>
            <a:r>
              <a:rPr lang="en-US" i="1" dirty="0" err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silico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high throughput screening applications in protein design and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d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rug discovery. 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3169" y="5554378"/>
            <a:ext cx="8390286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[1]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D.J. Jacobs, </a:t>
            </a:r>
            <a:r>
              <a:rPr lang="en-US" sz="1400" i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Computer Implemented System for Quantifying Stability and Flexibility Relationships in Macromolecules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, </a:t>
            </a:r>
            <a:r>
              <a:rPr lang="en-US" sz="1400" b="1" i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U.S. Patent No. 8,244,504</a:t>
            </a:r>
            <a:r>
              <a:rPr lang="en-US" sz="1400" i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(2012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). </a:t>
            </a:r>
            <a:endParaRPr lang="en-US" sz="1400" dirty="0" smtClean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  <a:p>
            <a:pPr defTabSz="457200" fontAlgn="auto">
              <a:spcBef>
                <a:spcPts val="80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[2]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D.J. 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Jacobs,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An Interfacial Thermodynamics Model for Protein Stability, </a:t>
            </a:r>
            <a:r>
              <a:rPr lang="en-US" sz="1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Biophysics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, Ed: A.N.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Misra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Intech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publishers, pages 91-132, ISBN 978-953-51-0376-9 (2012). </a:t>
            </a:r>
          </a:p>
          <a:p>
            <a:pPr defTabSz="457200" fontAlgn="auto">
              <a:spcBef>
                <a:spcPts val="80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825556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1" i="0" u="none" strike="noStrike" cap="none" normalizeH="0" baseline="0">
            <a:ln>
              <a:noFill/>
            </a:ln>
            <a:solidFill>
              <a:srgbClr val="FF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1" i="0" u="none" strike="noStrike" cap="none" normalizeH="0" baseline="0">
            <a:ln>
              <a:noFill/>
            </a:ln>
            <a:solidFill>
              <a:srgbClr val="FF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31" charset="0"/>
            <a:ea typeface="ＭＳ Ｐゴシック" pitchFamily="31" charset="-128"/>
            <a:cs typeface="ＭＳ Ｐゴシック" pitchFamily="3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31" charset="0"/>
            <a:ea typeface="ＭＳ Ｐゴシック" pitchFamily="31" charset="-128"/>
            <a:cs typeface="ＭＳ Ｐゴシック" pitchFamily="3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2809</TotalTime>
  <Words>3780</Words>
  <Application>Microsoft Macintosh PowerPoint</Application>
  <PresentationFormat>On-screen Show (4:3)</PresentationFormat>
  <Paragraphs>760</Paragraphs>
  <Slides>91</Slides>
  <Notes>58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5" baseType="lpstr">
      <vt:lpstr>Default Design</vt:lpstr>
      <vt:lpstr>Office Theme</vt:lpstr>
      <vt:lpstr>1_Blank Presentation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Cal Poly Pomona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Dennis Livesay</dc:creator>
  <cp:lastModifiedBy>Don Jacobs</cp:lastModifiedBy>
  <cp:revision>317</cp:revision>
  <dcterms:created xsi:type="dcterms:W3CDTF">2006-02-11T20:35:39Z</dcterms:created>
  <dcterms:modified xsi:type="dcterms:W3CDTF">2015-05-23T13:49:04Z</dcterms:modified>
</cp:coreProperties>
</file>